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78"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191C4E-B9E3-4465-8FE2-5A31D7D8C5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110127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91C4E-B9E3-4465-8FE2-5A31D7D8C5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156237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91C4E-B9E3-4465-8FE2-5A31D7D8C5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1852595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91C4E-B9E3-4465-8FE2-5A31D7D8C5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414146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191C4E-B9E3-4465-8FE2-5A31D7D8C5C1}" type="datetimeFigureOut">
              <a:rPr lang="en-US" smtClean="0"/>
              <a:t>6/8/2017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314630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191C4E-B9E3-4465-8FE2-5A31D7D8C5C1}"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198091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191C4E-B9E3-4465-8FE2-5A31D7D8C5C1}" type="datetimeFigureOut">
              <a:rPr lang="en-US" smtClean="0"/>
              <a:t>6/8/2017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176160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191C4E-B9E3-4465-8FE2-5A31D7D8C5C1}" type="datetimeFigureOut">
              <a:rPr lang="en-US" smtClean="0"/>
              <a:t>6/8/2017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154520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91C4E-B9E3-4465-8FE2-5A31D7D8C5C1}" type="datetimeFigureOut">
              <a:rPr lang="en-US" smtClean="0"/>
              <a:t>6/8/2017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4022756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91C4E-B9E3-4465-8FE2-5A31D7D8C5C1}"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2176828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91C4E-B9E3-4465-8FE2-5A31D7D8C5C1}" type="datetimeFigureOut">
              <a:rPr lang="en-US" smtClean="0"/>
              <a:t>6/8/2017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3E601-7DE4-495B-855E-2EF3620AEFDE}" type="slidenum">
              <a:rPr lang="en-US" smtClean="0"/>
              <a:t>‹#›</a:t>
            </a:fld>
            <a:endParaRPr lang="en-US"/>
          </a:p>
        </p:txBody>
      </p:sp>
    </p:spTree>
    <p:extLst>
      <p:ext uri="{BB962C8B-B14F-4D97-AF65-F5344CB8AC3E}">
        <p14:creationId xmlns:p14="http://schemas.microsoft.com/office/powerpoint/2010/main" val="290370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91C4E-B9E3-4465-8FE2-5A31D7D8C5C1}" type="datetimeFigureOut">
              <a:rPr lang="en-US" smtClean="0"/>
              <a:t>6/8/2017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3E601-7DE4-495B-855E-2EF3620AEFDE}" type="slidenum">
              <a:rPr lang="en-US" smtClean="0"/>
              <a:t>‹#›</a:t>
            </a:fld>
            <a:endParaRPr lang="en-US"/>
          </a:p>
        </p:txBody>
      </p:sp>
    </p:spTree>
    <p:extLst>
      <p:ext uri="{BB962C8B-B14F-4D97-AF65-F5344CB8AC3E}">
        <p14:creationId xmlns:p14="http://schemas.microsoft.com/office/powerpoint/2010/main" val="329190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23744" y="990600"/>
            <a:ext cx="7089904" cy="1446550"/>
          </a:xfrm>
          <a:prstGeom prst="rect">
            <a:avLst/>
          </a:prstGeom>
          <a:noFill/>
        </p:spPr>
        <p:txBody>
          <a:bodyPr wrap="square" rtlCol="0">
            <a:spAutoFit/>
          </a:bodyPr>
          <a:lstStyle/>
          <a:p>
            <a:pPr algn="ctr"/>
            <a:r>
              <a:rPr lang="en-US" sz="4400" dirty="0" smtClean="0">
                <a:solidFill>
                  <a:srgbClr val="FF0000"/>
                </a:solidFill>
                <a:latin typeface="Times New Roman" pitchFamily="18" charset="0"/>
                <a:cs typeface="Times New Roman" pitchFamily="18" charset="0"/>
              </a:rPr>
              <a:t>CHĂM SÓC BỆNH NHÂN NGỘ ĐỘC CẤP</a:t>
            </a:r>
            <a:endParaRPr lang="en-US" sz="4400" dirty="0">
              <a:solidFill>
                <a:srgbClr val="FF0000"/>
              </a:solidFill>
              <a:latin typeface="Times New Roman" pitchFamily="18" charset="0"/>
              <a:cs typeface="Times New Roman" pitchFamily="18" charset="0"/>
            </a:endParaRPr>
          </a:p>
        </p:txBody>
      </p:sp>
      <p:sp>
        <p:nvSpPr>
          <p:cNvPr id="5" name="TextBox 4"/>
          <p:cNvSpPr txBox="1"/>
          <p:nvPr/>
        </p:nvSpPr>
        <p:spPr>
          <a:xfrm>
            <a:off x="1929405" y="2895600"/>
            <a:ext cx="5334000" cy="1938992"/>
          </a:xfrm>
          <a:prstGeom prst="rect">
            <a:avLst/>
          </a:prstGeom>
          <a:noFill/>
        </p:spPr>
        <p:txBody>
          <a:bodyPr wrap="square" rtlCol="0">
            <a:spAutoFit/>
          </a:bodyPr>
          <a:lstStyle/>
          <a:p>
            <a:r>
              <a:rPr lang="en-US" sz="2400" dirty="0" smtClean="0">
                <a:latin typeface="Times New Roman" pitchFamily="18" charset="0"/>
                <a:cs typeface="Times New Roman" pitchFamily="18" charset="0"/>
              </a:rPr>
              <a:t>GVHD: THẦY NGUYỄN PHÚC HỌC</a:t>
            </a:r>
          </a:p>
          <a:p>
            <a:r>
              <a:rPr lang="en-US" sz="2400" dirty="0" smtClean="0">
                <a:latin typeface="Times New Roman" pitchFamily="18" charset="0"/>
                <a:cs typeface="Times New Roman" pitchFamily="18" charset="0"/>
              </a:rPr>
              <a:t>LỚP: K20YDD</a:t>
            </a:r>
          </a:p>
          <a:p>
            <a:r>
              <a:rPr lang="en-US" sz="2400" dirty="0" smtClean="0">
                <a:latin typeface="Times New Roman" pitchFamily="18" charset="0"/>
                <a:cs typeface="Times New Roman" pitchFamily="18" charset="0"/>
              </a:rPr>
              <a:t>NHÓM 4: PHẠM HOÀNG THẢO NHI</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NGUYỄN THỊ HỒNG PHÚC</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NGUYỄN THỊ KIỀU ANH</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766608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1447800"/>
            <a:ext cx="7391400" cy="3785652"/>
          </a:xfrm>
          <a:prstGeom prst="rect">
            <a:avLst/>
          </a:prstGeom>
          <a:noFill/>
        </p:spPr>
        <p:txBody>
          <a:bodyPr wrap="square" rtlCol="0">
            <a:spAutoFit/>
          </a:bodyPr>
          <a:lstStyle/>
          <a:p>
            <a:r>
              <a:rPr lang="vi-VN" sz="2400" b="1" dirty="0">
                <a:latin typeface="Times New Roman" pitchFamily="18" charset="0"/>
                <a:cs typeface="Times New Roman" pitchFamily="18" charset="0"/>
              </a:rPr>
              <a:t>Thu thập thông tin: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a:latin typeface="Times New Roman" pitchFamily="18" charset="0"/>
                <a:cs typeface="Times New Roman" pitchFamily="18" charset="0"/>
              </a:rPr>
              <a:t>Thu thập qua bệnh nhân và qua gia đình bệnh nhân, cũng như qua hồ sơ và bệnh án </a:t>
            </a:r>
            <a:endParaRPr lang="en-US" sz="2400" dirty="0" smtClean="0">
              <a:latin typeface="Times New Roman" pitchFamily="18" charset="0"/>
              <a:cs typeface="Times New Roman" pitchFamily="18" charset="0"/>
            </a:endParaRPr>
          </a:p>
          <a:p>
            <a:r>
              <a:rPr lang="vi-VN" sz="2400" b="1" dirty="0">
                <a:latin typeface="Times New Roman" pitchFamily="18" charset="0"/>
                <a:cs typeface="Times New Roman" pitchFamily="18" charset="0"/>
              </a:rPr>
              <a:t>Chẩn đoán điều </a:t>
            </a:r>
            <a:r>
              <a:rPr lang="vi-VN" sz="2400" b="1" dirty="0" smtClean="0">
                <a:latin typeface="Times New Roman" pitchFamily="18" charset="0"/>
                <a:cs typeface="Times New Roman" pitchFamily="18" charset="0"/>
              </a:rPr>
              <a:t>dưỡng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Đau </a:t>
            </a:r>
            <a:r>
              <a:rPr lang="vi-VN" sz="2400" dirty="0">
                <a:latin typeface="Times New Roman" pitchFamily="18" charset="0"/>
                <a:cs typeface="Times New Roman" pitchFamily="18" charset="0"/>
              </a:rPr>
              <a:t>bụng do viêm dạ dày ruột.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Nôn </a:t>
            </a:r>
            <a:r>
              <a:rPr lang="vi-VN" sz="2400" dirty="0">
                <a:latin typeface="Times New Roman" pitchFamily="18" charset="0"/>
                <a:cs typeface="Times New Roman" pitchFamily="18" charset="0"/>
              </a:rPr>
              <a:t>và buồn nôn do kích thích dạ dày ruột.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Da </a:t>
            </a:r>
            <a:r>
              <a:rPr lang="vi-VN" sz="2400" dirty="0">
                <a:latin typeface="Times New Roman" pitchFamily="18" charset="0"/>
                <a:cs typeface="Times New Roman" pitchFamily="18" charset="0"/>
              </a:rPr>
              <a:t>nhăn do mất nước.</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Tiểu </a:t>
            </a:r>
            <a:r>
              <a:rPr lang="vi-VN" sz="2400" dirty="0">
                <a:latin typeface="Times New Roman" pitchFamily="18" charset="0"/>
                <a:cs typeface="Times New Roman" pitchFamily="18" charset="0"/>
              </a:rPr>
              <a:t>ít do giảm thể tích tuần hoàn hiệu dụng.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Nguy </a:t>
            </a:r>
            <a:r>
              <a:rPr lang="vi-VN" sz="2400" dirty="0">
                <a:latin typeface="Times New Roman" pitchFamily="18" charset="0"/>
                <a:cs typeface="Times New Roman" pitchFamily="18" charset="0"/>
              </a:rPr>
              <a:t>cơ truỵ tim mạch do không bồi phụ kịp tình trạng mất nước.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130155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9600" y="1295400"/>
            <a:ext cx="7924800" cy="452431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2. </a:t>
            </a:r>
            <a:r>
              <a:rPr lang="vi-VN" sz="2400" b="1" dirty="0" smtClean="0">
                <a:latin typeface="Times New Roman" pitchFamily="18" charset="0"/>
                <a:cs typeface="Times New Roman" pitchFamily="18" charset="0"/>
              </a:rPr>
              <a:t>Lập </a:t>
            </a:r>
            <a:r>
              <a:rPr lang="vi-VN" sz="2400" b="1" dirty="0">
                <a:latin typeface="Times New Roman" pitchFamily="18" charset="0"/>
                <a:cs typeface="Times New Roman" pitchFamily="18" charset="0"/>
              </a:rPr>
              <a:t>kế hoạch chăm sóc</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b="1" dirty="0">
                <a:latin typeface="Times New Roman" pitchFamily="18" charset="0"/>
                <a:cs typeface="Times New Roman" pitchFamily="18" charset="0"/>
              </a:rPr>
              <a:t>C</a:t>
            </a:r>
            <a:r>
              <a:rPr lang="vi-VN" sz="2400" b="1" dirty="0" smtClean="0">
                <a:latin typeface="Times New Roman" pitchFamily="18" charset="0"/>
                <a:cs typeface="Times New Roman" pitchFamily="18" charset="0"/>
              </a:rPr>
              <a:t>hăm </a:t>
            </a:r>
            <a:r>
              <a:rPr lang="vi-VN" sz="2400" b="1" dirty="0">
                <a:latin typeface="Times New Roman" pitchFamily="18" charset="0"/>
                <a:cs typeface="Times New Roman" pitchFamily="18" charset="0"/>
              </a:rPr>
              <a:t>sóc cơ bản: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a:t>
            </a:r>
            <a:r>
              <a:rPr lang="vi-VN" sz="2400" dirty="0">
                <a:latin typeface="Times New Roman" pitchFamily="18" charset="0"/>
                <a:cs typeface="Times New Roman" pitchFamily="18" charset="0"/>
              </a:rPr>
              <a:t>nhân phải được nghỉ ngơi thích hợp.</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Trấn an cho bệnh nhân.</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Bảo </a:t>
            </a:r>
            <a:r>
              <a:rPr lang="vi-VN" sz="2400" dirty="0">
                <a:latin typeface="Times New Roman" pitchFamily="18" charset="0"/>
                <a:cs typeface="Times New Roman" pitchFamily="18" charset="0"/>
              </a:rPr>
              <a:t>đảm dinh dưỡng đầy đủ theo yêu cầu điều trị trong và sau khi hết ỉa chảy.</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Vệ </a:t>
            </a:r>
            <a:r>
              <a:rPr lang="vi-VN" sz="2400" dirty="0">
                <a:latin typeface="Times New Roman" pitchFamily="18" charset="0"/>
                <a:cs typeface="Times New Roman" pitchFamily="18" charset="0"/>
              </a:rPr>
              <a:t>sinh thân thể sạch sẽ và chăm sóc tinh thần</a:t>
            </a:r>
            <a:r>
              <a:rPr lang="vi-VN"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T</a:t>
            </a:r>
            <a:r>
              <a:rPr lang="vi-VN" sz="2400" b="1" dirty="0" smtClean="0">
                <a:latin typeface="Times New Roman" pitchFamily="18" charset="0"/>
                <a:cs typeface="Times New Roman" pitchFamily="18" charset="0"/>
              </a:rPr>
              <a:t>hực hiện các y lệnh:</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Kích thích nôn, rửa dạ dày nếu có chỉ định của bác sĩ.</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Cho bệnh nhân uống thuốc, tiêm thuốc và truyền dịch theo chỉ định.</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Làm các xét nghiệm c</a:t>
            </a:r>
            <a:r>
              <a:rPr lang="en-US" sz="2400" dirty="0" smtClean="0">
                <a:latin typeface="Times New Roman" pitchFamily="18" charset="0"/>
                <a:cs typeface="Times New Roman" pitchFamily="18" charset="0"/>
              </a:rPr>
              <a:t>ơ</a:t>
            </a:r>
            <a:r>
              <a:rPr lang="vi-VN" sz="2400" dirty="0" smtClean="0">
                <a:latin typeface="Times New Roman" pitchFamily="18" charset="0"/>
                <a:cs typeface="Times New Roman" pitchFamily="18" charset="0"/>
              </a:rPr>
              <a:t> bản.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3649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96796" y="1579418"/>
            <a:ext cx="7543800" cy="3416320"/>
          </a:xfrm>
          <a:prstGeom prst="rect">
            <a:avLst/>
          </a:prstGeom>
          <a:noFill/>
        </p:spPr>
        <p:txBody>
          <a:bodyPr wrap="square" rtlCol="0">
            <a:spAutoFit/>
          </a:bodyPr>
          <a:lstStyle/>
          <a:p>
            <a:r>
              <a:rPr lang="en-US" sz="2400" b="1" dirty="0">
                <a:latin typeface="Times New Roman" pitchFamily="18" charset="0"/>
                <a:cs typeface="Times New Roman" pitchFamily="18" charset="0"/>
              </a:rPr>
              <a:t>T</a:t>
            </a:r>
            <a:r>
              <a:rPr lang="vi-VN" sz="2400" b="1" dirty="0" smtClean="0">
                <a:latin typeface="Times New Roman" pitchFamily="18" charset="0"/>
                <a:cs typeface="Times New Roman" pitchFamily="18" charset="0"/>
              </a:rPr>
              <a:t>heo </a:t>
            </a:r>
            <a:r>
              <a:rPr lang="vi-VN" sz="2400" b="1" dirty="0">
                <a:latin typeface="Times New Roman" pitchFamily="18" charset="0"/>
                <a:cs typeface="Times New Roman" pitchFamily="18" charset="0"/>
              </a:rPr>
              <a:t>dõi:</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a:latin typeface="Times New Roman" pitchFamily="18" charset="0"/>
                <a:cs typeface="Times New Roman" pitchFamily="18" charset="0"/>
              </a:rPr>
              <a:t>Theo dõi các dấu hiệu sinh tồn.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a:latin typeface="Times New Roman" pitchFamily="18" charset="0"/>
                <a:cs typeface="Times New Roman" pitchFamily="18" charset="0"/>
              </a:rPr>
              <a:t>Theo dõi các triệu chứng lâm sàng nếu có gì bất thường phải báo cáo bác sĩ ngay.</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a:latin typeface="Times New Roman" pitchFamily="18" charset="0"/>
                <a:cs typeface="Times New Roman" pitchFamily="18" charset="0"/>
              </a:rPr>
              <a:t>Theo dõi các xét nghiệm để phát hiện rối loạn điện giải kiềm toan.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b="1" dirty="0">
                <a:latin typeface="Times New Roman" pitchFamily="18" charset="0"/>
                <a:cs typeface="Times New Roman" pitchFamily="18" charset="0"/>
              </a:rPr>
              <a:t>G</a:t>
            </a:r>
            <a:r>
              <a:rPr lang="vi-VN" sz="2400" b="1" dirty="0" smtClean="0">
                <a:latin typeface="Times New Roman" pitchFamily="18" charset="0"/>
                <a:cs typeface="Times New Roman" pitchFamily="18" charset="0"/>
              </a:rPr>
              <a:t>iáo </a:t>
            </a:r>
            <a:r>
              <a:rPr lang="vi-VN" sz="2400" b="1" dirty="0">
                <a:latin typeface="Times New Roman" pitchFamily="18" charset="0"/>
                <a:cs typeface="Times New Roman" pitchFamily="18" charset="0"/>
              </a:rPr>
              <a:t>dục sức khoẻ:</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a:latin typeface="Times New Roman" pitchFamily="18" charset="0"/>
                <a:cs typeface="Times New Roman" pitchFamily="18" charset="0"/>
              </a:rPr>
              <a:t>Bệnh nhân và gia đình phải biết cách phòng bệnh và biết điều trị chống mất nước, rối loạn điện giải.</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6993812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54787" y="1219199"/>
            <a:ext cx="7772400" cy="4893647"/>
          </a:xfrm>
          <a:prstGeom prst="rect">
            <a:avLst/>
          </a:prstGeom>
        </p:spPr>
        <p:txBody>
          <a:bodyPr wrap="square">
            <a:spAutoFit/>
          </a:bodyPr>
          <a:lstStyle/>
          <a:p>
            <a:r>
              <a:rPr lang="en-US" sz="2400" b="1" dirty="0" smtClean="0">
                <a:latin typeface="Times New Roman" pitchFamily="18" charset="0"/>
                <a:cs typeface="Times New Roman" pitchFamily="18" charset="0"/>
              </a:rPr>
              <a:t>3. </a:t>
            </a:r>
            <a:r>
              <a:rPr lang="vi-VN" sz="2400" b="1" dirty="0" smtClean="0">
                <a:latin typeface="Times New Roman" pitchFamily="18" charset="0"/>
                <a:cs typeface="Times New Roman" pitchFamily="18" charset="0"/>
              </a:rPr>
              <a:t>Thực </a:t>
            </a:r>
            <a:r>
              <a:rPr lang="vi-VN" sz="2400" b="1" dirty="0">
                <a:latin typeface="Times New Roman" pitchFamily="18" charset="0"/>
                <a:cs typeface="Times New Roman" pitchFamily="18" charset="0"/>
              </a:rPr>
              <a:t>hiện kế hoạch chăm sóc</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b="1" dirty="0">
                <a:latin typeface="Times New Roman" pitchFamily="18" charset="0"/>
                <a:cs typeface="Times New Roman" pitchFamily="18" charset="0"/>
              </a:rPr>
              <a:t>Thực hiện chăm sóc cơ bản: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a:t>
            </a:r>
            <a:r>
              <a:rPr lang="vi-VN" sz="2400" dirty="0">
                <a:latin typeface="Times New Roman" pitchFamily="18" charset="0"/>
                <a:cs typeface="Times New Roman" pitchFamily="18" charset="0"/>
              </a:rPr>
              <a:t>nhân phải được nghĩ ngơi yên tĩnh.</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Động </a:t>
            </a:r>
            <a:r>
              <a:rPr lang="vi-VN" sz="2400" dirty="0">
                <a:latin typeface="Times New Roman" pitchFamily="18" charset="0"/>
                <a:cs typeface="Times New Roman" pitchFamily="18" charset="0"/>
              </a:rPr>
              <a:t>viên, kích lệ bệnh nhân an tâm điều trị.</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Bảo </a:t>
            </a:r>
            <a:r>
              <a:rPr lang="vi-VN" sz="2400" dirty="0">
                <a:latin typeface="Times New Roman" pitchFamily="18" charset="0"/>
                <a:cs typeface="Times New Roman" pitchFamily="18" charset="0"/>
              </a:rPr>
              <a:t>đảm dinh dưỡng đầy đủ theo yêu cầu điều trị trong và sau khi hết ỉa chảy.</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Vệ </a:t>
            </a:r>
            <a:r>
              <a:rPr lang="vi-VN" sz="2400" dirty="0">
                <a:latin typeface="Times New Roman" pitchFamily="18" charset="0"/>
                <a:cs typeface="Times New Roman" pitchFamily="18" charset="0"/>
              </a:rPr>
              <a:t>sinh sạch sẽ: nhắc nhở bệnh nhân giữ gìn vệ sinh </a:t>
            </a:r>
            <a:r>
              <a:rPr lang="en-US" sz="2400" dirty="0" err="1" smtClean="0">
                <a:latin typeface="Times New Roman" pitchFamily="18" charset="0"/>
                <a:cs typeface="Times New Roman" pitchFamily="18" charset="0"/>
              </a:rPr>
              <a:t>răng</a:t>
            </a:r>
            <a:r>
              <a:rPr lang="vi-VN" sz="2400" dirty="0">
                <a:latin typeface="Times New Roman" pitchFamily="18" charset="0"/>
                <a:cs typeface="Times New Roman" pitchFamily="18" charset="0"/>
              </a:rPr>
              <a:t> miệng, thân thể, quần áo, tránh lây nhiễm cho các bệnh nhân khác. Nếu bệnh nhân không thể tự làm được người điều dưỡng phải chăm sóc về vệ sinh thân thể cho bệnh nhân. </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Các </a:t>
            </a:r>
            <a:r>
              <a:rPr lang="vi-VN" sz="2400" dirty="0">
                <a:latin typeface="Times New Roman" pitchFamily="18" charset="0"/>
                <a:cs typeface="Times New Roman" pitchFamily="18" charset="0"/>
              </a:rPr>
              <a:t>chất thải như chất nôn và phân của bệnh nhân phải được xử lý tốt.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1767388"/>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5800" y="1676400"/>
            <a:ext cx="7543800" cy="3323987"/>
          </a:xfrm>
          <a:prstGeom prst="rect">
            <a:avLst/>
          </a:prstGeom>
        </p:spPr>
        <p:txBody>
          <a:bodyPr wrap="square">
            <a:spAutoFit/>
          </a:bodyPr>
          <a:lstStyle/>
          <a:p>
            <a:r>
              <a:rPr lang="vi-VN" sz="2400" b="1" dirty="0">
                <a:latin typeface="Times New Roman" pitchFamily="18" charset="0"/>
                <a:cs typeface="Times New Roman" pitchFamily="18" charset="0"/>
              </a:rPr>
              <a:t>Thực hiện các y lệnh:</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Các </a:t>
            </a:r>
            <a:r>
              <a:rPr lang="vi-VN" sz="2400" dirty="0">
                <a:latin typeface="Times New Roman" pitchFamily="18" charset="0"/>
                <a:cs typeface="Times New Roman" pitchFamily="18" charset="0"/>
              </a:rPr>
              <a:t>y lệnh phải được thực hiện khẩn trương, đúng qui trình kỹ thuật, chính xác và kịp thời.</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Rửa </a:t>
            </a:r>
            <a:r>
              <a:rPr lang="vi-VN" sz="2400" dirty="0">
                <a:latin typeface="Times New Roman" pitchFamily="18" charset="0"/>
                <a:cs typeface="Times New Roman" pitchFamily="18" charset="0"/>
              </a:rPr>
              <a:t>dạ dày nếu có chỉ định của bác sĩ.</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Thuốc</a:t>
            </a:r>
            <a:r>
              <a:rPr lang="vi-VN" sz="2400" dirty="0">
                <a:latin typeface="Times New Roman" pitchFamily="18" charset="0"/>
                <a:cs typeface="Times New Roman" pitchFamily="18" charset="0"/>
              </a:rPr>
              <a:t>: thuốc uống, tiêm, truyền dịch.</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Thực </a:t>
            </a:r>
            <a:r>
              <a:rPr lang="vi-VN" sz="2400" dirty="0">
                <a:latin typeface="Times New Roman" pitchFamily="18" charset="0"/>
                <a:cs typeface="Times New Roman" pitchFamily="18" charset="0"/>
              </a:rPr>
              <a:t>hiện các xét nghiệm: lấy mẫu bệnh phẩm tìm chất độc, vi trùng (soi phân, cấy phân), Hct, ure máu, điện giải đồ, dự trữ kiềm</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31951268"/>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91996" y="914400"/>
            <a:ext cx="8153400" cy="6001643"/>
          </a:xfrm>
          <a:prstGeom prst="rect">
            <a:avLst/>
          </a:prstGeom>
        </p:spPr>
        <p:txBody>
          <a:bodyPr wrap="square">
            <a:spAutoFit/>
          </a:bodyPr>
          <a:lstStyle/>
          <a:p>
            <a:r>
              <a:rPr lang="vi-VN" sz="2400" b="1" dirty="0">
                <a:latin typeface="Times New Roman" pitchFamily="18" charset="0"/>
                <a:cs typeface="Times New Roman" pitchFamily="18" charset="0"/>
              </a:rPr>
              <a:t>Theo dõi:</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Theo </a:t>
            </a:r>
            <a:r>
              <a:rPr lang="vi-VN" sz="2400" dirty="0">
                <a:latin typeface="Times New Roman" pitchFamily="18" charset="0"/>
                <a:cs typeface="Times New Roman" pitchFamily="18" charset="0"/>
              </a:rPr>
              <a:t>dõi: mạch, nhiệt, huyết áp, dấu mất nước, tình trạng nôn mửa, ỉa chảy (số lượng, tính chất), số lượng nước tiểu mỗi giờ 1 lần.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Nếu </a:t>
            </a:r>
            <a:r>
              <a:rPr lang="vi-VN" sz="2400" dirty="0">
                <a:latin typeface="Times New Roman" pitchFamily="18" charset="0"/>
                <a:cs typeface="Times New Roman" pitchFamily="18" charset="0"/>
              </a:rPr>
              <a:t>phát hiện bệnh nhân có mạch nhanh nhỏ, khó bắt, huyết áp hạ hoặc có bất kỳ dấu chứng gì bất thường đều phải báo cáo cho bác sĩ ngay.</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Theo </a:t>
            </a:r>
            <a:r>
              <a:rPr lang="vi-VN" sz="2400" dirty="0">
                <a:latin typeface="Times New Roman" pitchFamily="18" charset="0"/>
                <a:cs typeface="Times New Roman" pitchFamily="18" charset="0"/>
              </a:rPr>
              <a:t>dõi tình trạng mất nước và rối loạn điện giải, kiềm toan: chú ý các dấu hiệu khát nước, da khô, mắt trũng.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Theo </a:t>
            </a:r>
            <a:r>
              <a:rPr lang="vi-VN" sz="2400" dirty="0">
                <a:latin typeface="Times New Roman" pitchFamily="18" charset="0"/>
                <a:cs typeface="Times New Roman" pitchFamily="18" charset="0"/>
              </a:rPr>
              <a:t>dõi tình trạng nôn mửa: tính chất và số lần nôn.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Theo </a:t>
            </a:r>
            <a:r>
              <a:rPr lang="vi-VN" sz="2400" dirty="0">
                <a:latin typeface="Times New Roman" pitchFamily="18" charset="0"/>
                <a:cs typeface="Times New Roman" pitchFamily="18" charset="0"/>
              </a:rPr>
              <a:t>dõi tính chất, số lượng phân và số lần đi cầu.</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Theo </a:t>
            </a:r>
            <a:r>
              <a:rPr lang="vi-VN" sz="2400" dirty="0">
                <a:latin typeface="Times New Roman" pitchFamily="18" charset="0"/>
                <a:cs typeface="Times New Roman" pitchFamily="18" charset="0"/>
              </a:rPr>
              <a:t>dõi tình trạng hạ đường huyết: chóng mặt, vã mồ hôi, đói bụng, hồi hộp, nhịp tim nhanh.</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Theo </a:t>
            </a:r>
            <a:r>
              <a:rPr lang="vi-VN" sz="2400" dirty="0">
                <a:latin typeface="Times New Roman" pitchFamily="18" charset="0"/>
                <a:cs typeface="Times New Roman" pitchFamily="18" charset="0"/>
              </a:rPr>
              <a:t>dõi kết quả xét nghiệm.</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Theo </a:t>
            </a:r>
            <a:r>
              <a:rPr lang="vi-VN" sz="2400" dirty="0">
                <a:latin typeface="Times New Roman" pitchFamily="18" charset="0"/>
                <a:cs typeface="Times New Roman" pitchFamily="18" charset="0"/>
              </a:rPr>
              <a:t>dõi tác dụng phụ của thuốc và diễn biến điều trị, chăm sóc.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81477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5"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54341" y="1205345"/>
            <a:ext cx="8001000" cy="5170646"/>
          </a:xfrm>
          <a:prstGeom prst="rect">
            <a:avLst/>
          </a:prstGeom>
        </p:spPr>
        <p:txBody>
          <a:bodyPr wrap="square">
            <a:spAutoFit/>
          </a:bodyPr>
          <a:lstStyle/>
          <a:p>
            <a:r>
              <a:rPr lang="vi-VN" sz="2400" b="1" dirty="0">
                <a:latin typeface="Times New Roman" pitchFamily="18" charset="0"/>
                <a:cs typeface="Times New Roman" pitchFamily="18" charset="0"/>
              </a:rPr>
              <a:t>Giáo dục sức khoẻ:</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i="1" dirty="0" smtClean="0">
                <a:latin typeface="Times New Roman" pitchFamily="18" charset="0"/>
                <a:cs typeface="Times New Roman" pitchFamily="18" charset="0"/>
              </a:rPr>
              <a:t>Giáo </a:t>
            </a:r>
            <a:r>
              <a:rPr lang="vi-VN" sz="2400" i="1" dirty="0">
                <a:latin typeface="Times New Roman" pitchFamily="18" charset="0"/>
                <a:cs typeface="Times New Roman" pitchFamily="18" charset="0"/>
              </a:rPr>
              <a:t>dục về vệ sinh ăn uống và vệ sinh thực phẩm:</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Không </a:t>
            </a:r>
            <a:r>
              <a:rPr lang="vi-VN" sz="2400" dirty="0">
                <a:latin typeface="Times New Roman" pitchFamily="18" charset="0"/>
                <a:cs typeface="Times New Roman" pitchFamily="18" charset="0"/>
              </a:rPr>
              <a:t>ăn các thức ăn sống trừ những rau quả tươi có thể bóc vỏ và ăn ngay sau khi bóc vỏ.</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Đun </a:t>
            </a:r>
            <a:r>
              <a:rPr lang="vi-VN" sz="2400" dirty="0">
                <a:latin typeface="Times New Roman" pitchFamily="18" charset="0"/>
                <a:cs typeface="Times New Roman" pitchFamily="18" charset="0"/>
              </a:rPr>
              <a:t>nấu thức ăn cho đến khi chín.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Ăn </a:t>
            </a:r>
            <a:r>
              <a:rPr lang="vi-VN" sz="2400" dirty="0">
                <a:latin typeface="Times New Roman" pitchFamily="18" charset="0"/>
                <a:cs typeface="Times New Roman" pitchFamily="18" charset="0"/>
              </a:rPr>
              <a:t>thức ăn khi còn nóng hoặc đun lại hoàn toàn trước khi ăn.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Giữ </a:t>
            </a:r>
            <a:r>
              <a:rPr lang="vi-VN" sz="2400" dirty="0">
                <a:latin typeface="Times New Roman" pitchFamily="18" charset="0"/>
                <a:cs typeface="Times New Roman" pitchFamily="18" charset="0"/>
              </a:rPr>
              <a:t>thức ăn đã nấu chín và những bát đĩa sạch cách riêng với những thực phẩm và những bát đĩa có thể bị ô nhiễm.</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Rửa </a:t>
            </a:r>
            <a:r>
              <a:rPr lang="vi-VN" sz="2400" dirty="0">
                <a:latin typeface="Times New Roman" pitchFamily="18" charset="0"/>
                <a:cs typeface="Times New Roman" pitchFamily="18" charset="0"/>
              </a:rPr>
              <a:t>tay bằng xà phòng trước khi nấu ăn, trước khi ăn uống, sau khi đại tiểu tiện. Biện pháp này dễ thực hiện, hiệu quả và thích hợp ở mọi nơi.</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Không </a:t>
            </a:r>
            <a:r>
              <a:rPr lang="vi-VN" sz="2400" dirty="0">
                <a:latin typeface="Times New Roman" pitchFamily="18" charset="0"/>
                <a:cs typeface="Times New Roman" pitchFamily="18" charset="0"/>
              </a:rPr>
              <a:t>để ruồi bâu vào thức ăn bằng cách đậy lồng bàn.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Phát </a:t>
            </a:r>
            <a:r>
              <a:rPr lang="vi-VN" sz="2400" dirty="0">
                <a:latin typeface="Times New Roman" pitchFamily="18" charset="0"/>
                <a:cs typeface="Times New Roman" pitchFamily="18" charset="0"/>
              </a:rPr>
              <a:t>hiện và điều trị người mang mầm bệnh.</a:t>
            </a:r>
            <a:r>
              <a:rPr lang="vi-VN" dirty="0" smtClean="0"/>
              <a:t/>
            </a:r>
            <a:br>
              <a:rPr lang="vi-VN" dirty="0" smtClean="0"/>
            </a:br>
            <a:endParaRPr lang="en-US" dirty="0"/>
          </a:p>
        </p:txBody>
      </p:sp>
    </p:spTree>
    <p:extLst>
      <p:ext uri="{BB962C8B-B14F-4D97-AF65-F5344CB8AC3E}">
        <p14:creationId xmlns:p14="http://schemas.microsoft.com/office/powerpoint/2010/main" val="15309970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74964" y="881441"/>
            <a:ext cx="4800600" cy="5632311"/>
          </a:xfrm>
          <a:prstGeom prst="rect">
            <a:avLst/>
          </a:prstGeom>
        </p:spPr>
        <p:txBody>
          <a:bodyPr wrap="square">
            <a:spAutoFit/>
          </a:bodyPr>
          <a:lstStyle/>
          <a:p>
            <a:r>
              <a:rPr lang="vi-VN" sz="2400" i="1" dirty="0" smtClean="0">
                <a:latin typeface="Times New Roman" pitchFamily="18" charset="0"/>
                <a:cs typeface="Times New Roman" pitchFamily="18" charset="0"/>
              </a:rPr>
              <a:t>Nước uống: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Nguồn cung cấp nước phải bảo đảm sạch, không bị ô nhiễm bởi các nguồn nước bẩn ngấm vào</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Bảo quản các nguồn nước, ngăn không cho súc vật lại gần.</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Chứa nước trong các thùng sạch, đậy nắp kín, dùng gáo có cán dài để múc nước.</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Nước uống phải được đun sôi để nguội.</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Giáo dục bệnh nhân và gia đình bệnh nhân hiểu các biện pháp phòng bệnh và tránh lây nhiễm cho những người xung quanh.</a:t>
            </a:r>
            <a:endParaRPr lang="en-US" sz="2400" dirty="0">
              <a:latin typeface="Times New Roman" pitchFamily="18" charset="0"/>
              <a:cs typeface="Times New Roman" pitchFamily="18" charset="0"/>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57200"/>
            <a:ext cx="3255818"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5050" y="2833255"/>
            <a:ext cx="3134041" cy="3497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855050"/>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41218" y="1295400"/>
            <a:ext cx="7696200" cy="2677656"/>
          </a:xfrm>
          <a:prstGeom prst="rect">
            <a:avLst/>
          </a:prstGeom>
        </p:spPr>
        <p:txBody>
          <a:bodyPr wrap="square">
            <a:spAutoFit/>
          </a:bodyPr>
          <a:lstStyle/>
          <a:p>
            <a:r>
              <a:rPr lang="en-US" sz="2400" b="1" dirty="0" smtClean="0">
                <a:latin typeface="Times New Roman" pitchFamily="18" charset="0"/>
                <a:cs typeface="Times New Roman" pitchFamily="18" charset="0"/>
              </a:rPr>
              <a:t>4.</a:t>
            </a:r>
            <a:r>
              <a:rPr lang="vi-VN" sz="2400" b="1" dirty="0" smtClean="0">
                <a:latin typeface="Times New Roman" pitchFamily="18" charset="0"/>
                <a:cs typeface="Times New Roman" pitchFamily="18" charset="0"/>
              </a:rPr>
              <a:t>Đánh </a:t>
            </a:r>
            <a:r>
              <a:rPr lang="vi-VN" sz="2400" b="1" dirty="0">
                <a:latin typeface="Times New Roman" pitchFamily="18" charset="0"/>
                <a:cs typeface="Times New Roman" pitchFamily="18" charset="0"/>
              </a:rPr>
              <a:t>giá quá trình chăm </a:t>
            </a:r>
            <a:r>
              <a:rPr lang="vi-VN" sz="2400" b="1" dirty="0" smtClean="0">
                <a:latin typeface="Times New Roman" pitchFamily="18" charset="0"/>
                <a:cs typeface="Times New Roman" pitchFamily="18" charset="0"/>
              </a:rPr>
              <a:t>sóc</a:t>
            </a:r>
            <a:r>
              <a:rPr lang="en-US" sz="2400" dirty="0">
                <a:latin typeface="Times New Roman" pitchFamily="18" charset="0"/>
                <a:cs typeface="Times New Roman" pitchFamily="18" charset="0"/>
              </a:rPr>
              <a: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Tình </a:t>
            </a:r>
            <a:r>
              <a:rPr lang="vi-VN" sz="2400" dirty="0">
                <a:latin typeface="Times New Roman" pitchFamily="18" charset="0"/>
                <a:cs typeface="Times New Roman" pitchFamily="18" charset="0"/>
              </a:rPr>
              <a:t>trạng bệnh thuyên giảm rõ rệt, các triệu chứng giảm hoặc mất: đau bụng, nôn mửa, tiêu chảy.</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Thể </a:t>
            </a:r>
            <a:r>
              <a:rPr lang="vi-VN" sz="2400" dirty="0">
                <a:latin typeface="Times New Roman" pitchFamily="18" charset="0"/>
                <a:cs typeface="Times New Roman" pitchFamily="18" charset="0"/>
              </a:rPr>
              <a:t>trạng bệnh nhân tốt.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a:t>
            </a:r>
            <a:r>
              <a:rPr lang="vi-VN" sz="2400" dirty="0">
                <a:latin typeface="Times New Roman" pitchFamily="18" charset="0"/>
                <a:cs typeface="Times New Roman" pitchFamily="18" charset="0"/>
              </a:rPr>
              <a:t>nhân không có biến chứng.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Công </a:t>
            </a:r>
            <a:r>
              <a:rPr lang="vi-VN" sz="2400" dirty="0">
                <a:latin typeface="Times New Roman" pitchFamily="18" charset="0"/>
                <a:cs typeface="Times New Roman" pitchFamily="18" charset="0"/>
              </a:rPr>
              <a:t>tác điều dưỡng được thực hiện đầy đủ.</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Biết </a:t>
            </a:r>
            <a:r>
              <a:rPr lang="vi-VN" sz="2400" dirty="0">
                <a:latin typeface="Times New Roman" pitchFamily="18" charset="0"/>
                <a:cs typeface="Times New Roman" pitchFamily="18" charset="0"/>
              </a:rPr>
              <a:t>cách phòng bệnh tốt sau khi ra viện.</a:t>
            </a:r>
            <a:endParaRPr lang="en-US" sz="2400" dirty="0">
              <a:latin typeface="Times New Roman" pitchFamily="18" charset="0"/>
              <a:cs typeface="Times New Roman" pitchFamily="18" charset="0"/>
            </a:endParaRPr>
          </a:p>
        </p:txBody>
      </p:sp>
      <p:sp>
        <p:nvSpPr>
          <p:cNvPr id="5" name="TextBox 4"/>
          <p:cNvSpPr txBox="1"/>
          <p:nvPr/>
        </p:nvSpPr>
        <p:spPr>
          <a:xfrm>
            <a:off x="1046018" y="4495800"/>
            <a:ext cx="7086600" cy="1200329"/>
          </a:xfrm>
          <a:prstGeom prst="rect">
            <a:avLst/>
          </a:prstGeom>
          <a:noFill/>
        </p:spPr>
        <p:txBody>
          <a:bodyPr wrap="square" rtlCol="0">
            <a:spAutoFit/>
          </a:bodyPr>
          <a:lstStyle/>
          <a:p>
            <a:pPr algn="ctr"/>
            <a:r>
              <a:rPr lang="en-US" sz="3600" dirty="0" smtClean="0">
                <a:solidFill>
                  <a:srgbClr val="FF0000"/>
                </a:solidFill>
                <a:latin typeface="Times New Roman" pitchFamily="18" charset="0"/>
                <a:cs typeface="Times New Roman" pitchFamily="18" charset="0"/>
              </a:rPr>
              <a:t>CẢM ƠN THẦY VÀ CÁC BẠN ĐÃ LẮNG NGHE</a:t>
            </a:r>
            <a:endParaRPr lang="en-US"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2879236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87296" y="2514600"/>
            <a:ext cx="7162800" cy="2246769"/>
          </a:xfrm>
          <a:prstGeom prst="rect">
            <a:avLst/>
          </a:prstGeom>
          <a:noFill/>
        </p:spPr>
        <p:txBody>
          <a:bodyPr wrap="square" rtlCol="0">
            <a:spAutoFit/>
          </a:bodyPr>
          <a:lstStyle/>
          <a:p>
            <a:pPr marL="400050" indent="-400050">
              <a:buAutoNum type="romanUcPeriod"/>
            </a:pPr>
            <a:r>
              <a:rPr lang="en-US" sz="2800" dirty="0" smtClean="0">
                <a:latin typeface="Times New Roman" pitchFamily="18" charset="0"/>
                <a:cs typeface="Times New Roman" pitchFamily="18" charset="0"/>
              </a:rPr>
              <a:t>KHÁI NIỆM</a:t>
            </a:r>
          </a:p>
          <a:p>
            <a:pPr marL="400050" indent="-400050">
              <a:buAutoNum type="romanUcPeriod"/>
            </a:pPr>
            <a:r>
              <a:rPr lang="en-US" sz="2800" dirty="0" smtClean="0">
                <a:latin typeface="Times New Roman" pitchFamily="18" charset="0"/>
                <a:cs typeface="Times New Roman" pitchFamily="18" charset="0"/>
              </a:rPr>
              <a:t>NGUYÊN NHÂN</a:t>
            </a:r>
          </a:p>
          <a:p>
            <a:pPr marL="400050" indent="-400050">
              <a:buAutoNum type="romanUcPeriod"/>
            </a:pPr>
            <a:r>
              <a:rPr lang="en-US" sz="2800" dirty="0" smtClean="0">
                <a:latin typeface="Times New Roman" pitchFamily="18" charset="0"/>
                <a:cs typeface="Times New Roman" pitchFamily="18" charset="0"/>
              </a:rPr>
              <a:t>TRIỆU CHỨNG LÂM SÀNG</a:t>
            </a:r>
          </a:p>
          <a:p>
            <a:pPr marL="400050" indent="-400050">
              <a:buAutoNum type="romanUcPeriod"/>
            </a:pPr>
            <a:r>
              <a:rPr lang="en-US" sz="2800" dirty="0" smtClean="0">
                <a:latin typeface="Times New Roman" pitchFamily="18" charset="0"/>
                <a:cs typeface="Times New Roman" pitchFamily="18" charset="0"/>
              </a:rPr>
              <a:t>NGUYÊN TẮC XỬ TRÍ</a:t>
            </a:r>
          </a:p>
          <a:p>
            <a:pPr marL="400050" indent="-400050">
              <a:buAutoNum type="romanUcPeriod"/>
            </a:pPr>
            <a:r>
              <a:rPr lang="en-US" sz="2800" dirty="0" smtClean="0">
                <a:latin typeface="Times New Roman" pitchFamily="18" charset="0"/>
                <a:cs typeface="Times New Roman" pitchFamily="18" charset="0"/>
              </a:rPr>
              <a:t>QUY TRÌNH CHĂM SÓC</a:t>
            </a:r>
            <a:endParaRPr lang="en-US" sz="2800" dirty="0">
              <a:latin typeface="Times New Roman" pitchFamily="18" charset="0"/>
              <a:cs typeface="Times New Roman" pitchFamily="18" charset="0"/>
            </a:endParaRPr>
          </a:p>
        </p:txBody>
      </p:sp>
      <p:sp>
        <p:nvSpPr>
          <p:cNvPr id="5" name="TextBox 4"/>
          <p:cNvSpPr txBox="1"/>
          <p:nvPr/>
        </p:nvSpPr>
        <p:spPr>
          <a:xfrm>
            <a:off x="1524000" y="1524000"/>
            <a:ext cx="6172200" cy="769441"/>
          </a:xfrm>
          <a:prstGeom prst="rect">
            <a:avLst/>
          </a:prstGeom>
          <a:noFill/>
        </p:spPr>
        <p:txBody>
          <a:bodyPr wrap="square" rtlCol="0">
            <a:spAutoFit/>
          </a:bodyPr>
          <a:lstStyle/>
          <a:p>
            <a:pPr algn="ctr"/>
            <a:r>
              <a:rPr lang="en-US" sz="4400" dirty="0" smtClean="0">
                <a:solidFill>
                  <a:srgbClr val="FF0000"/>
                </a:solidFill>
                <a:latin typeface="Times New Roman" pitchFamily="18" charset="0"/>
                <a:cs typeface="Times New Roman" pitchFamily="18" charset="0"/>
              </a:rPr>
              <a:t>NỘI DUNG</a:t>
            </a:r>
            <a:endParaRPr lang="en-US" sz="4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4530823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7"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600200" y="1122218"/>
            <a:ext cx="5562600" cy="523220"/>
          </a:xfrm>
          <a:prstGeom prst="rect">
            <a:avLst/>
          </a:prstGeom>
          <a:noFill/>
        </p:spPr>
        <p:txBody>
          <a:bodyPr wrap="square" rtlCol="0">
            <a:spAutoFit/>
          </a:bodyPr>
          <a:lstStyle/>
          <a:p>
            <a:pPr algn="ctr"/>
            <a:r>
              <a:rPr lang="en-US" sz="2800" dirty="0" smtClean="0">
                <a:solidFill>
                  <a:srgbClr val="FF0000"/>
                </a:solidFill>
                <a:latin typeface="Cambria" pitchFamily="18" charset="0"/>
              </a:rPr>
              <a:t>I. KHÁI NIỆM</a:t>
            </a:r>
            <a:endParaRPr lang="en-US" sz="2800" dirty="0">
              <a:solidFill>
                <a:srgbClr val="FF0000"/>
              </a:solidFill>
              <a:latin typeface="Cambria" pitchFamily="18" charset="0"/>
            </a:endParaRPr>
          </a:p>
        </p:txBody>
      </p:sp>
      <p:sp>
        <p:nvSpPr>
          <p:cNvPr id="5" name="TextBox 4"/>
          <p:cNvSpPr txBox="1"/>
          <p:nvPr/>
        </p:nvSpPr>
        <p:spPr>
          <a:xfrm>
            <a:off x="758696" y="1828800"/>
            <a:ext cx="7620000" cy="1200329"/>
          </a:xfrm>
          <a:prstGeom prst="rect">
            <a:avLst/>
          </a:prstGeom>
          <a:noFill/>
        </p:spPr>
        <p:txBody>
          <a:bodyPr wrap="square" rtlCol="0">
            <a:spAutoFit/>
          </a:bodyPr>
          <a:lstStyle/>
          <a:p>
            <a:r>
              <a:rPr lang="vi-VN" sz="2400" dirty="0">
                <a:latin typeface="Times New Roman" pitchFamily="18" charset="0"/>
                <a:cs typeface="Times New Roman" pitchFamily="18" charset="0"/>
              </a:rPr>
              <a:t>Ngộ độc cấp (NĐC) là khi 1 lượng </a:t>
            </a:r>
            <a:r>
              <a:rPr lang="vi-VN" sz="2400" dirty="0" smtClean="0">
                <a:latin typeface="Times New Roman" pitchFamily="18" charset="0"/>
                <a:cs typeface="Times New Roman" pitchFamily="18" charset="0"/>
              </a:rPr>
              <a:t>chất </a:t>
            </a:r>
            <a:r>
              <a:rPr lang="vi-VN" sz="2400" dirty="0">
                <a:latin typeface="Times New Roman" pitchFamily="18" charset="0"/>
                <a:cs typeface="Times New Roman" pitchFamily="18" charset="0"/>
              </a:rPr>
              <a:t>độc, hoá chất xâm nhập vào cơ thể gây </a:t>
            </a:r>
            <a:r>
              <a:rPr lang="vi-VN" sz="2400" dirty="0" smtClean="0">
                <a:latin typeface="Times New Roman" pitchFamily="18" charset="0"/>
                <a:cs typeface="Times New Roman" pitchFamily="18" charset="0"/>
              </a:rPr>
              <a:t>tổn thương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cơ </a:t>
            </a:r>
            <a:r>
              <a:rPr lang="vi-VN" sz="2400" dirty="0" smtClean="0">
                <a:latin typeface="Times New Roman" pitchFamily="18" charset="0"/>
                <a:cs typeface="Times New Roman" pitchFamily="18" charset="0"/>
              </a:rPr>
              <a:t>quan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đe doạ tử </a:t>
            </a:r>
            <a:r>
              <a:rPr lang="vi-VN" sz="2400" dirty="0" smtClean="0">
                <a:latin typeface="Times New Roman" pitchFamily="18" charset="0"/>
                <a:cs typeface="Times New Roman" pitchFamily="18" charset="0"/>
              </a:rPr>
              <a:t>vong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6" name="TextBox 5"/>
          <p:cNvSpPr txBox="1"/>
          <p:nvPr/>
        </p:nvSpPr>
        <p:spPr>
          <a:xfrm>
            <a:off x="800100" y="3200400"/>
            <a:ext cx="7429500" cy="646331"/>
          </a:xfrm>
          <a:prstGeom prst="rect">
            <a:avLst/>
          </a:prstGeom>
          <a:noFill/>
        </p:spPr>
        <p:txBody>
          <a:bodyPr wrap="square" rtlCol="0">
            <a:spAutoFit/>
          </a:bodyPr>
          <a:lstStyle/>
          <a:p>
            <a:r>
              <a:rPr lang="vi-VN" dirty="0" smtClean="0"/>
              <a:t> </a:t>
            </a:r>
            <a:endParaRPr lang="en-US" dirty="0" smtClean="0"/>
          </a:p>
          <a:p>
            <a:endParaRPr lang="en-US" dirty="0"/>
          </a:p>
        </p:txBody>
      </p:sp>
      <p:sp>
        <p:nvSpPr>
          <p:cNvPr id="7" name="TextBox 6"/>
          <p:cNvSpPr txBox="1"/>
          <p:nvPr/>
        </p:nvSpPr>
        <p:spPr>
          <a:xfrm>
            <a:off x="758696" y="3200400"/>
            <a:ext cx="7470904" cy="3046988"/>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nặng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NĐC: </a:t>
            </a:r>
            <a:r>
              <a:rPr lang="en-US" sz="2400" dirty="0" err="1" smtClean="0">
                <a:latin typeface="Times New Roman" pitchFamily="18" charset="0"/>
                <a:cs typeface="Times New Roman" pitchFamily="18" charset="0"/>
              </a:rPr>
              <a:t>Lượng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đưa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ít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chậm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sự</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xâm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nhập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chất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phủ</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nhiều</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ít</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Tỷ</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NĐC </a:t>
            </a:r>
            <a:r>
              <a:rPr lang="en-US" sz="2400" dirty="0" err="1" smtClean="0">
                <a:latin typeface="Times New Roman" pitchFamily="18" charset="0"/>
                <a:cs typeface="Times New Roman" pitchFamily="18" charset="0"/>
              </a:rPr>
              <a:t>phụ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phát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sớm</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muộn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vận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chuyển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bệnh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nhân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đến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hay </a:t>
            </a:r>
            <a:r>
              <a:rPr lang="en-US" sz="2400" dirty="0" err="1" smtClean="0">
                <a:latin typeface="Times New Roman" pitchFamily="18" charset="0"/>
                <a:cs typeface="Times New Roman" pitchFamily="18" charset="0"/>
              </a:rPr>
              <a:t>chậm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mức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nặng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nhẹ</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của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ngộ</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độc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sơ</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cứu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sức</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130787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48"/>
            <a:ext cx="9144000" cy="6862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057400" y="2286000"/>
            <a:ext cx="4495800" cy="369332"/>
          </a:xfrm>
          <a:prstGeom prst="rect">
            <a:avLst/>
          </a:prstGeom>
          <a:noFill/>
        </p:spPr>
        <p:txBody>
          <a:bodyPr wrap="square" rtlCol="0">
            <a:spAutoFit/>
          </a:bodyPr>
          <a:lstStyle/>
          <a:p>
            <a:endParaRPr lang="en-US" dirty="0"/>
          </a:p>
        </p:txBody>
      </p:sp>
      <p:sp>
        <p:nvSpPr>
          <p:cNvPr id="7" name="TextBox 6"/>
          <p:cNvSpPr txBox="1"/>
          <p:nvPr/>
        </p:nvSpPr>
        <p:spPr>
          <a:xfrm>
            <a:off x="838200" y="1709777"/>
            <a:ext cx="7391400" cy="3785652"/>
          </a:xfrm>
          <a:prstGeom prst="rect">
            <a:avLst/>
          </a:prstGeom>
          <a:noFill/>
        </p:spPr>
        <p:txBody>
          <a:bodyPr wrap="square" rtlCol="0">
            <a:spAutoFit/>
          </a:bodyPr>
          <a:lstStyle/>
          <a:p>
            <a:r>
              <a:rPr lang="vi-VN" sz="2400" dirty="0" smtClean="0">
                <a:latin typeface="Times New Roman" pitchFamily="18" charset="0"/>
                <a:cs typeface="Times New Roman" pitchFamily="18" charset="0"/>
              </a:rPr>
              <a:t>Chất độc bao gồm: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hoá chất,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thuốc,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nọc độc của động vật,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độc tố có sẵn trong cây cỏ,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môi trường,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độc tố vi khuẩn. </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Chất độc vào cơ thể bằng đường tiêu hoá, da và niêm mạc hay hô hấp</a:t>
            </a:r>
            <a:r>
              <a:rPr lang="vi-VN" dirty="0" smtClean="0">
                <a:latin typeface="Times New Roman" pitchFamily="18" charset="0"/>
                <a:cs typeface="Times New Roman" pitchFamily="18" charset="0"/>
              </a:rPr>
              <a:t>.</a:t>
            </a:r>
            <a:r>
              <a:rPr lang="vi-VN" dirty="0" smtClean="0"/>
              <a:t> </a:t>
            </a:r>
            <a:endParaRPr lang="en-US" dirty="0"/>
          </a:p>
        </p:txBody>
      </p:sp>
      <p:sp>
        <p:nvSpPr>
          <p:cNvPr id="9" name="TextBox 8"/>
          <p:cNvSpPr txBox="1"/>
          <p:nvPr/>
        </p:nvSpPr>
        <p:spPr>
          <a:xfrm>
            <a:off x="2667000" y="1186557"/>
            <a:ext cx="4191000" cy="523220"/>
          </a:xfrm>
          <a:prstGeom prst="rect">
            <a:avLst/>
          </a:prstGeom>
          <a:noFill/>
        </p:spPr>
        <p:txBody>
          <a:bodyPr wrap="square" rtlCol="0">
            <a:spAutoFit/>
          </a:bodyPr>
          <a:lstStyle/>
          <a:p>
            <a:pPr algn="ctr"/>
            <a:r>
              <a:rPr lang="en-US" sz="2800" dirty="0" smtClean="0">
                <a:solidFill>
                  <a:srgbClr val="FF0000"/>
                </a:solidFill>
                <a:latin typeface="Cambria" pitchFamily="18" charset="0"/>
              </a:rPr>
              <a:t>II. NGUYÊN NHÂN</a:t>
            </a:r>
            <a:endParaRPr lang="en-US" sz="2800" dirty="0">
              <a:solidFill>
                <a:srgbClr val="FF0000"/>
              </a:solidFill>
              <a:latin typeface="Cambria" pitchFamily="18" charset="0"/>
            </a:endParaRPr>
          </a:p>
        </p:txBody>
      </p:sp>
    </p:spTree>
    <p:extLst>
      <p:ext uri="{BB962C8B-B14F-4D97-AF65-F5344CB8AC3E}">
        <p14:creationId xmlns:p14="http://schemas.microsoft.com/office/powerpoint/2010/main" val="20366567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
            <a:ext cx="9128164" cy="6851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668482" y="1066800"/>
            <a:ext cx="5791200" cy="523220"/>
          </a:xfrm>
          <a:prstGeom prst="rect">
            <a:avLst/>
          </a:prstGeom>
          <a:noFill/>
        </p:spPr>
        <p:txBody>
          <a:bodyPr wrap="square" rtlCol="0">
            <a:spAutoFit/>
          </a:bodyPr>
          <a:lstStyle/>
          <a:p>
            <a:pPr algn="ctr"/>
            <a:r>
              <a:rPr lang="en-US" sz="2800" dirty="0" smtClean="0">
                <a:solidFill>
                  <a:srgbClr val="FF0000"/>
                </a:solidFill>
                <a:latin typeface="Cambria" pitchFamily="18" charset="0"/>
              </a:rPr>
              <a:t>III. TRIỆU CHỨNG LÂM SÀNG</a:t>
            </a:r>
            <a:endParaRPr lang="en-US" sz="2800" dirty="0">
              <a:solidFill>
                <a:srgbClr val="FF0000"/>
              </a:solidFill>
              <a:latin typeface="Cambria" pitchFamily="18" charset="0"/>
            </a:endParaRPr>
          </a:p>
        </p:txBody>
      </p:sp>
      <p:sp>
        <p:nvSpPr>
          <p:cNvPr id="5" name="TextBox 4"/>
          <p:cNvSpPr txBox="1"/>
          <p:nvPr/>
        </p:nvSpPr>
        <p:spPr>
          <a:xfrm>
            <a:off x="819891" y="1610801"/>
            <a:ext cx="7543800" cy="4339650"/>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a:t>
            </a:r>
            <a:r>
              <a:rPr lang="vi-VN" sz="2400" b="1" dirty="0" smtClean="0">
                <a:latin typeface="Times New Roman" pitchFamily="18" charset="0"/>
                <a:cs typeface="Times New Roman" pitchFamily="18" charset="0"/>
              </a:rPr>
              <a:t>ơ năng</a:t>
            </a:r>
            <a:r>
              <a:rPr lang="en-US" sz="2400" b="1" dirty="0" smtClean="0">
                <a:latin typeface="Times New Roman" pitchFamily="18" charset="0"/>
                <a:cs typeface="Times New Roman" pitchFamily="18" charset="0"/>
              </a:rPr>
              <a:t>:</a:t>
            </a:r>
            <a:r>
              <a:rPr lang="vi-VN"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Bệnh nhân đột ngột hôn mê, co giật đau bụng, nôn mửa, ỉa chảy cấp.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Có thể có suy hô hấp, suy tuần hoàn, suy thận, suy gan cấp, rối loạn thân nhiệt</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đái </a:t>
            </a:r>
            <a:r>
              <a:rPr lang="vi-VN" sz="2400" dirty="0">
                <a:latin typeface="Times New Roman" pitchFamily="18" charset="0"/>
                <a:cs typeface="Times New Roman" pitchFamily="18" charset="0"/>
              </a:rPr>
              <a:t>ít, vô niệu….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Phát hiện các dấu hiệu nghi ngờ thêm vào như bệnh nhân trẻ tuổi, có bằng chứng ngộ độc cấp, có mâu thuẫn gia đình, chấn thương tình cảm, nghiện hút, uống rượu, sống một mình, có tiền sử tâm thần, có bệnh mạn tính hoặc bệnh ác tính.</a:t>
            </a:r>
            <a:r>
              <a:rPr lang="vi-VN" dirty="0" smtClean="0"/>
              <a:t/>
            </a:r>
            <a:br>
              <a:rPr lang="vi-VN" dirty="0" smtClean="0"/>
            </a:br>
            <a:r>
              <a:rPr lang="vi-VN" dirty="0" smtClean="0"/>
              <a:t/>
            </a:r>
            <a:br>
              <a:rPr lang="vi-VN" dirty="0" smtClean="0"/>
            </a:br>
            <a:endParaRPr lang="en-US" dirty="0"/>
          </a:p>
        </p:txBody>
      </p:sp>
    </p:spTree>
    <p:extLst>
      <p:ext uri="{BB962C8B-B14F-4D97-AF65-F5344CB8AC3E}">
        <p14:creationId xmlns:p14="http://schemas.microsoft.com/office/powerpoint/2010/main" val="68767786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8" y="13855"/>
            <a:ext cx="9137393" cy="680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4126" y="1371600"/>
            <a:ext cx="8298873" cy="5078313"/>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Thăm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khám</a:t>
            </a:r>
            <a:r>
              <a:rPr lang="en-US" sz="2400" b="1"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Hội </a:t>
            </a:r>
            <a:r>
              <a:rPr lang="vi-VN" sz="2400" dirty="0">
                <a:latin typeface="Times New Roman" pitchFamily="18" charset="0"/>
                <a:cs typeface="Times New Roman" pitchFamily="18" charset="0"/>
              </a:rPr>
              <a:t>chứng thần kinh giao cảm: mạch nhanh, huyết áp tăng, thân nhiệt tăng, thở nhanh, đồng tử giãn, da ẩm, niêm mạc khô, kích thích vật vã, hoang </a:t>
            </a:r>
            <a:r>
              <a:rPr lang="vi-VN" sz="2400" dirty="0" smtClean="0">
                <a:latin typeface="Times New Roman" pitchFamily="18" charset="0"/>
                <a:cs typeface="Times New Roman" pitchFamily="18" charset="0"/>
              </a:rPr>
              <a:t>tưởng</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a:latin typeface="Times New Roman" pitchFamily="18" charset="0"/>
                <a:cs typeface="Times New Roman" pitchFamily="18" charset="0"/>
              </a:rPr>
              <a:t>* Hội chứng thần kinh phó giao cảm: hạ huyết áp, thân nhiệt giảm, mạch chậm, đồng tử co, giảm vận động co bóp, phản xạ gân, xương, cơ giảm, bệnh nhân lơ mơ và hôn mê.</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vi-VN" sz="2400" dirty="0">
                <a:latin typeface="Times New Roman" pitchFamily="18" charset="0"/>
                <a:cs typeface="Times New Roman" pitchFamily="18" charset="0"/>
              </a:rPr>
              <a:t>* Hội chứng anh cholinergic: huyết áp tăng, thân nhiệt tăng, đồng tử giãn. da nóng đỏ, khô, giảm co bóp, vật vã kích thích, giảm co bóp, phản xạ gân xương tăng.</a:t>
            </a:r>
            <a:r>
              <a:rPr lang="vi-VN" dirty="0" smtClean="0"/>
              <a:t/>
            </a:r>
            <a:br>
              <a:rPr lang="vi-VN" dirty="0" smtClean="0"/>
            </a:br>
            <a:r>
              <a:rPr lang="vi-VN" dirty="0" smtClean="0"/>
              <a:t/>
            </a:r>
            <a:br>
              <a:rPr lang="vi-VN" dirty="0" smtClean="0"/>
            </a:br>
            <a:endParaRPr lang="en-US" dirty="0"/>
          </a:p>
        </p:txBody>
      </p:sp>
    </p:spTree>
    <p:extLst>
      <p:ext uri="{BB962C8B-B14F-4D97-AF65-F5344CB8AC3E}">
        <p14:creationId xmlns:p14="http://schemas.microsoft.com/office/powerpoint/2010/main" val="29806607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28800" y="1179263"/>
            <a:ext cx="5029200" cy="523220"/>
          </a:xfrm>
          <a:prstGeom prst="rect">
            <a:avLst/>
          </a:prstGeom>
          <a:noFill/>
        </p:spPr>
        <p:txBody>
          <a:bodyPr wrap="square" rtlCol="0">
            <a:spAutoFit/>
          </a:bodyPr>
          <a:lstStyle/>
          <a:p>
            <a:pPr algn="ctr"/>
            <a:r>
              <a:rPr lang="en-US" sz="2800" dirty="0" smtClean="0">
                <a:solidFill>
                  <a:srgbClr val="FF0000"/>
                </a:solidFill>
                <a:latin typeface="Cambria" pitchFamily="18" charset="0"/>
              </a:rPr>
              <a:t>IV. NGUYÊN TẮC XỬ TRÍ</a:t>
            </a:r>
            <a:endParaRPr lang="en-US" sz="2800" dirty="0">
              <a:solidFill>
                <a:srgbClr val="FF0000"/>
              </a:solidFill>
              <a:latin typeface="Cambria" pitchFamily="18" charset="0"/>
            </a:endParaRPr>
          </a:p>
        </p:txBody>
      </p:sp>
      <p:sp>
        <p:nvSpPr>
          <p:cNvPr id="5" name="TextBox 4"/>
          <p:cNvSpPr txBox="1"/>
          <p:nvPr/>
        </p:nvSpPr>
        <p:spPr>
          <a:xfrm>
            <a:off x="928255" y="2133600"/>
            <a:ext cx="7543800" cy="3600986"/>
          </a:xfrm>
          <a:prstGeom prst="rect">
            <a:avLst/>
          </a:prstGeom>
          <a:noFill/>
        </p:spPr>
        <p:txBody>
          <a:bodyPr wrap="square" rtlCol="0">
            <a:spAutoFit/>
          </a:bodyPr>
          <a:lstStyle/>
          <a:p>
            <a:r>
              <a:rPr lang="en-US" sz="2400" dirty="0" smtClean="0">
                <a:latin typeface="+mj-lt"/>
              </a:rPr>
              <a:t>-</a:t>
            </a:r>
            <a:r>
              <a:rPr lang="vi-VN" sz="2400" dirty="0" smtClean="0">
                <a:latin typeface="+mj-lt"/>
              </a:rPr>
              <a:t>Loại </a:t>
            </a:r>
            <a:r>
              <a:rPr lang="vi-VN" sz="2400" dirty="0">
                <a:latin typeface="+mj-lt"/>
              </a:rPr>
              <a:t>trừ chất độc ra khỏi cơ </a:t>
            </a:r>
            <a:r>
              <a:rPr lang="vi-VN" sz="2400" dirty="0" smtClean="0">
                <a:latin typeface="+mj-lt"/>
              </a:rPr>
              <a:t>thể</a:t>
            </a:r>
            <a:endParaRPr lang="en-US" sz="2400" dirty="0" smtClean="0">
              <a:latin typeface="+mj-lt"/>
            </a:endParaRPr>
          </a:p>
          <a:p>
            <a:r>
              <a:rPr lang="vi-VN" sz="2400" dirty="0" smtClean="0">
                <a:latin typeface="+mj-lt"/>
              </a:rPr>
              <a:t/>
            </a:r>
            <a:br>
              <a:rPr lang="vi-VN" sz="2400" dirty="0" smtClean="0">
                <a:latin typeface="+mj-lt"/>
              </a:rPr>
            </a:br>
            <a:r>
              <a:rPr lang="en-US" sz="2400" dirty="0" smtClean="0">
                <a:latin typeface="+mj-lt"/>
              </a:rPr>
              <a:t>-</a:t>
            </a:r>
            <a:r>
              <a:rPr lang="vi-VN" sz="2400" dirty="0" smtClean="0">
                <a:latin typeface="+mj-lt"/>
              </a:rPr>
              <a:t>Trung </a:t>
            </a:r>
            <a:r>
              <a:rPr lang="vi-VN" sz="2400" dirty="0">
                <a:latin typeface="+mj-lt"/>
              </a:rPr>
              <a:t>hoà hoặc phá huỷ các chất độc bằng các chất đối kháng</a:t>
            </a:r>
            <a:r>
              <a:rPr lang="vi-VN" sz="2400" dirty="0" smtClean="0">
                <a:latin typeface="+mj-lt"/>
              </a:rPr>
              <a:t/>
            </a:r>
            <a:br>
              <a:rPr lang="vi-VN" sz="2400" dirty="0" smtClean="0">
                <a:latin typeface="+mj-lt"/>
              </a:rPr>
            </a:br>
            <a:r>
              <a:rPr lang="vi-VN" sz="2400" dirty="0" smtClean="0">
                <a:latin typeface="+mj-lt"/>
              </a:rPr>
              <a:t/>
            </a:r>
            <a:br>
              <a:rPr lang="vi-VN" sz="2400" dirty="0" smtClean="0">
                <a:latin typeface="+mj-lt"/>
              </a:rPr>
            </a:br>
            <a:r>
              <a:rPr lang="en-US" sz="2400" dirty="0" smtClean="0">
                <a:latin typeface="+mj-lt"/>
              </a:rPr>
              <a:t>-</a:t>
            </a:r>
            <a:r>
              <a:rPr lang="vi-VN" sz="2400" dirty="0" smtClean="0">
                <a:latin typeface="+mj-lt"/>
              </a:rPr>
              <a:t>Duy </a:t>
            </a:r>
            <a:r>
              <a:rPr lang="vi-VN" sz="2400" dirty="0">
                <a:latin typeface="+mj-lt"/>
              </a:rPr>
              <a:t>trì các chức năng sống của cơ thể</a:t>
            </a:r>
            <a:r>
              <a:rPr lang="vi-VN" sz="2400" dirty="0" smtClean="0">
                <a:latin typeface="+mj-lt"/>
              </a:rPr>
              <a:t/>
            </a:r>
            <a:br>
              <a:rPr lang="vi-VN" sz="2400" dirty="0" smtClean="0">
                <a:latin typeface="+mj-lt"/>
              </a:rPr>
            </a:br>
            <a:r>
              <a:rPr lang="vi-VN" sz="2400" dirty="0" smtClean="0">
                <a:latin typeface="+mj-lt"/>
              </a:rPr>
              <a:t/>
            </a:r>
            <a:br>
              <a:rPr lang="vi-VN" sz="2400" dirty="0" smtClean="0">
                <a:latin typeface="+mj-lt"/>
              </a:rPr>
            </a:br>
            <a:r>
              <a:rPr lang="en-US" sz="2400" dirty="0" smtClean="0">
                <a:latin typeface="+mj-lt"/>
              </a:rPr>
              <a:t>-</a:t>
            </a:r>
            <a:r>
              <a:rPr lang="vi-VN" sz="2400" dirty="0" smtClean="0">
                <a:latin typeface="+mj-lt"/>
              </a:rPr>
              <a:t>Điều </a:t>
            </a:r>
            <a:r>
              <a:rPr lang="vi-VN" sz="2400" dirty="0">
                <a:latin typeface="+mj-lt"/>
              </a:rPr>
              <a:t>tra về nguyên nhân gây ngộ </a:t>
            </a:r>
            <a:r>
              <a:rPr lang="vi-VN" sz="2400" dirty="0" smtClean="0">
                <a:latin typeface="+mj-lt"/>
              </a:rPr>
              <a:t>độc</a:t>
            </a:r>
            <a:r>
              <a:rPr lang="en-US" sz="2400" dirty="0" smtClean="0">
                <a:latin typeface="+mj-lt"/>
              </a:rPr>
              <a:t>.</a:t>
            </a:r>
            <a:r>
              <a:rPr lang="vi-VN" sz="2400" dirty="0" smtClean="0">
                <a:latin typeface="+mj-lt"/>
              </a:rPr>
              <a:t/>
            </a:r>
            <a:br>
              <a:rPr lang="vi-VN" sz="2400" dirty="0" smtClean="0">
                <a:latin typeface="+mj-lt"/>
              </a:rPr>
            </a:br>
            <a:r>
              <a:rPr lang="vi-VN" dirty="0" smtClean="0"/>
              <a:t/>
            </a:r>
            <a:br>
              <a:rPr lang="vi-VN" dirty="0" smtClean="0"/>
            </a:br>
            <a:endParaRPr lang="en-US" dirty="0"/>
          </a:p>
        </p:txBody>
      </p:sp>
    </p:spTree>
    <p:extLst>
      <p:ext uri="{BB962C8B-B14F-4D97-AF65-F5344CB8AC3E}">
        <p14:creationId xmlns:p14="http://schemas.microsoft.com/office/powerpoint/2010/main" val="2951078503"/>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62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57400" y="990600"/>
            <a:ext cx="4800600" cy="523220"/>
          </a:xfrm>
          <a:prstGeom prst="rect">
            <a:avLst/>
          </a:prstGeom>
          <a:noFill/>
        </p:spPr>
        <p:txBody>
          <a:bodyPr wrap="square" rtlCol="0">
            <a:spAutoFit/>
          </a:bodyPr>
          <a:lstStyle/>
          <a:p>
            <a:pPr algn="ctr"/>
            <a:r>
              <a:rPr lang="en-US" sz="2800" dirty="0" smtClean="0">
                <a:solidFill>
                  <a:srgbClr val="FF0000"/>
                </a:solidFill>
                <a:latin typeface="Cambria" pitchFamily="18" charset="0"/>
              </a:rPr>
              <a:t>V. QUY TRÌNH CHĂM SÓC</a:t>
            </a:r>
            <a:endParaRPr lang="en-US" sz="2800" dirty="0">
              <a:solidFill>
                <a:srgbClr val="FF0000"/>
              </a:solidFill>
              <a:latin typeface="Cambria" pitchFamily="18" charset="0"/>
            </a:endParaRPr>
          </a:p>
        </p:txBody>
      </p:sp>
      <p:sp>
        <p:nvSpPr>
          <p:cNvPr id="5" name="TextBox 4"/>
          <p:cNvSpPr txBox="1"/>
          <p:nvPr/>
        </p:nvSpPr>
        <p:spPr>
          <a:xfrm>
            <a:off x="647700" y="1513820"/>
            <a:ext cx="7848600" cy="5262979"/>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1.Nhận </a:t>
            </a:r>
            <a:r>
              <a:rPr lang="en-US" sz="2400" b="1" dirty="0" err="1" smtClean="0">
                <a:latin typeface="Times New Roman" pitchFamily="18" charset="0"/>
                <a:cs typeface="Times New Roman" pitchFamily="18" charset="0"/>
              </a:rPr>
              <a:t>định</a:t>
            </a: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C</a:t>
            </a:r>
            <a:r>
              <a:rPr lang="vi-VN" sz="2400" dirty="0" smtClean="0">
                <a:latin typeface="Times New Roman" pitchFamily="18" charset="0"/>
                <a:cs typeface="Times New Roman" pitchFamily="18" charset="0"/>
              </a:rPr>
              <a:t>ần </a:t>
            </a:r>
            <a:r>
              <a:rPr lang="vi-VN" sz="2400" dirty="0">
                <a:latin typeface="Times New Roman" pitchFamily="18" charset="0"/>
                <a:cs typeface="Times New Roman" pitchFamily="18" charset="0"/>
              </a:rPr>
              <a:t>loại bỏ nhanh các thức ăn bị nhiễm độc ra ngoài cơ thể, </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nhận </a:t>
            </a:r>
            <a:r>
              <a:rPr lang="vi-VN" sz="2400" dirty="0">
                <a:latin typeface="Times New Roman" pitchFamily="18" charset="0"/>
                <a:cs typeface="Times New Roman" pitchFamily="18" charset="0"/>
              </a:rPr>
              <a:t>định nguyên nhân,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M</a:t>
            </a:r>
            <a:r>
              <a:rPr lang="vi-VN" sz="2400" dirty="0" smtClean="0">
                <a:latin typeface="Times New Roman" pitchFamily="18" charset="0"/>
                <a:cs typeface="Times New Roman" pitchFamily="18" charset="0"/>
              </a:rPr>
              <a:t>ức </a:t>
            </a:r>
            <a:r>
              <a:rPr lang="vi-VN" sz="2400" dirty="0">
                <a:latin typeface="Times New Roman" pitchFamily="18" charset="0"/>
                <a:cs typeface="Times New Roman" pitchFamily="18" charset="0"/>
              </a:rPr>
              <a:t>độ mất nước và rối loạn điện giải để có kế hoạch chăm sóc thích hợp</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vi-VN" sz="2400" b="1" dirty="0">
                <a:latin typeface="Times New Roman" pitchFamily="18" charset="0"/>
                <a:cs typeface="Times New Roman" pitchFamily="18" charset="0"/>
              </a:rPr>
              <a:t>Nhận định qua hỏi bệnh nhân: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a:t>
            </a:r>
            <a:r>
              <a:rPr lang="vi-VN" sz="2400" dirty="0">
                <a:latin typeface="Times New Roman" pitchFamily="18" charset="0"/>
                <a:cs typeface="Times New Roman" pitchFamily="18" charset="0"/>
              </a:rPr>
              <a:t>nhân trước đó ăn thức ăn gì?</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Thời </a:t>
            </a:r>
            <a:r>
              <a:rPr lang="vi-VN" sz="2400" dirty="0">
                <a:latin typeface="Times New Roman" pitchFamily="18" charset="0"/>
                <a:cs typeface="Times New Roman" pitchFamily="18" charset="0"/>
              </a:rPr>
              <a:t>gian từ khi ăn đến khi có triệu chứng là bao lâu?</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a:t>
            </a:r>
            <a:r>
              <a:rPr lang="vi-VN" sz="2400" dirty="0">
                <a:latin typeface="Times New Roman" pitchFamily="18" charset="0"/>
                <a:cs typeface="Times New Roman" pitchFamily="18" charset="0"/>
              </a:rPr>
              <a:t>nhân có nôn mửa, đau bụng, mót rặn không?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Tính </a:t>
            </a:r>
            <a:r>
              <a:rPr lang="vi-VN" sz="2400" dirty="0">
                <a:latin typeface="Times New Roman" pitchFamily="18" charset="0"/>
                <a:cs typeface="Times New Roman" pitchFamily="18" charset="0"/>
              </a:rPr>
              <a:t>chất của phân: phân lỏng, có máu, thối?</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kèm theo sốt không?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a:t>
            </a:r>
            <a:r>
              <a:rPr lang="vi-VN" sz="2400" dirty="0">
                <a:latin typeface="Times New Roman" pitchFamily="18" charset="0"/>
                <a:cs typeface="Times New Roman" pitchFamily="18" charset="0"/>
              </a:rPr>
              <a:t>nhân có cảm giác khát nước?</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Trước </a:t>
            </a:r>
            <a:r>
              <a:rPr lang="vi-VN" sz="2400" dirty="0">
                <a:latin typeface="Times New Roman" pitchFamily="18" charset="0"/>
                <a:cs typeface="Times New Roman" pitchFamily="18" charset="0"/>
              </a:rPr>
              <a:t>đây đã bị như vậy lần nào chưa?</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Đã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chưa</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75059871"/>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739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37468" y="1142999"/>
            <a:ext cx="7862455" cy="4893647"/>
          </a:xfrm>
          <a:prstGeom prst="rect">
            <a:avLst/>
          </a:prstGeom>
          <a:noFill/>
        </p:spPr>
        <p:txBody>
          <a:bodyPr wrap="square" rtlCol="0">
            <a:spAutoFit/>
          </a:bodyPr>
          <a:lstStyle/>
          <a:p>
            <a:r>
              <a:rPr lang="vi-VN" sz="2400" b="1" dirty="0" smtClean="0">
                <a:latin typeface="Times New Roman" pitchFamily="18" charset="0"/>
                <a:cs typeface="Times New Roman" pitchFamily="18" charset="0"/>
              </a:rPr>
              <a:t>Quan </a:t>
            </a:r>
            <a:r>
              <a:rPr lang="vi-VN" sz="2400" b="1" dirty="0">
                <a:latin typeface="Times New Roman" pitchFamily="18" charset="0"/>
                <a:cs typeface="Times New Roman" pitchFamily="18" charset="0"/>
              </a:rPr>
              <a:t>sát:</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Tình </a:t>
            </a:r>
            <a:r>
              <a:rPr lang="vi-VN" sz="2400" dirty="0">
                <a:latin typeface="Times New Roman" pitchFamily="18" charset="0"/>
                <a:cs typeface="Times New Roman" pitchFamily="18" charset="0"/>
              </a:rPr>
              <a:t>trạng tinh thần bệnh nhân.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Tính </a:t>
            </a:r>
            <a:r>
              <a:rPr lang="vi-VN" sz="2400" dirty="0">
                <a:latin typeface="Times New Roman" pitchFamily="18" charset="0"/>
                <a:cs typeface="Times New Roman" pitchFamily="18" charset="0"/>
              </a:rPr>
              <a:t>chất và số lần nôn, tính chất phân và số lượng phân.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Tư </a:t>
            </a:r>
            <a:r>
              <a:rPr lang="vi-VN" sz="2400" dirty="0">
                <a:latin typeface="Times New Roman" pitchFamily="18" charset="0"/>
                <a:cs typeface="Times New Roman" pitchFamily="18" charset="0"/>
              </a:rPr>
              <a:t>thế bệnh nhân chống đau bụng.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Bụng </a:t>
            </a:r>
            <a:r>
              <a:rPr lang="vi-VN" sz="2400" dirty="0">
                <a:latin typeface="Times New Roman" pitchFamily="18" charset="0"/>
                <a:cs typeface="Times New Roman" pitchFamily="18" charset="0"/>
              </a:rPr>
              <a:t>có chướng không?</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Tình </a:t>
            </a:r>
            <a:r>
              <a:rPr lang="vi-VN" sz="2400" dirty="0">
                <a:latin typeface="Times New Roman" pitchFamily="18" charset="0"/>
                <a:cs typeface="Times New Roman" pitchFamily="18" charset="0"/>
              </a:rPr>
              <a:t>trạng da: dấu hiệu mất nước, nổi mẩn ngứa?</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Bệnh </a:t>
            </a:r>
            <a:r>
              <a:rPr lang="vi-VN" sz="2400" dirty="0">
                <a:latin typeface="Times New Roman" pitchFamily="18" charset="0"/>
                <a:cs typeface="Times New Roman" pitchFamily="18" charset="0"/>
              </a:rPr>
              <a:t>nhân có khó thở không</a:t>
            </a:r>
            <a:r>
              <a:rPr lang="vi-VN"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vi-VN" sz="2400" b="1" dirty="0" smtClean="0">
                <a:latin typeface="Times New Roman" pitchFamily="18" charset="0"/>
                <a:cs typeface="Times New Roman" pitchFamily="18" charset="0"/>
              </a:rPr>
              <a:t>Thăm </a:t>
            </a:r>
            <a:r>
              <a:rPr lang="vi-VN" sz="2400" b="1" dirty="0">
                <a:latin typeface="Times New Roman" pitchFamily="18" charset="0"/>
                <a:cs typeface="Times New Roman" pitchFamily="18" charset="0"/>
              </a:rPr>
              <a:t>khám bệnh nhân:</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Phát </a:t>
            </a:r>
            <a:r>
              <a:rPr lang="vi-VN" sz="2400" dirty="0">
                <a:latin typeface="Times New Roman" pitchFamily="18" charset="0"/>
                <a:cs typeface="Times New Roman" pitchFamily="18" charset="0"/>
              </a:rPr>
              <a:t>hiện các triệu chứng của ngộ độc thức ăn: nôn mửa, ỉa chảy, mẩn ngứa, mề đay, nếu nặng có thể truỵ tim mạch.</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Đo </a:t>
            </a:r>
            <a:r>
              <a:rPr lang="vi-VN" sz="2400" dirty="0">
                <a:latin typeface="Times New Roman" pitchFamily="18" charset="0"/>
                <a:cs typeface="Times New Roman" pitchFamily="18" charset="0"/>
              </a:rPr>
              <a:t>đấu hiệu sống: mạch, nhiệt và huyết áp.</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Khám </a:t>
            </a:r>
            <a:r>
              <a:rPr lang="vi-VN" sz="2400" dirty="0">
                <a:latin typeface="Times New Roman" pitchFamily="18" charset="0"/>
                <a:cs typeface="Times New Roman" pitchFamily="18" charset="0"/>
              </a:rPr>
              <a:t>tình trạng bụng bệnh nhân: chướng, đau...</a:t>
            </a:r>
            <a:r>
              <a:rPr lang="vi-VN" sz="2400" dirty="0" smtClean="0">
                <a:latin typeface="Times New Roman" pitchFamily="18" charset="0"/>
                <a:cs typeface="Times New Roman" pitchFamily="18" charset="0"/>
              </a:rPr>
              <a:t/>
            </a:r>
            <a:br>
              <a:rPr lang="vi-VN"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Khám </a:t>
            </a:r>
            <a:r>
              <a:rPr lang="vi-VN" sz="2400" dirty="0">
                <a:latin typeface="Times New Roman" pitchFamily="18" charset="0"/>
                <a:cs typeface="Times New Roman" pitchFamily="18" charset="0"/>
              </a:rPr>
              <a:t>phổi đôi khi khó thở dạng hen phế quản.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2556797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70&quot;&gt;&lt;object type=&quot;3&quot; unique_id=&quot;10071&quot;&gt;&lt;property id=&quot;20148&quot; value=&quot;5&quot;/&gt;&lt;property id=&quot;20300&quot; value=&quot;Slide 1&quot;/&gt;&lt;property id=&quot;20307&quot; value=&quot;256&quot;/&gt;&lt;/object&gt;&lt;object type=&quot;3&quot; unique_id=&quot;10072&quot;&gt;&lt;property id=&quot;20148&quot; value=&quot;5&quot;/&gt;&lt;property id=&quot;20300&quot; value=&quot;Slide 2&quot;/&gt;&lt;property id=&quot;20307&quot; value=&quot;257&quot;/&gt;&lt;/object&gt;&lt;object type=&quot;3&quot; unique_id=&quot;10073&quot;&gt;&lt;property id=&quot;20148&quot; value=&quot;5&quot;/&gt;&lt;property id=&quot;20300&quot; value=&quot;Slide 3&quot;/&gt;&lt;property id=&quot;20307&quot; value=&quot;258&quot;/&gt;&lt;/object&gt;&lt;object type=&quot;3&quot; unique_id=&quot;10074&quot;&gt;&lt;property id=&quot;20148&quot; value=&quot;5&quot;/&gt;&lt;property id=&quot;20300&quot; value=&quot;Slide 4&quot;/&gt;&lt;property id=&quot;20307&quot; value=&quot;259&quot;/&gt;&lt;/object&gt;&lt;object type=&quot;3&quot; unique_id=&quot;10075&quot;&gt;&lt;property id=&quot;20148&quot; value=&quot;5&quot;/&gt;&lt;property id=&quot;20300&quot; value=&quot;Slide 5&quot;/&gt;&lt;property id=&quot;20307&quot; value=&quot;260&quot;/&gt;&lt;/object&gt;&lt;object type=&quot;3&quot; unique_id=&quot;10076&quot;&gt;&lt;property id=&quot;20148&quot; value=&quot;5&quot;/&gt;&lt;property id=&quot;20300&quot; value=&quot;Slide 6&quot;/&gt;&lt;property id=&quot;20307&quot; value=&quot;261&quot;/&gt;&lt;/object&gt;&lt;object type=&quot;3&quot; unique_id=&quot;10077&quot;&gt;&lt;property id=&quot;20148&quot; value=&quot;5&quot;/&gt;&lt;property id=&quot;20300&quot; value=&quot;Slide 7&quot;/&gt;&lt;property id=&quot;20307&quot; value=&quot;262&quot;/&gt;&lt;/object&gt;&lt;object type=&quot;3&quot; unique_id=&quot;10078&quot;&gt;&lt;property id=&quot;20148&quot; value=&quot;5&quot;/&gt;&lt;property id=&quot;20300&quot; value=&quot;Slide 8&quot;/&gt;&lt;property id=&quot;20307&quot; value=&quot;263&quot;/&gt;&lt;/object&gt;&lt;object type=&quot;3&quot; unique_id=&quot;10079&quot;&gt;&lt;property id=&quot;20148&quot; value=&quot;5&quot;/&gt;&lt;property id=&quot;20300&quot; value=&quot;Slide 9&quot;/&gt;&lt;property id=&quot;20307&quot; value=&quot;264&quot;/&gt;&lt;/object&gt;&lt;object type=&quot;3&quot; unique_id=&quot;10080&quot;&gt;&lt;property id=&quot;20148&quot; value=&quot;5&quot;/&gt;&lt;property id=&quot;20300&quot; value=&quot;Slide 10&quot;/&gt;&lt;property id=&quot;20307&quot; value=&quot;265&quot;/&gt;&lt;/object&gt;&lt;object type=&quot;3&quot; unique_id=&quot;10081&quot;&gt;&lt;property id=&quot;20148&quot; value=&quot;5&quot;/&gt;&lt;property id=&quot;20300&quot; value=&quot;Slide 11&quot;/&gt;&lt;property id=&quot;20307&quot; value=&quot;266&quot;/&gt;&lt;/object&gt;&lt;object type=&quot;3&quot; unique_id=&quot;10082&quot;&gt;&lt;property id=&quot;20148&quot; value=&quot;5&quot;/&gt;&lt;property id=&quot;20300&quot; value=&quot;Slide 12&quot;/&gt;&lt;property id=&quot;20307&quot; value=&quot;267&quot;/&gt;&lt;/object&gt;&lt;object type=&quot;3&quot; unique_id=&quot;10083&quot;&gt;&lt;property id=&quot;20148&quot; value=&quot;5&quot;/&gt;&lt;property id=&quot;20300&quot; value=&quot;Slide 13&quot;/&gt;&lt;property id=&quot;20307&quot; value=&quot;268&quot;/&gt;&lt;/object&gt;&lt;object type=&quot;3&quot; unique_id=&quot;10084&quot;&gt;&lt;property id=&quot;20148&quot; value=&quot;5&quot;/&gt;&lt;property id=&quot;20300&quot; value=&quot;Slide 14&quot;/&gt;&lt;property id=&quot;20307&quot; value=&quot;269&quot;/&gt;&lt;/object&gt;&lt;object type=&quot;3&quot; unique_id=&quot;10085&quot;&gt;&lt;property id=&quot;20148&quot; value=&quot;5&quot;/&gt;&lt;property id=&quot;20300&quot; value=&quot;Slide 15&quot;/&gt;&lt;property id=&quot;20307&quot; value=&quot;270&quot;/&gt;&lt;/object&gt;&lt;object type=&quot;3&quot; unique_id=&quot;10086&quot;&gt;&lt;property id=&quot;20148&quot; value=&quot;5&quot;/&gt;&lt;property id=&quot;20300&quot; value=&quot;Slide 16&quot;/&gt;&lt;property id=&quot;20307&quot; value=&quot;271&quot;/&gt;&lt;/object&gt;&lt;object type=&quot;3&quot; unique_id=&quot;10087&quot;&gt;&lt;property id=&quot;20148&quot; value=&quot;5&quot;/&gt;&lt;property id=&quot;20300&quot; value=&quot;Slide 17&quot;/&gt;&lt;property id=&quot;20307&quot; value=&quot;272&quot;/&gt;&lt;/object&gt;&lt;object type=&quot;3&quot; unique_id=&quot;10088&quot;&gt;&lt;property id=&quot;20148&quot; value=&quot;5&quot;/&gt;&lt;property id=&quot;20300&quot; value=&quot;Slide 18&quot;/&gt;&lt;property id=&quot;20307&quot; value=&quot;273&quot;/&gt;&lt;/object&gt;&lt;/object&gt;&lt;object type=&quot;8&quot; unique_id=&quot;10108&quot;&gt;&lt;/object&gt;&lt;/object&gt;&lt;/database&gt;"/>
  <p:tag name="MMPROD_NEXTUNIQUEID" val="10012"/>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477</Words>
  <Application>Microsoft Office PowerPoint</Application>
  <PresentationFormat>On-screen Show (4:3)</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PhiLong</dc:creator>
  <cp:lastModifiedBy>windows</cp:lastModifiedBy>
  <cp:revision>16</cp:revision>
  <dcterms:created xsi:type="dcterms:W3CDTF">2017-06-06T01:34:44Z</dcterms:created>
  <dcterms:modified xsi:type="dcterms:W3CDTF">2017-06-08T09:33:33Z</dcterms:modified>
</cp:coreProperties>
</file>