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78" r:id="rId3"/>
    <p:sldId id="279" r:id="rId4"/>
    <p:sldId id="280" r:id="rId5"/>
    <p:sldId id="281" r:id="rId6"/>
    <p:sldId id="282" r:id="rId7"/>
    <p:sldId id="257" r:id="rId8"/>
    <p:sldId id="283" r:id="rId9"/>
    <p:sldId id="284" r:id="rId10"/>
    <p:sldId id="261" r:id="rId11"/>
    <p:sldId id="262" r:id="rId12"/>
    <p:sldId id="285" r:id="rId13"/>
    <p:sldId id="286" r:id="rId14"/>
    <p:sldId id="287" r:id="rId15"/>
    <p:sldId id="272"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6AF7843-BA0D-44BC-98E8-6EFA6730AE3F}" type="datetimeFigureOut">
              <a:rPr lang="en-US" smtClean="0"/>
              <a:t>3/26/2017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11C4F8B-11C1-4766-B3E8-F8BADE47CC62}" type="slidenum">
              <a:rPr lang="en-US" smtClean="0"/>
              <a:t>‹#›</a:t>
            </a:fld>
            <a:endParaRPr lang="en-US"/>
          </a:p>
        </p:txBody>
      </p:sp>
    </p:spTree>
    <p:extLst>
      <p:ext uri="{BB962C8B-B14F-4D97-AF65-F5344CB8AC3E}">
        <p14:creationId xmlns:p14="http://schemas.microsoft.com/office/powerpoint/2010/main" val="15872811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1C4F8B-11C1-4766-B3E8-F8BADE47CC62}" type="slidenum">
              <a:rPr lang="en-US" smtClean="0"/>
              <a:t>6</a:t>
            </a:fld>
            <a:endParaRPr lang="en-US"/>
          </a:p>
        </p:txBody>
      </p:sp>
    </p:spTree>
    <p:extLst>
      <p:ext uri="{BB962C8B-B14F-4D97-AF65-F5344CB8AC3E}">
        <p14:creationId xmlns:p14="http://schemas.microsoft.com/office/powerpoint/2010/main" val="42461706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1C4F8B-11C1-4766-B3E8-F8BADE47CC62}" type="slidenum">
              <a:rPr lang="en-US" smtClean="0"/>
              <a:t>11</a:t>
            </a:fld>
            <a:endParaRPr lang="en-US"/>
          </a:p>
        </p:txBody>
      </p:sp>
    </p:spTree>
    <p:extLst>
      <p:ext uri="{BB962C8B-B14F-4D97-AF65-F5344CB8AC3E}">
        <p14:creationId xmlns:p14="http://schemas.microsoft.com/office/powerpoint/2010/main" val="32326077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040905A-344B-47B8-A272-EED89E1D1876}"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6DE68D-1B50-4CA0-AF67-238A0015F644}" type="slidenum">
              <a:rPr lang="en-US" smtClean="0"/>
              <a:t>‹#›</a:t>
            </a:fld>
            <a:endParaRPr lang="en-US"/>
          </a:p>
        </p:txBody>
      </p:sp>
    </p:spTree>
    <p:extLst>
      <p:ext uri="{BB962C8B-B14F-4D97-AF65-F5344CB8AC3E}">
        <p14:creationId xmlns:p14="http://schemas.microsoft.com/office/powerpoint/2010/main" val="7649887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40905A-344B-47B8-A272-EED89E1D1876}"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6DE68D-1B50-4CA0-AF67-238A0015F644}" type="slidenum">
              <a:rPr lang="en-US" smtClean="0"/>
              <a:t>‹#›</a:t>
            </a:fld>
            <a:endParaRPr lang="en-US"/>
          </a:p>
        </p:txBody>
      </p:sp>
    </p:spTree>
    <p:extLst>
      <p:ext uri="{BB962C8B-B14F-4D97-AF65-F5344CB8AC3E}">
        <p14:creationId xmlns:p14="http://schemas.microsoft.com/office/powerpoint/2010/main" val="9727016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40905A-344B-47B8-A272-EED89E1D1876}"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6DE68D-1B50-4CA0-AF67-238A0015F644}" type="slidenum">
              <a:rPr lang="en-US" smtClean="0"/>
              <a:t>‹#›</a:t>
            </a:fld>
            <a:endParaRPr lang="en-US"/>
          </a:p>
        </p:txBody>
      </p:sp>
    </p:spTree>
    <p:extLst>
      <p:ext uri="{BB962C8B-B14F-4D97-AF65-F5344CB8AC3E}">
        <p14:creationId xmlns:p14="http://schemas.microsoft.com/office/powerpoint/2010/main" val="19988659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40905A-344B-47B8-A272-EED89E1D1876}"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6DE68D-1B50-4CA0-AF67-238A0015F644}" type="slidenum">
              <a:rPr lang="en-US" smtClean="0"/>
              <a:t>‹#›</a:t>
            </a:fld>
            <a:endParaRPr lang="en-US"/>
          </a:p>
        </p:txBody>
      </p:sp>
    </p:spTree>
    <p:extLst>
      <p:ext uri="{BB962C8B-B14F-4D97-AF65-F5344CB8AC3E}">
        <p14:creationId xmlns:p14="http://schemas.microsoft.com/office/powerpoint/2010/main" val="28568717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040905A-344B-47B8-A272-EED89E1D1876}"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6DE68D-1B50-4CA0-AF67-238A0015F644}" type="slidenum">
              <a:rPr lang="en-US" smtClean="0"/>
              <a:t>‹#›</a:t>
            </a:fld>
            <a:endParaRPr lang="en-US"/>
          </a:p>
        </p:txBody>
      </p:sp>
    </p:spTree>
    <p:extLst>
      <p:ext uri="{BB962C8B-B14F-4D97-AF65-F5344CB8AC3E}">
        <p14:creationId xmlns:p14="http://schemas.microsoft.com/office/powerpoint/2010/main" val="41834730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040905A-344B-47B8-A272-EED89E1D1876}"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6DE68D-1B50-4CA0-AF67-238A0015F644}" type="slidenum">
              <a:rPr lang="en-US" smtClean="0"/>
              <a:t>‹#›</a:t>
            </a:fld>
            <a:endParaRPr lang="en-US"/>
          </a:p>
        </p:txBody>
      </p:sp>
    </p:spTree>
    <p:extLst>
      <p:ext uri="{BB962C8B-B14F-4D97-AF65-F5344CB8AC3E}">
        <p14:creationId xmlns:p14="http://schemas.microsoft.com/office/powerpoint/2010/main" val="42353059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040905A-344B-47B8-A272-EED89E1D1876}" type="datetimeFigureOut">
              <a:rPr lang="en-US" smtClean="0"/>
              <a:t>3/26/2017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76DE68D-1B50-4CA0-AF67-238A0015F644}" type="slidenum">
              <a:rPr lang="en-US" smtClean="0"/>
              <a:t>‹#›</a:t>
            </a:fld>
            <a:endParaRPr lang="en-US"/>
          </a:p>
        </p:txBody>
      </p:sp>
    </p:spTree>
    <p:extLst>
      <p:ext uri="{BB962C8B-B14F-4D97-AF65-F5344CB8AC3E}">
        <p14:creationId xmlns:p14="http://schemas.microsoft.com/office/powerpoint/2010/main" val="23986565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040905A-344B-47B8-A272-EED89E1D1876}" type="datetimeFigureOut">
              <a:rPr lang="en-US" smtClean="0"/>
              <a:t>3/26/2017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76DE68D-1B50-4CA0-AF67-238A0015F644}" type="slidenum">
              <a:rPr lang="en-US" smtClean="0"/>
              <a:t>‹#›</a:t>
            </a:fld>
            <a:endParaRPr lang="en-US"/>
          </a:p>
        </p:txBody>
      </p:sp>
    </p:spTree>
    <p:extLst>
      <p:ext uri="{BB962C8B-B14F-4D97-AF65-F5344CB8AC3E}">
        <p14:creationId xmlns:p14="http://schemas.microsoft.com/office/powerpoint/2010/main" val="5063657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40905A-344B-47B8-A272-EED89E1D1876}" type="datetimeFigureOut">
              <a:rPr lang="en-US" smtClean="0"/>
              <a:t>3/26/2017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76DE68D-1B50-4CA0-AF67-238A0015F644}" type="slidenum">
              <a:rPr lang="en-US" smtClean="0"/>
              <a:t>‹#›</a:t>
            </a:fld>
            <a:endParaRPr lang="en-US"/>
          </a:p>
        </p:txBody>
      </p:sp>
    </p:spTree>
    <p:extLst>
      <p:ext uri="{BB962C8B-B14F-4D97-AF65-F5344CB8AC3E}">
        <p14:creationId xmlns:p14="http://schemas.microsoft.com/office/powerpoint/2010/main" val="22900605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040905A-344B-47B8-A272-EED89E1D1876}"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6DE68D-1B50-4CA0-AF67-238A0015F644}" type="slidenum">
              <a:rPr lang="en-US" smtClean="0"/>
              <a:t>‹#›</a:t>
            </a:fld>
            <a:endParaRPr lang="en-US"/>
          </a:p>
        </p:txBody>
      </p:sp>
    </p:spTree>
    <p:extLst>
      <p:ext uri="{BB962C8B-B14F-4D97-AF65-F5344CB8AC3E}">
        <p14:creationId xmlns:p14="http://schemas.microsoft.com/office/powerpoint/2010/main" val="36916100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040905A-344B-47B8-A272-EED89E1D1876}"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6DE68D-1B50-4CA0-AF67-238A0015F644}" type="slidenum">
              <a:rPr lang="en-US" smtClean="0"/>
              <a:t>‹#›</a:t>
            </a:fld>
            <a:endParaRPr lang="en-US"/>
          </a:p>
        </p:txBody>
      </p:sp>
    </p:spTree>
    <p:extLst>
      <p:ext uri="{BB962C8B-B14F-4D97-AF65-F5344CB8AC3E}">
        <p14:creationId xmlns:p14="http://schemas.microsoft.com/office/powerpoint/2010/main" val="8507386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40905A-344B-47B8-A272-EED89E1D1876}" type="datetimeFigureOut">
              <a:rPr lang="en-US" smtClean="0"/>
              <a:t>3/26/2017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6DE68D-1B50-4CA0-AF67-238A0015F644}" type="slidenum">
              <a:rPr lang="en-US" smtClean="0"/>
              <a:t>‹#›</a:t>
            </a:fld>
            <a:endParaRPr lang="en-US"/>
          </a:p>
        </p:txBody>
      </p:sp>
    </p:spTree>
    <p:extLst>
      <p:ext uri="{BB962C8B-B14F-4D97-AF65-F5344CB8AC3E}">
        <p14:creationId xmlns:p14="http://schemas.microsoft.com/office/powerpoint/2010/main" val="4727899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4.png"/><Relationship Id="rId7" Type="http://schemas.openxmlformats.org/officeDocument/2006/relationships/image" Target="../media/image1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52400"/>
            <a:ext cx="7543800" cy="12954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 name="Text Box 7"/>
          <p:cNvSpPr txBox="1">
            <a:spLocks noChangeArrowheads="1"/>
          </p:cNvSpPr>
          <p:nvPr/>
        </p:nvSpPr>
        <p:spPr bwMode="auto">
          <a:xfrm>
            <a:off x="187036" y="3581400"/>
            <a:ext cx="7010400" cy="2014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charset="0"/>
              </a:defRPr>
            </a:lvl5pPr>
            <a:lvl6pPr marL="25146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charset="0"/>
              </a:defRPr>
            </a:lvl6pPr>
            <a:lvl7pPr marL="29718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charset="0"/>
              </a:defRPr>
            </a:lvl7pPr>
            <a:lvl8pPr marL="34290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charset="0"/>
              </a:defRPr>
            </a:lvl8pPr>
            <a:lvl9pPr marL="38862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charset="0"/>
              </a:defRPr>
            </a:lvl9pPr>
          </a:lstStyle>
          <a:p>
            <a:pPr>
              <a:buFont typeface="Arial" charset="0"/>
              <a:buChar char="•"/>
            </a:pPr>
            <a:r>
              <a:rPr lang="en-US" b="1" dirty="0">
                <a:solidFill>
                  <a:schemeClr val="tx1"/>
                </a:solidFill>
                <a:latin typeface="Times New Roman" pitchFamily="16" charset="0"/>
                <a:cs typeface="Times New Roman" pitchFamily="16" charset="0"/>
              </a:rPr>
              <a:t> </a:t>
            </a:r>
            <a:r>
              <a:rPr lang="en-US" b="1" i="1" u="sng" dirty="0" err="1">
                <a:solidFill>
                  <a:schemeClr val="tx1"/>
                </a:solidFill>
                <a:latin typeface="Times New Roman" pitchFamily="16" charset="0"/>
                <a:cs typeface="Times New Roman" pitchFamily="16" charset="0"/>
              </a:rPr>
              <a:t>Nhóm</a:t>
            </a:r>
            <a:r>
              <a:rPr lang="en-US" b="1" i="1" u="sng" dirty="0">
                <a:solidFill>
                  <a:schemeClr val="tx1"/>
                </a:solidFill>
                <a:latin typeface="Times New Roman" pitchFamily="16" charset="0"/>
                <a:cs typeface="Times New Roman" pitchFamily="16" charset="0"/>
              </a:rPr>
              <a:t>:</a:t>
            </a:r>
            <a:r>
              <a:rPr lang="en-US" b="1" dirty="0">
                <a:solidFill>
                  <a:schemeClr val="tx1"/>
                </a:solidFill>
                <a:latin typeface="Times New Roman" pitchFamily="16" charset="0"/>
                <a:cs typeface="Times New Roman" pitchFamily="16" charset="0"/>
              </a:rPr>
              <a:t> 5.</a:t>
            </a:r>
          </a:p>
          <a:p>
            <a:pPr>
              <a:buClrTx/>
              <a:buFontTx/>
              <a:buNone/>
            </a:pPr>
            <a:endParaRPr lang="en-US" b="1" dirty="0">
              <a:solidFill>
                <a:schemeClr val="tx1"/>
              </a:solidFill>
              <a:latin typeface="Times New Roman" pitchFamily="16" charset="0"/>
              <a:cs typeface="Times New Roman" pitchFamily="16" charset="0"/>
            </a:endParaRPr>
          </a:p>
          <a:p>
            <a:pPr>
              <a:buFont typeface="Arial" charset="0"/>
              <a:buChar char="•"/>
            </a:pPr>
            <a:r>
              <a:rPr lang="en-US" b="1" i="1" u="sng" dirty="0">
                <a:solidFill>
                  <a:schemeClr val="tx1"/>
                </a:solidFill>
                <a:latin typeface="Times New Roman" pitchFamily="16" charset="0"/>
                <a:cs typeface="Times New Roman" pitchFamily="16" charset="0"/>
              </a:rPr>
              <a:t> </a:t>
            </a:r>
            <a:r>
              <a:rPr lang="en-US" b="1" i="1" u="sng" dirty="0" err="1">
                <a:solidFill>
                  <a:schemeClr val="tx1"/>
                </a:solidFill>
                <a:latin typeface="Times New Roman" pitchFamily="16" charset="0"/>
                <a:cs typeface="Times New Roman" pitchFamily="16" charset="0"/>
              </a:rPr>
              <a:t>Sinh</a:t>
            </a:r>
            <a:r>
              <a:rPr lang="en-US" b="1" i="1" u="sng" dirty="0">
                <a:solidFill>
                  <a:schemeClr val="tx1"/>
                </a:solidFill>
                <a:latin typeface="Times New Roman" pitchFamily="16" charset="0"/>
                <a:cs typeface="Times New Roman" pitchFamily="16" charset="0"/>
              </a:rPr>
              <a:t> </a:t>
            </a:r>
            <a:r>
              <a:rPr lang="en-US" b="1" i="1" u="sng" dirty="0" err="1">
                <a:solidFill>
                  <a:schemeClr val="tx1"/>
                </a:solidFill>
                <a:latin typeface="Times New Roman" pitchFamily="16" charset="0"/>
                <a:cs typeface="Times New Roman" pitchFamily="16" charset="0"/>
              </a:rPr>
              <a:t>viên</a:t>
            </a:r>
            <a:r>
              <a:rPr lang="en-US" b="1" i="1" u="sng" dirty="0">
                <a:solidFill>
                  <a:schemeClr val="tx1"/>
                </a:solidFill>
                <a:latin typeface="Times New Roman" pitchFamily="16" charset="0"/>
                <a:cs typeface="Times New Roman" pitchFamily="16" charset="0"/>
              </a:rPr>
              <a:t> </a:t>
            </a:r>
            <a:r>
              <a:rPr lang="en-US" b="1" i="1" u="sng" dirty="0" err="1">
                <a:solidFill>
                  <a:schemeClr val="tx1"/>
                </a:solidFill>
                <a:latin typeface="Times New Roman" pitchFamily="16" charset="0"/>
                <a:cs typeface="Times New Roman" pitchFamily="16" charset="0"/>
              </a:rPr>
              <a:t>thực</a:t>
            </a:r>
            <a:r>
              <a:rPr lang="en-US" b="1" i="1" u="sng" dirty="0">
                <a:solidFill>
                  <a:schemeClr val="tx1"/>
                </a:solidFill>
                <a:latin typeface="Times New Roman" pitchFamily="16" charset="0"/>
                <a:cs typeface="Times New Roman" pitchFamily="16" charset="0"/>
              </a:rPr>
              <a:t> </a:t>
            </a:r>
            <a:r>
              <a:rPr lang="en-US" b="1" i="1" u="sng" dirty="0" err="1">
                <a:solidFill>
                  <a:schemeClr val="tx1"/>
                </a:solidFill>
                <a:latin typeface="Times New Roman" pitchFamily="16" charset="0"/>
                <a:cs typeface="Times New Roman" pitchFamily="16" charset="0"/>
              </a:rPr>
              <a:t>hiện</a:t>
            </a:r>
            <a:r>
              <a:rPr lang="en-US" b="1" dirty="0">
                <a:solidFill>
                  <a:schemeClr val="tx1"/>
                </a:solidFill>
                <a:latin typeface="Times New Roman" pitchFamily="16" charset="0"/>
                <a:cs typeface="Times New Roman" pitchFamily="16" charset="0"/>
              </a:rPr>
              <a:t>:    </a:t>
            </a:r>
            <a:r>
              <a:rPr lang="en-US" b="1" dirty="0" err="1">
                <a:solidFill>
                  <a:schemeClr val="tx1"/>
                </a:solidFill>
                <a:latin typeface="Times New Roman" pitchFamily="16" charset="0"/>
                <a:cs typeface="Times New Roman" pitchFamily="16" charset="0"/>
              </a:rPr>
              <a:t>Lê</a:t>
            </a:r>
            <a:r>
              <a:rPr lang="en-US" b="1" dirty="0">
                <a:solidFill>
                  <a:schemeClr val="tx1"/>
                </a:solidFill>
                <a:latin typeface="Times New Roman" pitchFamily="16" charset="0"/>
                <a:cs typeface="Times New Roman" pitchFamily="16" charset="0"/>
              </a:rPr>
              <a:t> </a:t>
            </a:r>
            <a:r>
              <a:rPr lang="en-US" b="1" dirty="0" err="1">
                <a:solidFill>
                  <a:schemeClr val="tx1"/>
                </a:solidFill>
                <a:latin typeface="Times New Roman" pitchFamily="16" charset="0"/>
                <a:cs typeface="Times New Roman" pitchFamily="16" charset="0"/>
              </a:rPr>
              <a:t>Đức</a:t>
            </a:r>
            <a:r>
              <a:rPr lang="en-US" b="1" dirty="0">
                <a:solidFill>
                  <a:schemeClr val="tx1"/>
                </a:solidFill>
                <a:latin typeface="Times New Roman" pitchFamily="16" charset="0"/>
                <a:cs typeface="Times New Roman" pitchFamily="16" charset="0"/>
              </a:rPr>
              <a:t> </a:t>
            </a:r>
            <a:r>
              <a:rPr lang="en-US" b="1" dirty="0" err="1">
                <a:solidFill>
                  <a:schemeClr val="tx1"/>
                </a:solidFill>
                <a:latin typeface="Times New Roman" pitchFamily="16" charset="0"/>
                <a:cs typeface="Times New Roman" pitchFamily="16" charset="0"/>
              </a:rPr>
              <a:t>Anh</a:t>
            </a:r>
            <a:endParaRPr lang="en-US" b="1" dirty="0">
              <a:solidFill>
                <a:schemeClr val="tx1"/>
              </a:solidFill>
              <a:latin typeface="Times New Roman" pitchFamily="16" charset="0"/>
              <a:cs typeface="Times New Roman" pitchFamily="16" charset="0"/>
            </a:endParaRPr>
          </a:p>
          <a:p>
            <a:pPr>
              <a:buClrTx/>
              <a:buFontTx/>
              <a:buNone/>
            </a:pPr>
            <a:r>
              <a:rPr lang="en-US" b="1" dirty="0">
                <a:solidFill>
                  <a:schemeClr val="tx1"/>
                </a:solidFill>
                <a:latin typeface="Times New Roman" pitchFamily="16" charset="0"/>
                <a:cs typeface="Times New Roman" pitchFamily="16" charset="0"/>
              </a:rPr>
              <a:t>		          		         </a:t>
            </a:r>
            <a:r>
              <a:rPr lang="en-US" b="1" dirty="0" err="1">
                <a:solidFill>
                  <a:schemeClr val="tx1"/>
                </a:solidFill>
                <a:latin typeface="Times New Roman" pitchFamily="16" charset="0"/>
                <a:cs typeface="Times New Roman" pitchFamily="16" charset="0"/>
              </a:rPr>
              <a:t>Lê</a:t>
            </a:r>
            <a:r>
              <a:rPr lang="en-US" b="1" dirty="0">
                <a:solidFill>
                  <a:schemeClr val="tx1"/>
                </a:solidFill>
                <a:latin typeface="Times New Roman" pitchFamily="16" charset="0"/>
                <a:cs typeface="Times New Roman" pitchFamily="16" charset="0"/>
              </a:rPr>
              <a:t> </a:t>
            </a:r>
            <a:r>
              <a:rPr lang="en-US" b="1" dirty="0" err="1">
                <a:solidFill>
                  <a:schemeClr val="tx1"/>
                </a:solidFill>
                <a:latin typeface="Times New Roman" pitchFamily="16" charset="0"/>
                <a:cs typeface="Times New Roman" pitchFamily="16" charset="0"/>
              </a:rPr>
              <a:t>Tôn</a:t>
            </a:r>
            <a:r>
              <a:rPr lang="en-US" b="1" dirty="0">
                <a:solidFill>
                  <a:schemeClr val="tx1"/>
                </a:solidFill>
                <a:latin typeface="Times New Roman" pitchFamily="16" charset="0"/>
                <a:cs typeface="Times New Roman" pitchFamily="16" charset="0"/>
              </a:rPr>
              <a:t> </a:t>
            </a:r>
            <a:r>
              <a:rPr lang="en-US" b="1" dirty="0" err="1">
                <a:solidFill>
                  <a:schemeClr val="tx1"/>
                </a:solidFill>
                <a:latin typeface="Times New Roman" pitchFamily="16" charset="0"/>
                <a:cs typeface="Times New Roman" pitchFamily="16" charset="0"/>
              </a:rPr>
              <a:t>Viện</a:t>
            </a:r>
            <a:endParaRPr lang="en-US" b="1" dirty="0">
              <a:solidFill>
                <a:schemeClr val="tx1"/>
              </a:solidFill>
              <a:latin typeface="Times New Roman" pitchFamily="16" charset="0"/>
              <a:cs typeface="Times New Roman" pitchFamily="16" charset="0"/>
            </a:endParaRPr>
          </a:p>
          <a:p>
            <a:pPr>
              <a:buClrTx/>
              <a:buFontTx/>
              <a:buNone/>
            </a:pPr>
            <a:r>
              <a:rPr lang="en-US" b="1" dirty="0">
                <a:solidFill>
                  <a:schemeClr val="tx1"/>
                </a:solidFill>
                <a:latin typeface="Times New Roman" pitchFamily="16" charset="0"/>
                <a:cs typeface="Times New Roman" pitchFamily="16" charset="0"/>
              </a:rPr>
              <a:t>		          		         </a:t>
            </a:r>
            <a:r>
              <a:rPr lang="en-US" b="1" dirty="0" err="1">
                <a:solidFill>
                  <a:schemeClr val="tx1"/>
                </a:solidFill>
                <a:latin typeface="Times New Roman" pitchFamily="16" charset="0"/>
                <a:cs typeface="Times New Roman" pitchFamily="16" charset="0"/>
              </a:rPr>
              <a:t>Võ</a:t>
            </a:r>
            <a:r>
              <a:rPr lang="en-US" b="1" dirty="0">
                <a:solidFill>
                  <a:schemeClr val="tx1"/>
                </a:solidFill>
                <a:latin typeface="Times New Roman" pitchFamily="16" charset="0"/>
                <a:cs typeface="Times New Roman" pitchFamily="16" charset="0"/>
              </a:rPr>
              <a:t> </a:t>
            </a:r>
            <a:r>
              <a:rPr lang="en-US" b="1" dirty="0" err="1">
                <a:solidFill>
                  <a:schemeClr val="tx1"/>
                </a:solidFill>
                <a:latin typeface="Times New Roman" pitchFamily="16" charset="0"/>
                <a:cs typeface="Times New Roman" pitchFamily="16" charset="0"/>
              </a:rPr>
              <a:t>Đình</a:t>
            </a:r>
            <a:r>
              <a:rPr lang="en-US" b="1" dirty="0">
                <a:solidFill>
                  <a:schemeClr val="tx1"/>
                </a:solidFill>
                <a:latin typeface="Times New Roman" pitchFamily="16" charset="0"/>
                <a:cs typeface="Times New Roman" pitchFamily="16" charset="0"/>
              </a:rPr>
              <a:t> </a:t>
            </a:r>
            <a:r>
              <a:rPr lang="en-US" b="1" dirty="0" err="1">
                <a:solidFill>
                  <a:schemeClr val="tx1"/>
                </a:solidFill>
                <a:latin typeface="Times New Roman" pitchFamily="16" charset="0"/>
                <a:cs typeface="Times New Roman" pitchFamily="16" charset="0"/>
              </a:rPr>
              <a:t>Thi</a:t>
            </a:r>
            <a:endParaRPr lang="en-US" b="1" dirty="0">
              <a:solidFill>
                <a:schemeClr val="tx1"/>
              </a:solidFill>
              <a:latin typeface="Times New Roman" pitchFamily="16" charset="0"/>
              <a:cs typeface="Times New Roman" pitchFamily="16" charset="0"/>
            </a:endParaRPr>
          </a:p>
          <a:p>
            <a:pPr>
              <a:buClrTx/>
              <a:buFontTx/>
              <a:buNone/>
            </a:pPr>
            <a:r>
              <a:rPr lang="en-US" b="1" dirty="0">
                <a:solidFill>
                  <a:schemeClr val="tx1"/>
                </a:solidFill>
                <a:latin typeface="Times New Roman" pitchFamily="16" charset="0"/>
                <a:cs typeface="Times New Roman" pitchFamily="16" charset="0"/>
              </a:rPr>
              <a:t>		          		         </a:t>
            </a:r>
            <a:r>
              <a:rPr lang="en-US" b="1" dirty="0" err="1">
                <a:solidFill>
                  <a:schemeClr val="tx1"/>
                </a:solidFill>
                <a:latin typeface="Times New Roman" pitchFamily="16" charset="0"/>
                <a:cs typeface="Times New Roman" pitchFamily="16" charset="0"/>
              </a:rPr>
              <a:t>Trần</a:t>
            </a:r>
            <a:r>
              <a:rPr lang="en-US" b="1" dirty="0">
                <a:solidFill>
                  <a:schemeClr val="tx1"/>
                </a:solidFill>
                <a:latin typeface="Times New Roman" pitchFamily="16" charset="0"/>
                <a:cs typeface="Times New Roman" pitchFamily="16" charset="0"/>
              </a:rPr>
              <a:t> </a:t>
            </a:r>
            <a:r>
              <a:rPr lang="en-US" b="1" dirty="0" err="1">
                <a:solidFill>
                  <a:schemeClr val="tx1"/>
                </a:solidFill>
                <a:latin typeface="Times New Roman" pitchFamily="16" charset="0"/>
                <a:cs typeface="Times New Roman" pitchFamily="16" charset="0"/>
              </a:rPr>
              <a:t>Văn</a:t>
            </a:r>
            <a:r>
              <a:rPr lang="en-US" b="1" dirty="0">
                <a:solidFill>
                  <a:schemeClr val="tx1"/>
                </a:solidFill>
                <a:latin typeface="Times New Roman" pitchFamily="16" charset="0"/>
                <a:cs typeface="Times New Roman" pitchFamily="16" charset="0"/>
              </a:rPr>
              <a:t> </a:t>
            </a:r>
            <a:r>
              <a:rPr lang="en-US" b="1" dirty="0" err="1">
                <a:solidFill>
                  <a:schemeClr val="tx1"/>
                </a:solidFill>
                <a:latin typeface="Times New Roman" pitchFamily="16" charset="0"/>
                <a:cs typeface="Times New Roman" pitchFamily="16" charset="0"/>
              </a:rPr>
              <a:t>Thái</a:t>
            </a:r>
            <a:endParaRPr lang="en-US" b="1" dirty="0">
              <a:solidFill>
                <a:schemeClr val="tx1"/>
              </a:solidFill>
              <a:latin typeface="Times New Roman" pitchFamily="16" charset="0"/>
              <a:cs typeface="Times New Roman" pitchFamily="16" charset="0"/>
            </a:endParaRPr>
          </a:p>
          <a:p>
            <a:pPr>
              <a:buClrTx/>
              <a:buFontTx/>
              <a:buNone/>
            </a:pPr>
            <a:r>
              <a:rPr lang="en-US" b="1" dirty="0">
                <a:solidFill>
                  <a:schemeClr val="tx1"/>
                </a:solidFill>
                <a:latin typeface="Times New Roman" pitchFamily="16" charset="0"/>
                <a:cs typeface="Times New Roman" pitchFamily="16" charset="0"/>
              </a:rPr>
              <a:t>		          		         </a:t>
            </a:r>
            <a:r>
              <a:rPr lang="en-US" b="1" dirty="0" err="1">
                <a:solidFill>
                  <a:schemeClr val="tx1"/>
                </a:solidFill>
                <a:latin typeface="Times New Roman" pitchFamily="16" charset="0"/>
                <a:cs typeface="Times New Roman" pitchFamily="16" charset="0"/>
              </a:rPr>
              <a:t>Nguyễn</a:t>
            </a:r>
            <a:r>
              <a:rPr lang="en-US" b="1" dirty="0">
                <a:solidFill>
                  <a:schemeClr val="tx1"/>
                </a:solidFill>
                <a:latin typeface="Times New Roman" pitchFamily="16" charset="0"/>
                <a:cs typeface="Times New Roman" pitchFamily="16" charset="0"/>
              </a:rPr>
              <a:t> </a:t>
            </a:r>
            <a:r>
              <a:rPr lang="en-US" b="1" dirty="0" err="1">
                <a:solidFill>
                  <a:schemeClr val="tx1"/>
                </a:solidFill>
                <a:latin typeface="Times New Roman" pitchFamily="16" charset="0"/>
                <a:cs typeface="Times New Roman" pitchFamily="16" charset="0"/>
              </a:rPr>
              <a:t>Lê</a:t>
            </a:r>
            <a:r>
              <a:rPr lang="en-US" b="1" dirty="0">
                <a:solidFill>
                  <a:schemeClr val="tx1"/>
                </a:solidFill>
                <a:latin typeface="Times New Roman" pitchFamily="16" charset="0"/>
                <a:cs typeface="Times New Roman" pitchFamily="16" charset="0"/>
              </a:rPr>
              <a:t> </a:t>
            </a:r>
            <a:r>
              <a:rPr lang="en-US" b="1" dirty="0" err="1">
                <a:solidFill>
                  <a:schemeClr val="tx1"/>
                </a:solidFill>
                <a:latin typeface="Times New Roman" pitchFamily="16" charset="0"/>
                <a:cs typeface="Times New Roman" pitchFamily="16" charset="0"/>
              </a:rPr>
              <a:t>Hữu</a:t>
            </a:r>
            <a:r>
              <a:rPr lang="en-US" b="1" dirty="0">
                <a:solidFill>
                  <a:schemeClr val="tx1"/>
                </a:solidFill>
                <a:latin typeface="Times New Roman" pitchFamily="16" charset="0"/>
                <a:cs typeface="Times New Roman" pitchFamily="16" charset="0"/>
              </a:rPr>
              <a:t> </a:t>
            </a:r>
            <a:r>
              <a:rPr lang="en-US" b="1" dirty="0" err="1">
                <a:solidFill>
                  <a:schemeClr val="tx1"/>
                </a:solidFill>
                <a:latin typeface="Times New Roman" pitchFamily="16" charset="0"/>
                <a:cs typeface="Times New Roman" pitchFamily="16" charset="0"/>
              </a:rPr>
              <a:t>Phúc</a:t>
            </a:r>
            <a:r>
              <a:rPr lang="en-US" b="1" dirty="0">
                <a:solidFill>
                  <a:schemeClr val="tx1"/>
                </a:solidFill>
                <a:latin typeface="Times New Roman" pitchFamily="16" charset="0"/>
                <a:cs typeface="Times New Roman" pitchFamily="16" charset="0"/>
              </a:rPr>
              <a:t>.</a:t>
            </a:r>
            <a:r>
              <a:rPr lang="en-US" dirty="0">
                <a:latin typeface="Times New Roman" pitchFamily="16" charset="0"/>
                <a:cs typeface="Times New Roman" pitchFamily="16" charset="0"/>
              </a:rPr>
              <a:t>	   </a:t>
            </a:r>
          </a:p>
        </p:txBody>
      </p:sp>
      <p:sp>
        <p:nvSpPr>
          <p:cNvPr id="9" name="Text Box 6"/>
          <p:cNvSpPr txBox="1">
            <a:spLocks noChangeArrowheads="1"/>
          </p:cNvSpPr>
          <p:nvPr/>
        </p:nvSpPr>
        <p:spPr bwMode="auto">
          <a:xfrm>
            <a:off x="152400" y="3070225"/>
            <a:ext cx="60198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charset="0"/>
              </a:defRPr>
            </a:lvl5pPr>
            <a:lvl6pPr marL="25146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charset="0"/>
              </a:defRPr>
            </a:lvl6pPr>
            <a:lvl7pPr marL="29718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charset="0"/>
              </a:defRPr>
            </a:lvl7pPr>
            <a:lvl8pPr marL="34290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charset="0"/>
              </a:defRPr>
            </a:lvl8pPr>
            <a:lvl9pPr marL="38862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charset="0"/>
              </a:defRPr>
            </a:lvl9pPr>
          </a:lstStyle>
          <a:p>
            <a:pPr>
              <a:buFont typeface="Arial" charset="0"/>
              <a:buChar char="•"/>
            </a:pPr>
            <a:r>
              <a:rPr lang="en-US" b="1" dirty="0">
                <a:latin typeface="Times New Roman" pitchFamily="16" charset="0"/>
                <a:cs typeface="Times New Roman" pitchFamily="16" charset="0"/>
              </a:rPr>
              <a:t> </a:t>
            </a:r>
            <a:r>
              <a:rPr lang="en-US" b="1" i="1" u="sng" dirty="0" err="1">
                <a:latin typeface="Times New Roman" pitchFamily="16" charset="0"/>
                <a:cs typeface="Times New Roman" pitchFamily="16" charset="0"/>
              </a:rPr>
              <a:t>Giảng</a:t>
            </a:r>
            <a:r>
              <a:rPr lang="en-US" b="1" i="1" u="sng" dirty="0">
                <a:latin typeface="Times New Roman" pitchFamily="16" charset="0"/>
                <a:cs typeface="Times New Roman" pitchFamily="16" charset="0"/>
              </a:rPr>
              <a:t> </a:t>
            </a:r>
            <a:r>
              <a:rPr lang="en-US" b="1" i="1" u="sng" dirty="0" err="1">
                <a:latin typeface="Times New Roman" pitchFamily="16" charset="0"/>
                <a:cs typeface="Times New Roman" pitchFamily="16" charset="0"/>
              </a:rPr>
              <a:t>viên</a:t>
            </a:r>
            <a:r>
              <a:rPr lang="en-US" b="1" i="1" u="sng" dirty="0">
                <a:latin typeface="Times New Roman" pitchFamily="16" charset="0"/>
                <a:cs typeface="Times New Roman" pitchFamily="16" charset="0"/>
              </a:rPr>
              <a:t> </a:t>
            </a:r>
            <a:r>
              <a:rPr lang="en-US" b="1" i="1" u="sng" dirty="0" err="1">
                <a:latin typeface="Times New Roman" pitchFamily="16" charset="0"/>
                <a:cs typeface="Times New Roman" pitchFamily="16" charset="0"/>
              </a:rPr>
              <a:t>hướng</a:t>
            </a:r>
            <a:r>
              <a:rPr lang="en-US" b="1" i="1" u="sng" dirty="0">
                <a:latin typeface="Times New Roman" pitchFamily="16" charset="0"/>
                <a:cs typeface="Times New Roman" pitchFamily="16" charset="0"/>
              </a:rPr>
              <a:t> </a:t>
            </a:r>
            <a:r>
              <a:rPr lang="en-US" b="1" i="1" u="sng" dirty="0" err="1">
                <a:latin typeface="Times New Roman" pitchFamily="16" charset="0"/>
                <a:cs typeface="Times New Roman" pitchFamily="16" charset="0"/>
              </a:rPr>
              <a:t>dẫn</a:t>
            </a:r>
            <a:r>
              <a:rPr lang="en-US" b="1" dirty="0">
                <a:latin typeface="Times New Roman" pitchFamily="16" charset="0"/>
                <a:cs typeface="Times New Roman" pitchFamily="16" charset="0"/>
              </a:rPr>
              <a:t>: </a:t>
            </a:r>
            <a:r>
              <a:rPr lang="en-US" b="1" dirty="0" err="1">
                <a:latin typeface="Times New Roman" pitchFamily="16" charset="0"/>
                <a:cs typeface="Times New Roman" pitchFamily="16" charset="0"/>
              </a:rPr>
              <a:t>Ths</a:t>
            </a:r>
            <a:r>
              <a:rPr lang="en-US" b="1" dirty="0">
                <a:latin typeface="Times New Roman" pitchFamily="16" charset="0"/>
                <a:cs typeface="Times New Roman" pitchFamily="16" charset="0"/>
              </a:rPr>
              <a:t>. </a:t>
            </a:r>
            <a:r>
              <a:rPr lang="en-US" b="1" dirty="0" err="1">
                <a:latin typeface="Times New Roman" pitchFamily="16" charset="0"/>
                <a:cs typeface="Times New Roman" pitchFamily="16" charset="0"/>
              </a:rPr>
              <a:t>Bs</a:t>
            </a:r>
            <a:r>
              <a:rPr lang="en-US" b="1" dirty="0">
                <a:latin typeface="Times New Roman" pitchFamily="16" charset="0"/>
                <a:cs typeface="Times New Roman" pitchFamily="16" charset="0"/>
              </a:rPr>
              <a:t>. NGUYỄN PHÚC HỌC. </a:t>
            </a:r>
          </a:p>
        </p:txBody>
      </p:sp>
      <p:sp>
        <p:nvSpPr>
          <p:cNvPr id="3" name="TextBox 2"/>
          <p:cNvSpPr txBox="1"/>
          <p:nvPr/>
        </p:nvSpPr>
        <p:spPr>
          <a:xfrm>
            <a:off x="1295400" y="1676400"/>
            <a:ext cx="7315200" cy="830997"/>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en-US" sz="4800" dirty="0">
                <a:latin typeface="Times New Roman" panose="02020603050405020304" pitchFamily="18" charset="0"/>
                <a:cs typeface="Times New Roman" panose="02020603050405020304" pitchFamily="18" charset="0"/>
              </a:rPr>
              <a:t>HIV / AIDS</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0600" y="3549748"/>
            <a:ext cx="4207824" cy="3210365"/>
          </a:xfrm>
          <a:prstGeom prst="rect">
            <a:avLst/>
          </a:prstGeom>
        </p:spPr>
      </p:pic>
    </p:spTree>
    <p:extLst>
      <p:ext uri="{BB962C8B-B14F-4D97-AF65-F5344CB8AC3E}">
        <p14:creationId xmlns:p14="http://schemas.microsoft.com/office/powerpoint/2010/main" val="13875372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126" y="0"/>
            <a:ext cx="8951740" cy="762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Rectangle 5"/>
          <p:cNvSpPr/>
          <p:nvPr/>
        </p:nvSpPr>
        <p:spPr>
          <a:xfrm>
            <a:off x="336511" y="-7441"/>
            <a:ext cx="8470972" cy="58477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200" b="1" dirty="0">
                <a:latin typeface="Times New Roman" panose="02020603050405020304" pitchFamily="18" charset="0"/>
                <a:cs typeface="Times New Roman" panose="02020603050405020304" pitchFamily="18" charset="0"/>
              </a:rPr>
              <a:t>4. </a:t>
            </a:r>
            <a:r>
              <a:rPr lang="en-US" sz="3200" b="1" dirty="0" err="1">
                <a:latin typeface="Times New Roman" panose="02020603050405020304" pitchFamily="18" charset="0"/>
                <a:cs typeface="Times New Roman" panose="02020603050405020304" pitchFamily="18" charset="0"/>
              </a:rPr>
              <a:t>Các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giai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đoạn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nhiễm</a:t>
            </a:r>
            <a:r>
              <a:rPr lang="en-US" sz="3200" b="1" dirty="0">
                <a:latin typeface="Times New Roman" panose="02020603050405020304" pitchFamily="18" charset="0"/>
                <a:cs typeface="Times New Roman" panose="02020603050405020304" pitchFamily="18" charset="0"/>
              </a:rPr>
              <a:t> HIV </a:t>
            </a:r>
            <a:r>
              <a:rPr lang="en-US" sz="3200" b="1" dirty="0" err="1">
                <a:latin typeface="Times New Roman" panose="02020603050405020304" pitchFamily="18" charset="0"/>
                <a:cs typeface="Times New Roman" panose="02020603050405020304" pitchFamily="18" charset="0"/>
              </a:rPr>
              <a:t>và</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hội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chứng</a:t>
            </a:r>
            <a:r>
              <a:rPr lang="en-US" sz="3200" b="1" dirty="0">
                <a:latin typeface="Times New Roman" panose="02020603050405020304" pitchFamily="18" charset="0"/>
                <a:cs typeface="Times New Roman" panose="02020603050405020304" pitchFamily="18" charset="0"/>
              </a:rPr>
              <a:t> AIDS</a:t>
            </a:r>
            <a:endParaRPr lang="en-US" sz="3200" b="1" spc="50" dirty="0">
              <a:ln w="11430"/>
              <a:solidFill>
                <a:srgbClr val="00B0F0"/>
              </a:solidFill>
              <a:latin typeface="Times New Roman" panose="02020603050405020304" pitchFamily="18" charset="0"/>
              <a:cs typeface="Times New Roman" panose="02020603050405020304" pitchFamily="18" charset="0"/>
            </a:endParaRPr>
          </a:p>
        </p:txBody>
      </p:sp>
      <p:sp>
        <p:nvSpPr>
          <p:cNvPr id="13" name="Rectangle 12"/>
          <p:cNvSpPr/>
          <p:nvPr/>
        </p:nvSpPr>
        <p:spPr>
          <a:xfrm>
            <a:off x="96125" y="990600"/>
            <a:ext cx="8951741" cy="4801314"/>
          </a:xfrm>
          <a:prstGeom prst="rect">
            <a:avLst/>
          </a:prstGeom>
        </p:spPr>
        <p:txBody>
          <a:bodyPr wrap="square">
            <a:spAutoFit/>
          </a:bodyPr>
          <a:lstStyle/>
          <a:p>
            <a:r>
              <a:rPr lang="vi-VN" dirty="0">
                <a:latin typeface="+mj-lt"/>
              </a:rPr>
              <a:t>Nguyên tắc tư vấn và xét nghiệm HIV</a:t>
            </a:r>
          </a:p>
          <a:p>
            <a:r>
              <a:rPr lang="vi-VN" dirty="0">
                <a:latin typeface="+mj-lt"/>
              </a:rPr>
              <a:t>Mọi hình thức tư vấn và xét nghiệm HIV đều phải tuân thủ nghiêm ngặt đồng bộ 5 nguyên tắc sau: Đồng thuận, Bảo mật, Tư vấn, Chính xác, Kết nối với chăm sóc, điều trị.</a:t>
            </a:r>
          </a:p>
          <a:p>
            <a:r>
              <a:rPr lang="vi-VN" dirty="0">
                <a:latin typeface="+mj-lt"/>
              </a:rPr>
              <a:t>+</a:t>
            </a:r>
            <a:r>
              <a:rPr lang="en-US" dirty="0">
                <a:latin typeface="+mj-lt"/>
              </a:rPr>
              <a:t> </a:t>
            </a:r>
            <a:r>
              <a:rPr lang="vi-VN" dirty="0">
                <a:latin typeface="+mj-lt"/>
              </a:rPr>
              <a:t>Đồng thuận: Phải có sự đồng ý của khách hàng sau khi đã được cung cấp đầy đủ thông tin về xét nghiệm HIV. Khách hàng có quyền từ chối xét nghiệm.</a:t>
            </a:r>
          </a:p>
          <a:p>
            <a:r>
              <a:rPr lang="vi-VN" dirty="0">
                <a:latin typeface="+mj-lt"/>
              </a:rPr>
              <a:t>+</a:t>
            </a:r>
            <a:r>
              <a:rPr lang="en-US" dirty="0">
                <a:latin typeface="+mj-lt"/>
              </a:rPr>
              <a:t> </a:t>
            </a:r>
            <a:r>
              <a:rPr lang="vi-VN" dirty="0">
                <a:latin typeface="+mj-lt"/>
              </a:rPr>
              <a:t>Bảo mật: Đảm bảo tính bí mật thông tin của người được tư vấn và xét nghiệm HIV. Nội dung thảo luận giữa người tư vấn và khách hàng không được tiết lộ cho bất kỳ ai nếu không có sự đồng ý của họ.</a:t>
            </a:r>
          </a:p>
          <a:p>
            <a:r>
              <a:rPr lang="vi-VN" dirty="0">
                <a:latin typeface="+mj-lt"/>
              </a:rPr>
              <a:t>+</a:t>
            </a:r>
            <a:r>
              <a:rPr lang="en-US" dirty="0">
                <a:latin typeface="+mj-lt"/>
              </a:rPr>
              <a:t> </a:t>
            </a:r>
            <a:r>
              <a:rPr lang="vi-VN" dirty="0">
                <a:latin typeface="+mj-lt"/>
              </a:rPr>
              <a:t>Tư vấn: Tất cả các trường hợp làm xét nghiệm HIV đều phải được cung cấp thông tin trước xét nghiệm và tư vấn sau xét nghiệm.</a:t>
            </a:r>
          </a:p>
          <a:p>
            <a:r>
              <a:rPr lang="vi-VN" dirty="0">
                <a:latin typeface="+mj-lt"/>
              </a:rPr>
              <a:t>+</a:t>
            </a:r>
            <a:r>
              <a:rPr lang="en-US" dirty="0">
                <a:latin typeface="+mj-lt"/>
              </a:rPr>
              <a:t> </a:t>
            </a:r>
            <a:r>
              <a:rPr lang="vi-VN" dirty="0">
                <a:latin typeface="+mj-lt"/>
              </a:rPr>
              <a:t>Chính xác: Các cơ sở xét nghiệm cần thực hiện nghiêm ngặt quy trình thực hành chuẩn về xét nghiệm HIV và áp dụng phương cách xét nghiệm quốc gia. Các cơ sở xét nghiệm HIV cần tham gia hệ thống đảm bảo chất lượng xét nghiệm để đảm bảo tính chính xác của kết quả xét nghiệm.</a:t>
            </a:r>
          </a:p>
          <a:p>
            <a:r>
              <a:rPr lang="vi-VN" dirty="0">
                <a:latin typeface="+mj-lt"/>
              </a:rPr>
              <a:t>+</a:t>
            </a:r>
            <a:r>
              <a:rPr lang="en-US" dirty="0">
                <a:latin typeface="+mj-lt"/>
              </a:rPr>
              <a:t> </a:t>
            </a:r>
            <a:r>
              <a:rPr lang="vi-VN" dirty="0">
                <a:latin typeface="+mj-lt"/>
              </a:rPr>
              <a:t>Kết nối với chăm sóc và điều trị: Người nhiễm HIV cần được kết nối ngay với chăm sóc và điều trị. Có cơ chế phản hồi để đảm bảo chuyển gửi thành công và được ghi nhận trong hồ sơ bệnh án.</a:t>
            </a:r>
            <a:endParaRPr lang="en-US" dirty="0">
              <a:latin typeface="+mj-lt"/>
            </a:endParaRPr>
          </a:p>
        </p:txBody>
      </p:sp>
    </p:spTree>
    <p:extLst>
      <p:ext uri="{BB962C8B-B14F-4D97-AF65-F5344CB8AC3E}">
        <p14:creationId xmlns:p14="http://schemas.microsoft.com/office/powerpoint/2010/main" val="23303968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913" y="-14068"/>
            <a:ext cx="7358380" cy="92846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 name="Rectangle 11"/>
          <p:cNvSpPr/>
          <p:nvPr/>
        </p:nvSpPr>
        <p:spPr>
          <a:xfrm>
            <a:off x="1273220" y="122195"/>
            <a:ext cx="6963766" cy="64633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600" b="1" dirty="0">
                <a:latin typeface="Times New Roman" panose="02020603050405020304" pitchFamily="18" charset="0"/>
                <a:cs typeface="Times New Roman" panose="02020603050405020304" pitchFamily="18" charset="0"/>
              </a:rPr>
              <a:t>5. </a:t>
            </a:r>
            <a:r>
              <a:rPr lang="en-US" sz="3600" b="1" dirty="0" err="1">
                <a:latin typeface="Times New Roman" panose="02020603050405020304" pitchFamily="18" charset="0"/>
                <a:cs typeface="Times New Roman" panose="02020603050405020304" pitchFamily="18" charset="0"/>
              </a:rPr>
              <a:t>Điều</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trị</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và</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dự</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phòng</a:t>
            </a:r>
            <a:r>
              <a:rPr lang="en-US" sz="3600" b="1" dirty="0">
                <a:latin typeface="Times New Roman" panose="02020603050405020304" pitchFamily="18" charset="0"/>
                <a:cs typeface="Times New Roman" panose="02020603050405020304" pitchFamily="18" charset="0"/>
              </a:rPr>
              <a:t> HIV/AIDS</a:t>
            </a:r>
          </a:p>
        </p:txBody>
      </p:sp>
      <p:sp>
        <p:nvSpPr>
          <p:cNvPr id="11" name="Rectangle 10"/>
          <p:cNvSpPr/>
          <p:nvPr/>
        </p:nvSpPr>
        <p:spPr>
          <a:xfrm>
            <a:off x="457200" y="1221820"/>
            <a:ext cx="4419600" cy="2031325"/>
          </a:xfrm>
          <a:prstGeom prst="rect">
            <a:avLst/>
          </a:prstGeom>
        </p:spPr>
        <p:txBody>
          <a:bodyPr wrap="square">
            <a:spAutoFit/>
          </a:bodyPr>
          <a:lstStyle/>
          <a:p>
            <a:r>
              <a:rPr lang="vi-VN" b="1" u="sng" dirty="0">
                <a:latin typeface="+mj-lt"/>
              </a:rPr>
              <a:t>5.1 Điều trị đặc hiệu</a:t>
            </a:r>
          </a:p>
          <a:p>
            <a:r>
              <a:rPr lang="vi-VN" dirty="0">
                <a:latin typeface="+mj-lt"/>
              </a:rPr>
              <a:t>‒</a:t>
            </a:r>
            <a:r>
              <a:rPr lang="en-US" dirty="0">
                <a:latin typeface="+mj-lt"/>
              </a:rPr>
              <a:t> </a:t>
            </a:r>
            <a:r>
              <a:rPr lang="vi-VN" dirty="0">
                <a:latin typeface="+mj-lt"/>
              </a:rPr>
              <a:t>Các thuốc kháng HIV có tác dụng kìm hãm sự phát triển của  HIV,  làm  kéo  dài  thời gian nhiễm, chậm lại thời điểm xuất hiện AIDS.</a:t>
            </a:r>
          </a:p>
          <a:p>
            <a:r>
              <a:rPr lang="vi-VN" dirty="0">
                <a:latin typeface="+mj-lt"/>
              </a:rPr>
              <a:t>‒</a:t>
            </a:r>
            <a:r>
              <a:rPr lang="en-US" dirty="0">
                <a:latin typeface="+mj-lt"/>
              </a:rPr>
              <a:t> </a:t>
            </a:r>
            <a:r>
              <a:rPr lang="vi-VN" dirty="0">
                <a:latin typeface="+mj-lt"/>
              </a:rPr>
              <a:t>Thường  kết  hợp  3  –  4  loại thuốc từ các nhóm thuốc kháng HIV sau:</a:t>
            </a:r>
          </a:p>
        </p:txBody>
      </p:sp>
      <p:pic>
        <p:nvPicPr>
          <p:cNvPr id="92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1255613"/>
            <a:ext cx="1752600" cy="1963738"/>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723900" y="3253145"/>
            <a:ext cx="3886200" cy="3139321"/>
          </a:xfrm>
          <a:prstGeom prst="rect">
            <a:avLst/>
          </a:prstGeom>
        </p:spPr>
        <p:txBody>
          <a:bodyPr wrap="square">
            <a:spAutoFit/>
          </a:bodyPr>
          <a:lstStyle/>
          <a:p>
            <a:r>
              <a:rPr lang="en-US" dirty="0">
                <a:latin typeface="Times New Roman" panose="02020603050405020304" pitchFamily="18" charset="0"/>
                <a:cs typeface="Times New Roman" panose="02020603050405020304" pitchFamily="18" charset="0"/>
              </a:rPr>
              <a:t>+ Non   -   </a:t>
            </a:r>
            <a:r>
              <a:rPr lang="en-US" dirty="0" err="1">
                <a:latin typeface="Times New Roman" panose="02020603050405020304" pitchFamily="18" charset="0"/>
                <a:cs typeface="Times New Roman" panose="02020603050405020304" pitchFamily="18" charset="0"/>
              </a:rPr>
              <a:t>nucleosid</a:t>
            </a:r>
            <a:r>
              <a:rPr lang="en-US" dirty="0">
                <a:latin typeface="Times New Roman" panose="02020603050405020304" pitchFamily="18" charset="0"/>
                <a:cs typeface="Times New Roman" panose="02020603050405020304" pitchFamily="18" charset="0"/>
              </a:rPr>
              <a:t>   reverse </a:t>
            </a:r>
            <a:r>
              <a:rPr lang="en-US" dirty="0" err="1">
                <a:latin typeface="Times New Roman" panose="02020603050405020304" pitchFamily="18" charset="0"/>
                <a:cs typeface="Times New Roman" panose="02020603050405020304" pitchFamily="18" charset="0"/>
              </a:rPr>
              <a:t>transcriptose</a:t>
            </a:r>
            <a:r>
              <a:rPr lang="en-US" dirty="0">
                <a:latin typeface="Times New Roman" panose="02020603050405020304" pitchFamily="18" charset="0"/>
                <a:cs typeface="Times New Roman" panose="02020603050405020304" pitchFamily="18" charset="0"/>
              </a:rPr>
              <a:t> inhibitor (NNRTI)  -  </a:t>
            </a:r>
            <a:r>
              <a:rPr lang="en-US" dirty="0" err="1">
                <a:latin typeface="Times New Roman" panose="02020603050405020304" pitchFamily="18" charset="0"/>
                <a:cs typeface="Times New Roman" panose="02020603050405020304" pitchFamily="18" charset="0"/>
              </a:rPr>
              <a:t>Ức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chế</a:t>
            </a:r>
            <a:r>
              <a:rPr lang="en-US" dirty="0">
                <a:latin typeface="Times New Roman" panose="02020603050405020304" pitchFamily="18" charset="0"/>
                <a:cs typeface="Times New Roman" panose="02020603050405020304" pitchFamily="18" charset="0"/>
              </a:rPr>
              <a:t>  RT  </a:t>
            </a:r>
            <a:r>
              <a:rPr lang="en-US" dirty="0" err="1">
                <a:latin typeface="Times New Roman" panose="02020603050405020304" pitchFamily="18" charset="0"/>
                <a:cs typeface="Times New Roman" panose="02020603050405020304" pitchFamily="18" charset="0"/>
              </a:rPr>
              <a:t>trực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tiếp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bằng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gắn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enzym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delaviridine</a:t>
            </a:r>
            <a:r>
              <a:rPr lang="en-US" dirty="0">
                <a:latin typeface="Times New Roman" panose="02020603050405020304" pitchFamily="18" charset="0"/>
                <a:cs typeface="Times New Roman" panose="02020603050405020304" pitchFamily="18" charset="0"/>
              </a:rPr>
              <a:t>, efavirenz, nevirapine.</a:t>
            </a:r>
          </a:p>
          <a:p>
            <a:r>
              <a:rPr lang="en-US" dirty="0">
                <a:latin typeface="Times New Roman" panose="02020603050405020304" pitchFamily="18" charset="0"/>
                <a:cs typeface="Times New Roman" panose="02020603050405020304" pitchFamily="18" charset="0"/>
              </a:rPr>
              <a:t>+ Nucleoside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nucleosid</a:t>
            </a:r>
            <a:r>
              <a:rPr lang="en-US" dirty="0">
                <a:latin typeface="Times New Roman" panose="02020603050405020304" pitchFamily="18" charset="0"/>
                <a:cs typeface="Times New Roman" panose="02020603050405020304" pitchFamily="18" charset="0"/>
              </a:rPr>
              <a:t> reverse </a:t>
            </a:r>
            <a:r>
              <a:rPr lang="en-US" dirty="0" err="1">
                <a:latin typeface="Times New Roman" panose="02020603050405020304" pitchFamily="18" charset="0"/>
                <a:cs typeface="Times New Roman" panose="02020603050405020304" pitchFamily="18" charset="0"/>
              </a:rPr>
              <a:t>transcriptose</a:t>
            </a:r>
            <a:r>
              <a:rPr lang="en-US" dirty="0">
                <a:latin typeface="Times New Roman" panose="02020603050405020304" pitchFamily="18" charset="0"/>
                <a:cs typeface="Times New Roman" panose="02020603050405020304" pitchFamily="18" charset="0"/>
              </a:rPr>
              <a:t> inhibitor (</a:t>
            </a:r>
            <a:r>
              <a:rPr lang="en-US" dirty="0" err="1">
                <a:latin typeface="Times New Roman" panose="02020603050405020304" pitchFamily="18" charset="0"/>
                <a:cs typeface="Times New Roman" panose="02020603050405020304" pitchFamily="18" charset="0"/>
              </a:rPr>
              <a:t>nRTI</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thuốc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ức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chế</a:t>
            </a:r>
            <a:r>
              <a:rPr lang="en-US" dirty="0">
                <a:latin typeface="Times New Roman" panose="02020603050405020304" pitchFamily="18" charset="0"/>
                <a:cs typeface="Times New Roman" panose="02020603050405020304" pitchFamily="18" charset="0"/>
              </a:rPr>
              <a:t> men RT </a:t>
            </a:r>
            <a:r>
              <a:rPr lang="en-US" dirty="0" err="1">
                <a:latin typeface="Times New Roman" panose="02020603050405020304" pitchFamily="18" charset="0"/>
                <a:cs typeface="Times New Roman" panose="02020603050405020304" pitchFamily="18" charset="0"/>
              </a:rPr>
              <a:t>để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ức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chế</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sao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chép</a:t>
            </a:r>
            <a:r>
              <a:rPr lang="en-US" dirty="0">
                <a:latin typeface="Times New Roman" panose="02020603050405020304" pitchFamily="18" charset="0"/>
                <a:cs typeface="Times New Roman" panose="02020603050405020304" pitchFamily="18" charset="0"/>
              </a:rPr>
              <a:t> RNA: zidovudine, zalcitabine, </a:t>
            </a:r>
            <a:r>
              <a:rPr lang="en-US" dirty="0" err="1">
                <a:latin typeface="Times New Roman" panose="02020603050405020304" pitchFamily="18" charset="0"/>
                <a:cs typeface="Times New Roman" panose="02020603050405020304" pitchFamily="18" charset="0"/>
              </a:rPr>
              <a:t>didanosine</a:t>
            </a:r>
            <a:r>
              <a:rPr lang="en-US" dirty="0">
                <a:latin typeface="Times New Roman" panose="02020603050405020304" pitchFamily="18" charset="0"/>
                <a:cs typeface="Times New Roman" panose="02020603050405020304" pitchFamily="18" charset="0"/>
              </a:rPr>
              <a:t>,</a:t>
            </a:r>
          </a:p>
          <a:p>
            <a:r>
              <a:rPr lang="en-US" dirty="0">
                <a:latin typeface="Times New Roman" panose="02020603050405020304" pitchFamily="18" charset="0"/>
                <a:cs typeface="Times New Roman" panose="02020603050405020304" pitchFamily="18" charset="0"/>
              </a:rPr>
              <a:t>lamivudine.</a:t>
            </a:r>
            <a:endParaRPr lang="en-US" dirty="0"/>
          </a:p>
        </p:txBody>
      </p:sp>
      <p:pic>
        <p:nvPicPr>
          <p:cNvPr id="921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0" y="1255613"/>
            <a:ext cx="2079625" cy="1963738"/>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10099" y="3720490"/>
            <a:ext cx="2198663" cy="2204630"/>
          </a:xfrm>
          <a:prstGeom prst="rect">
            <a:avLst/>
          </a:prstGeom>
          <a:noFill/>
          <a:extLst>
            <a:ext uri="{909E8E84-426E-40DD-AFC4-6F175D3DCCD1}">
              <a14:hiddenFill xmlns:a14="http://schemas.microsoft.com/office/drawing/2010/main">
                <a:solidFill>
                  <a:srgbClr val="FFFFFF"/>
                </a:solidFill>
              </a14:hiddenFill>
            </a:ext>
          </a:extLst>
        </p:spPr>
      </p:pic>
      <p:pic>
        <p:nvPicPr>
          <p:cNvPr id="9221"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58000" y="3835379"/>
            <a:ext cx="2079625" cy="22046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72535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0"/>
            <a:ext cx="8512675" cy="762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Rectangle 4"/>
          <p:cNvSpPr/>
          <p:nvPr/>
        </p:nvSpPr>
        <p:spPr>
          <a:xfrm>
            <a:off x="1090113" y="-7441"/>
            <a:ext cx="6963765" cy="64633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600" b="1" dirty="0">
                <a:latin typeface="Times New Roman" panose="02020603050405020304" pitchFamily="18" charset="0"/>
                <a:cs typeface="Times New Roman" panose="02020603050405020304" pitchFamily="18" charset="0"/>
              </a:rPr>
              <a:t>5. </a:t>
            </a:r>
            <a:r>
              <a:rPr lang="en-US" sz="3600" b="1" dirty="0" err="1">
                <a:latin typeface="Times New Roman" panose="02020603050405020304" pitchFamily="18" charset="0"/>
                <a:cs typeface="Times New Roman" panose="02020603050405020304" pitchFamily="18" charset="0"/>
              </a:rPr>
              <a:t>Điều</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trị</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và</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dự</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phòng</a:t>
            </a:r>
            <a:r>
              <a:rPr lang="en-US" sz="3600" b="1" dirty="0">
                <a:latin typeface="Times New Roman" panose="02020603050405020304" pitchFamily="18" charset="0"/>
                <a:cs typeface="Times New Roman" panose="02020603050405020304" pitchFamily="18" charset="0"/>
              </a:rPr>
              <a:t> HIV/AIDS</a:t>
            </a:r>
          </a:p>
        </p:txBody>
      </p:sp>
      <p:sp>
        <p:nvSpPr>
          <p:cNvPr id="11" name="Rectangle 10"/>
          <p:cNvSpPr/>
          <p:nvPr/>
        </p:nvSpPr>
        <p:spPr>
          <a:xfrm>
            <a:off x="4087743" y="3124200"/>
            <a:ext cx="2008257" cy="381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latin typeface="Times New Roman" pitchFamily="18" charset="0"/>
                <a:cs typeface="Times New Roman" pitchFamily="18" charset="0"/>
              </a:rPr>
              <a:t> 255 000đồng/ </a:t>
            </a:r>
            <a:r>
              <a:rPr lang="en-US" dirty="0" err="1">
                <a:solidFill>
                  <a:schemeClr val="tx1"/>
                </a:solidFill>
                <a:latin typeface="Times New Roman" pitchFamily="18" charset="0"/>
                <a:cs typeface="Times New Roman" pitchFamily="18" charset="0"/>
              </a:rPr>
              <a:t>hộp</a:t>
            </a:r>
            <a:endParaRPr lang="en-US" dirty="0">
              <a:solidFill>
                <a:schemeClr val="tx1"/>
              </a:solidFill>
              <a:latin typeface="Times New Roman" pitchFamily="18" charset="0"/>
              <a:cs typeface="Times New Roman" pitchFamily="18" charset="0"/>
            </a:endParaRPr>
          </a:p>
        </p:txBody>
      </p:sp>
      <p:sp>
        <p:nvSpPr>
          <p:cNvPr id="14" name="Rectangle 13"/>
          <p:cNvSpPr/>
          <p:nvPr/>
        </p:nvSpPr>
        <p:spPr>
          <a:xfrm>
            <a:off x="3902765" y="6361457"/>
            <a:ext cx="2008257" cy="381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latin typeface="Times New Roman" pitchFamily="18" charset="0"/>
                <a:cs typeface="Times New Roman" pitchFamily="18" charset="0"/>
              </a:rPr>
              <a:t>204 000 </a:t>
            </a:r>
            <a:r>
              <a:rPr lang="en-US" dirty="0" err="1">
                <a:solidFill>
                  <a:schemeClr val="tx1"/>
                </a:solidFill>
                <a:latin typeface="Times New Roman" pitchFamily="18" charset="0"/>
                <a:cs typeface="Times New Roman" pitchFamily="18" charset="0"/>
              </a:rPr>
              <a:t>đồng</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hộp</a:t>
            </a:r>
            <a:endParaRPr lang="en-US" dirty="0">
              <a:solidFill>
                <a:schemeClr val="tx1"/>
              </a:solidFill>
              <a:latin typeface="Times New Roman" pitchFamily="18" charset="0"/>
              <a:cs typeface="Times New Roman" pitchFamily="18" charset="0"/>
            </a:endParaRPr>
          </a:p>
        </p:txBody>
      </p:sp>
      <p:sp>
        <p:nvSpPr>
          <p:cNvPr id="18" name="Rectangle 17"/>
          <p:cNvSpPr/>
          <p:nvPr/>
        </p:nvSpPr>
        <p:spPr>
          <a:xfrm>
            <a:off x="788297" y="3124200"/>
            <a:ext cx="2418870" cy="381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latin typeface="Times New Roman" pitchFamily="18" charset="0"/>
                <a:cs typeface="Times New Roman" pitchFamily="18" charset="0"/>
              </a:rPr>
              <a:t>480 000  </a:t>
            </a:r>
            <a:r>
              <a:rPr lang="en-US" dirty="0" err="1">
                <a:solidFill>
                  <a:schemeClr val="tx1"/>
                </a:solidFill>
                <a:latin typeface="Times New Roman" pitchFamily="18" charset="0"/>
                <a:cs typeface="Times New Roman" pitchFamily="18" charset="0"/>
              </a:rPr>
              <a:t>đồng</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hộp</a:t>
            </a:r>
            <a:endParaRPr lang="en-US" dirty="0">
              <a:solidFill>
                <a:schemeClr val="tx1"/>
              </a:solidFill>
              <a:latin typeface="Times New Roman" pitchFamily="18" charset="0"/>
              <a:cs typeface="Times New Roman" pitchFamily="18" charset="0"/>
            </a:endParaRPr>
          </a:p>
        </p:txBody>
      </p:sp>
      <p:sp>
        <p:nvSpPr>
          <p:cNvPr id="19" name="Rectangle 18"/>
          <p:cNvSpPr/>
          <p:nvPr/>
        </p:nvSpPr>
        <p:spPr>
          <a:xfrm>
            <a:off x="715618" y="6371396"/>
            <a:ext cx="2332382" cy="381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latin typeface="Times New Roman" pitchFamily="18" charset="0"/>
                <a:cs typeface="Times New Roman" pitchFamily="18" charset="0"/>
              </a:rPr>
              <a:t>300 000 </a:t>
            </a:r>
            <a:r>
              <a:rPr lang="en-US" dirty="0" err="1">
                <a:solidFill>
                  <a:schemeClr val="tx1"/>
                </a:solidFill>
                <a:latin typeface="Times New Roman" pitchFamily="18" charset="0"/>
                <a:cs typeface="Times New Roman" pitchFamily="18" charset="0"/>
              </a:rPr>
              <a:t>đồng</a:t>
            </a:r>
            <a:r>
              <a:rPr lang="en-US" dirty="0">
                <a:solidFill>
                  <a:schemeClr val="tx1"/>
                </a:solidFill>
                <a:latin typeface="Times New Roman" pitchFamily="18" charset="0"/>
                <a:cs typeface="Times New Roman" pitchFamily="18" charset="0"/>
              </a:rPr>
              <a:t>/ chai</a:t>
            </a:r>
          </a:p>
        </p:txBody>
      </p:sp>
      <p:sp>
        <p:nvSpPr>
          <p:cNvPr id="22" name="Rectangle 21"/>
          <p:cNvSpPr/>
          <p:nvPr/>
        </p:nvSpPr>
        <p:spPr>
          <a:xfrm>
            <a:off x="6554235" y="6372223"/>
            <a:ext cx="2008257" cy="381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latin typeface="Times New Roman" pitchFamily="18" charset="0"/>
                <a:cs typeface="Times New Roman" pitchFamily="18" charset="0"/>
              </a:rPr>
              <a:t>229 500 </a:t>
            </a:r>
            <a:r>
              <a:rPr lang="en-US" dirty="0" err="1">
                <a:solidFill>
                  <a:schemeClr val="tx1"/>
                </a:solidFill>
                <a:latin typeface="Times New Roman" pitchFamily="18" charset="0"/>
                <a:cs typeface="Times New Roman" pitchFamily="18" charset="0"/>
              </a:rPr>
              <a:t>đồng</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ống</a:t>
            </a:r>
            <a:endParaRPr lang="en-US" dirty="0">
              <a:solidFill>
                <a:schemeClr val="tx1"/>
              </a:solidFill>
              <a:latin typeface="Times New Roman" pitchFamily="18" charset="0"/>
              <a:cs typeface="Times New Roman" pitchFamily="18" charset="0"/>
            </a:endParaRPr>
          </a:p>
        </p:txBody>
      </p:sp>
      <p:sp>
        <p:nvSpPr>
          <p:cNvPr id="23" name="Rectangle 22"/>
          <p:cNvSpPr/>
          <p:nvPr/>
        </p:nvSpPr>
        <p:spPr>
          <a:xfrm>
            <a:off x="6706358" y="3134139"/>
            <a:ext cx="2008257" cy="381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latin typeface="Times New Roman" pitchFamily="18" charset="0"/>
                <a:cs typeface="Times New Roman" pitchFamily="18" charset="0"/>
              </a:rPr>
              <a:t>125 500đồng/ </a:t>
            </a:r>
            <a:r>
              <a:rPr lang="en-US" dirty="0" err="1">
                <a:solidFill>
                  <a:schemeClr val="tx1"/>
                </a:solidFill>
                <a:latin typeface="Times New Roman" pitchFamily="18" charset="0"/>
                <a:cs typeface="Times New Roman" pitchFamily="18" charset="0"/>
              </a:rPr>
              <a:t>hộp</a:t>
            </a:r>
            <a:endParaRPr lang="en-US" dirty="0">
              <a:solidFill>
                <a:schemeClr val="tx1"/>
              </a:solidFill>
              <a:latin typeface="Times New Roman" pitchFamily="18" charset="0"/>
              <a:cs typeface="Times New Roman" pitchFamily="18" charset="0"/>
            </a:endParaRP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7919" y="961231"/>
            <a:ext cx="2249248" cy="1963738"/>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87743" y="1092359"/>
            <a:ext cx="2160657" cy="1847850"/>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4699" y="3798471"/>
            <a:ext cx="2611901" cy="2454470"/>
          </a:xfrm>
          <a:prstGeom prst="rect">
            <a:avLst/>
          </a:prstGeom>
          <a:noFill/>
          <a:extLst>
            <a:ext uri="{909E8E84-426E-40DD-AFC4-6F175D3DCCD1}">
              <a14:hiddenFill xmlns:a14="http://schemas.microsoft.com/office/drawing/2010/main">
                <a:solidFill>
                  <a:srgbClr val="FFFFFF"/>
                </a:solidFill>
              </a14:hiddenFill>
            </a:ext>
          </a:extLst>
        </p:spPr>
      </p:pic>
      <p:pic>
        <p:nvPicPr>
          <p:cNvPr id="819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27273" y="3711378"/>
            <a:ext cx="258713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17467" y="3646944"/>
            <a:ext cx="2586037" cy="259347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451094" y="1012270"/>
            <a:ext cx="2518781" cy="2008028"/>
          </a:xfrm>
          <a:prstGeom prst="rect">
            <a:avLst/>
          </a:prstGeom>
        </p:spPr>
      </p:pic>
    </p:spTree>
    <p:extLst>
      <p:ext uri="{BB962C8B-B14F-4D97-AF65-F5344CB8AC3E}">
        <p14:creationId xmlns:p14="http://schemas.microsoft.com/office/powerpoint/2010/main" val="23187144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0"/>
            <a:ext cx="8763000" cy="762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Rectangle 4"/>
          <p:cNvSpPr/>
          <p:nvPr/>
        </p:nvSpPr>
        <p:spPr>
          <a:xfrm>
            <a:off x="1090114" y="-7441"/>
            <a:ext cx="6963765" cy="64633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600" b="1" dirty="0">
                <a:latin typeface="Times New Roman" panose="02020603050405020304" pitchFamily="18" charset="0"/>
                <a:cs typeface="Times New Roman" panose="02020603050405020304" pitchFamily="18" charset="0"/>
              </a:rPr>
              <a:t>5. </a:t>
            </a:r>
            <a:r>
              <a:rPr lang="en-US" sz="3600" b="1" dirty="0" err="1">
                <a:latin typeface="Times New Roman" panose="02020603050405020304" pitchFamily="18" charset="0"/>
                <a:cs typeface="Times New Roman" panose="02020603050405020304" pitchFamily="18" charset="0"/>
              </a:rPr>
              <a:t>Điều</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trị</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và</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dự</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phòng</a:t>
            </a:r>
            <a:r>
              <a:rPr lang="en-US" sz="3600" b="1" dirty="0">
                <a:latin typeface="Times New Roman" panose="02020603050405020304" pitchFamily="18" charset="0"/>
                <a:cs typeface="Times New Roman" panose="02020603050405020304" pitchFamily="18" charset="0"/>
              </a:rPr>
              <a:t> HIV/AIDS</a:t>
            </a:r>
          </a:p>
        </p:txBody>
      </p:sp>
      <p:sp>
        <p:nvSpPr>
          <p:cNvPr id="32" name="Rectangle 31"/>
          <p:cNvSpPr/>
          <p:nvPr/>
        </p:nvSpPr>
        <p:spPr>
          <a:xfrm>
            <a:off x="173502" y="1096018"/>
            <a:ext cx="4114800" cy="2031325"/>
          </a:xfrm>
          <a:prstGeom prst="rect">
            <a:avLst/>
          </a:prstGeom>
        </p:spPr>
        <p:txBody>
          <a:bodyPr wrap="square">
            <a:spAutoFit/>
          </a:bodyPr>
          <a:lstStyle/>
          <a:p>
            <a:r>
              <a:rPr lang="vi-VN" b="1" u="sng" dirty="0">
                <a:latin typeface="+mj-lt"/>
              </a:rPr>
              <a:t>5.2 Các điều trị khác</a:t>
            </a:r>
            <a:endParaRPr lang="en-US" dirty="0">
              <a:latin typeface="+mj-lt"/>
            </a:endParaRPr>
          </a:p>
          <a:p>
            <a:r>
              <a:rPr lang="vi-VN" u="sng" dirty="0">
                <a:latin typeface="+mj-lt"/>
              </a:rPr>
              <a:t>5.2.1 Điều trị và dự phòng các bệnh nhiễm trùng cơ hội – tùy từng bệnh cảnh cụ thể</a:t>
            </a:r>
            <a:r>
              <a:rPr lang="en-US" u="sng" dirty="0">
                <a:latin typeface="+mj-lt"/>
              </a:rPr>
              <a:t>.</a:t>
            </a:r>
            <a:endParaRPr lang="vi-VN" dirty="0">
              <a:latin typeface="+mj-lt"/>
            </a:endParaRPr>
          </a:p>
          <a:p>
            <a:r>
              <a:rPr lang="vi-VN" dirty="0">
                <a:latin typeface="+mj-lt"/>
              </a:rPr>
              <a:t>‒ Dự phòng lao bằng isoniazid</a:t>
            </a:r>
          </a:p>
          <a:p>
            <a:r>
              <a:rPr lang="vi-VN" dirty="0">
                <a:latin typeface="+mj-lt"/>
              </a:rPr>
              <a:t>‒</a:t>
            </a:r>
            <a:r>
              <a:rPr lang="en-US" dirty="0">
                <a:latin typeface="+mj-lt"/>
              </a:rPr>
              <a:t> </a:t>
            </a:r>
            <a:r>
              <a:rPr lang="vi-VN" dirty="0">
                <a:latin typeface="+mj-lt"/>
              </a:rPr>
              <a:t>Dự phòng viêm phổi do P.carinii bằng penttamidin và cotrimoxazol.</a:t>
            </a:r>
          </a:p>
          <a:p>
            <a:r>
              <a:rPr lang="vi-VN" dirty="0">
                <a:latin typeface="+mj-lt"/>
              </a:rPr>
              <a:t>. </a:t>
            </a: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3384125"/>
            <a:ext cx="2962276" cy="2452982"/>
          </a:xfrm>
          <a:prstGeom prst="rect">
            <a:avLst/>
          </a:prstGeom>
          <a:noFill/>
          <a:extLst>
            <a:ext uri="{909E8E84-426E-40DD-AFC4-6F175D3DCCD1}">
              <a14:hiddenFill xmlns:a14="http://schemas.microsoft.com/office/drawing/2010/main">
                <a:solidFill>
                  <a:srgbClr val="FFFFFF"/>
                </a:solidFill>
              </a14:hiddenFill>
            </a:ext>
          </a:extLst>
        </p:spPr>
      </p:pic>
      <p:pic>
        <p:nvPicPr>
          <p:cNvPr id="1024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3461362"/>
            <a:ext cx="3915388" cy="2353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Rectangle 36"/>
          <p:cNvSpPr/>
          <p:nvPr/>
        </p:nvSpPr>
        <p:spPr>
          <a:xfrm>
            <a:off x="4548550" y="1359834"/>
            <a:ext cx="4229100" cy="2031325"/>
          </a:xfrm>
          <a:prstGeom prst="rect">
            <a:avLst/>
          </a:prstGeom>
        </p:spPr>
        <p:txBody>
          <a:bodyPr wrap="square">
            <a:spAutoFit/>
          </a:bodyPr>
          <a:lstStyle/>
          <a:p>
            <a:r>
              <a:rPr lang="en-US" u="sng" dirty="0">
                <a:latin typeface="Times New Roman" panose="02020603050405020304" pitchFamily="18" charset="0"/>
                <a:cs typeface="Times New Roman" panose="02020603050405020304" pitchFamily="18" charset="0"/>
              </a:rPr>
              <a:t>5.2.2 </a:t>
            </a:r>
            <a:r>
              <a:rPr lang="en-US" u="sng" dirty="0" err="1">
                <a:latin typeface="Times New Roman" panose="02020603050405020304" pitchFamily="18" charset="0"/>
                <a:cs typeface="Times New Roman" panose="02020603050405020304" pitchFamily="18" charset="0"/>
              </a:rPr>
              <a:t>Điều</a:t>
            </a:r>
            <a:r>
              <a:rPr lang="en-US" u="sng" dirty="0">
                <a:latin typeface="Times New Roman" panose="02020603050405020304" pitchFamily="18" charset="0"/>
                <a:cs typeface="Times New Roman" panose="02020603050405020304" pitchFamily="18" charset="0"/>
              </a:rPr>
              <a:t> </a:t>
            </a:r>
            <a:r>
              <a:rPr lang="en-US" u="sng" dirty="0" err="1">
                <a:latin typeface="Times New Roman" panose="02020603050405020304" pitchFamily="18" charset="0"/>
                <a:cs typeface="Times New Roman" panose="02020603050405020304" pitchFamily="18" charset="0"/>
              </a:rPr>
              <a:t>trị</a:t>
            </a:r>
            <a:r>
              <a:rPr lang="en-US" u="sng" dirty="0">
                <a:latin typeface="Times New Roman" panose="02020603050405020304" pitchFamily="18" charset="0"/>
                <a:cs typeface="Times New Roman" panose="02020603050405020304" pitchFamily="18" charset="0"/>
              </a:rPr>
              <a:t> </a:t>
            </a:r>
            <a:r>
              <a:rPr lang="en-US" u="sng" dirty="0" err="1">
                <a:latin typeface="Times New Roman" panose="02020603050405020304" pitchFamily="18" charset="0"/>
                <a:cs typeface="Times New Roman" panose="02020603050405020304" pitchFamily="18" charset="0"/>
              </a:rPr>
              <a:t>miễn</a:t>
            </a:r>
            <a:r>
              <a:rPr lang="en-US" u="sng" dirty="0">
                <a:latin typeface="Times New Roman" panose="02020603050405020304" pitchFamily="18" charset="0"/>
                <a:cs typeface="Times New Roman" panose="02020603050405020304" pitchFamily="18" charset="0"/>
              </a:rPr>
              <a:t> </a:t>
            </a:r>
            <a:r>
              <a:rPr lang="en-US" u="sng" dirty="0" err="1">
                <a:latin typeface="Times New Roman" panose="02020603050405020304" pitchFamily="18" charset="0"/>
                <a:cs typeface="Times New Roman" panose="02020603050405020304" pitchFamily="18" charset="0"/>
              </a:rPr>
              <a:t>dịch</a:t>
            </a:r>
            <a:endParaRPr lang="en-US" u="sng"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Phục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hồi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chức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năng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tạo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lympho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bằng</a:t>
            </a:r>
            <a:r>
              <a:rPr lang="en-US" dirty="0">
                <a:latin typeface="Times New Roman" panose="02020603050405020304" pitchFamily="18" charset="0"/>
                <a:cs typeface="Times New Roman" panose="02020603050405020304" pitchFamily="18" charset="0"/>
              </a:rPr>
              <a:t> interleukin I, II.</a:t>
            </a:r>
          </a:p>
          <a:p>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Hỗ</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miễn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dịch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dịch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bằng</a:t>
            </a:r>
            <a:endParaRPr lang="en-US" dirty="0">
              <a:latin typeface="Times New Roman" panose="02020603050405020304" pitchFamily="18" charset="0"/>
              <a:cs typeface="Times New Roman" panose="02020603050405020304" pitchFamily="18" charset="0"/>
            </a:endParaRPr>
          </a:p>
          <a:p>
            <a:r>
              <a:rPr lang="el-GR" dirty="0">
                <a:latin typeface="Times New Roman" panose="02020603050405020304" pitchFamily="18" charset="0"/>
                <a:cs typeface="Times New Roman" panose="02020603050405020304" pitchFamily="18" charset="0"/>
              </a:rPr>
              <a:t>γ </a:t>
            </a:r>
            <a:r>
              <a:rPr lang="en-US" dirty="0">
                <a:latin typeface="Times New Roman" panose="02020603050405020304" pitchFamily="18" charset="0"/>
                <a:cs typeface="Times New Roman" panose="02020603050405020304" pitchFamily="18" charset="0"/>
              </a:rPr>
              <a:t>globulin</a:t>
            </a:r>
          </a:p>
          <a:p>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Kích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thích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sinh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tế</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bào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máu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bằng</a:t>
            </a:r>
            <a:r>
              <a:rPr lang="en-US" dirty="0">
                <a:latin typeface="Times New Roman" panose="02020603050405020304" pitchFamily="18" charset="0"/>
                <a:cs typeface="Times New Roman" panose="02020603050405020304" pitchFamily="18" charset="0"/>
              </a:rPr>
              <a:t> GM-CSF, interleukin III. </a:t>
            </a:r>
          </a:p>
        </p:txBody>
      </p:sp>
      <p:sp>
        <p:nvSpPr>
          <p:cNvPr id="41" name="Rectangle 40"/>
          <p:cNvSpPr/>
          <p:nvPr/>
        </p:nvSpPr>
        <p:spPr>
          <a:xfrm>
            <a:off x="900659" y="6225214"/>
            <a:ext cx="2418870" cy="381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itchFamily="18" charset="0"/>
                <a:cs typeface="Times New Roman" pitchFamily="18" charset="0"/>
              </a:rPr>
              <a:t>49 000  </a:t>
            </a:r>
            <a:r>
              <a:rPr lang="en-US" dirty="0" err="1">
                <a:solidFill>
                  <a:schemeClr val="tx1"/>
                </a:solidFill>
                <a:latin typeface="Times New Roman" pitchFamily="18" charset="0"/>
                <a:cs typeface="Times New Roman" pitchFamily="18" charset="0"/>
              </a:rPr>
              <a:t>đồng</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hộp</a:t>
            </a:r>
            <a:endParaRPr lang="en-US" dirty="0">
              <a:solidFill>
                <a:schemeClr val="tx1"/>
              </a:solidFill>
              <a:latin typeface="Times New Roman" pitchFamily="18" charset="0"/>
              <a:cs typeface="Times New Roman" pitchFamily="18" charset="0"/>
            </a:endParaRPr>
          </a:p>
        </p:txBody>
      </p:sp>
      <p:sp>
        <p:nvSpPr>
          <p:cNvPr id="42" name="Rectangle 41"/>
          <p:cNvSpPr/>
          <p:nvPr/>
        </p:nvSpPr>
        <p:spPr>
          <a:xfrm>
            <a:off x="5867400" y="6221697"/>
            <a:ext cx="2418870" cy="381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itchFamily="18" charset="0"/>
                <a:cs typeface="Times New Roman" pitchFamily="18" charset="0"/>
              </a:rPr>
              <a:t>15.000 </a:t>
            </a:r>
            <a:r>
              <a:rPr lang="en-US" dirty="0" err="1">
                <a:solidFill>
                  <a:schemeClr val="tx1"/>
                </a:solidFill>
                <a:latin typeface="Times New Roman" pitchFamily="18" charset="0"/>
                <a:cs typeface="Times New Roman" pitchFamily="18" charset="0"/>
              </a:rPr>
              <a:t>liều</a:t>
            </a:r>
            <a:r>
              <a:rPr lang="en-US" dirty="0">
                <a:solidFill>
                  <a:schemeClr val="tx1"/>
                </a:solidFill>
                <a:latin typeface="Times New Roman" pitchFamily="18" charset="0"/>
                <a:cs typeface="Times New Roman" pitchFamily="18" charset="0"/>
              </a:rPr>
              <a:t>/</a:t>
            </a:r>
            <a:r>
              <a:rPr lang="en-US" dirty="0" err="1">
                <a:solidFill>
                  <a:schemeClr val="tx1"/>
                </a:solidFill>
                <a:latin typeface="Times New Roman" pitchFamily="18" charset="0"/>
                <a:cs typeface="Times New Roman" pitchFamily="18" charset="0"/>
              </a:rPr>
              <a:t>loạt</a:t>
            </a:r>
            <a:endParaRPr lang="en-US"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36776917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1" y="0"/>
            <a:ext cx="7772400" cy="762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Rectangle 4"/>
          <p:cNvSpPr/>
          <p:nvPr/>
        </p:nvSpPr>
        <p:spPr>
          <a:xfrm>
            <a:off x="1090113" y="-7441"/>
            <a:ext cx="6963765" cy="64633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600" b="1" dirty="0">
                <a:latin typeface="Times New Roman" panose="02020603050405020304" pitchFamily="18" charset="0"/>
                <a:cs typeface="Times New Roman" panose="02020603050405020304" pitchFamily="18" charset="0"/>
              </a:rPr>
              <a:t>5. </a:t>
            </a:r>
            <a:r>
              <a:rPr lang="en-US" sz="3600" b="1" dirty="0" err="1">
                <a:latin typeface="Times New Roman" panose="02020603050405020304" pitchFamily="18" charset="0"/>
                <a:cs typeface="Times New Roman" panose="02020603050405020304" pitchFamily="18" charset="0"/>
              </a:rPr>
              <a:t>Điều</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trị</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và</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dự</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phòng</a:t>
            </a:r>
            <a:r>
              <a:rPr lang="en-US" sz="3600" b="1" dirty="0">
                <a:latin typeface="Times New Roman" panose="02020603050405020304" pitchFamily="18" charset="0"/>
                <a:cs typeface="Times New Roman" panose="02020603050405020304" pitchFamily="18" charset="0"/>
              </a:rPr>
              <a:t> HIV/AIDS</a:t>
            </a:r>
          </a:p>
        </p:txBody>
      </p:sp>
      <p:sp>
        <p:nvSpPr>
          <p:cNvPr id="3" name="Rectangle 2"/>
          <p:cNvSpPr/>
          <p:nvPr/>
        </p:nvSpPr>
        <p:spPr>
          <a:xfrm>
            <a:off x="228600" y="789370"/>
            <a:ext cx="8534400" cy="4247317"/>
          </a:xfrm>
          <a:prstGeom prst="rect">
            <a:avLst/>
          </a:prstGeom>
        </p:spPr>
        <p:txBody>
          <a:bodyPr wrap="square">
            <a:spAutoFit/>
          </a:bodyPr>
          <a:lstStyle/>
          <a:p>
            <a:r>
              <a:rPr lang="vi-VN" b="1" u="sng" dirty="0">
                <a:latin typeface="+mj-lt"/>
              </a:rPr>
              <a:t>5.3 Dự phòng</a:t>
            </a:r>
          </a:p>
          <a:p>
            <a:r>
              <a:rPr lang="vi-VN" u="sng" dirty="0">
                <a:latin typeface="+mj-lt"/>
              </a:rPr>
              <a:t>5.3.1 Dự phòng đặc hiệu</a:t>
            </a:r>
          </a:p>
          <a:p>
            <a:r>
              <a:rPr lang="vi-VN" dirty="0">
                <a:latin typeface="+mj-lt"/>
              </a:rPr>
              <a:t>‒ Hiện chưa có vaccin để dự phòng HIV</a:t>
            </a:r>
          </a:p>
          <a:p>
            <a:r>
              <a:rPr lang="vi-VN" dirty="0">
                <a:latin typeface="+mj-lt"/>
              </a:rPr>
              <a:t>‒</a:t>
            </a:r>
            <a:r>
              <a:rPr lang="en-US" dirty="0">
                <a:latin typeface="+mj-lt"/>
              </a:rPr>
              <a:t> </a:t>
            </a:r>
            <a:r>
              <a:rPr lang="vi-VN" dirty="0">
                <a:latin typeface="+mj-lt"/>
              </a:rPr>
              <a:t>Những người bị phơi nhiễm HIV nguy cơ cao (quan hệ tình dục không an toàn với người nhiễm HIV,  tiêm chích chung kim với người nhiễm HIV (+), vết thương gây ra từ người dính máu nhiễm HIV, da niêm mạc hoặc vết thương tiếp xúc với máu HIV (+)) cần được điều trị dự phòng bằng thuốc kháng HIV: kết hợp 2 – 3 thuốc trong 4 tuần.</a:t>
            </a:r>
          </a:p>
          <a:p>
            <a:r>
              <a:rPr lang="vi-VN" u="sng" dirty="0">
                <a:latin typeface="+mj-lt"/>
              </a:rPr>
              <a:t>5.3.2 Dự phòng không đặc hiệu hạn chế lây nhiễm HIV bằng cách cắt đứt các đường lây truyền:</a:t>
            </a:r>
          </a:p>
          <a:p>
            <a:r>
              <a:rPr lang="vi-VN" dirty="0">
                <a:latin typeface="+mj-lt"/>
              </a:rPr>
              <a:t>‒Tình dục an toàn (dùng bao cao su), lành mạch (chung thủy).</a:t>
            </a:r>
          </a:p>
          <a:p>
            <a:r>
              <a:rPr lang="vi-VN" dirty="0">
                <a:latin typeface="+mj-lt"/>
              </a:rPr>
              <a:t>‒ Không tiêm chích ma túy.</a:t>
            </a:r>
          </a:p>
          <a:p>
            <a:r>
              <a:rPr lang="vi-VN" dirty="0">
                <a:latin typeface="+mj-lt"/>
              </a:rPr>
              <a:t>‒ Kiểm tra và sàng lọc HIV ở các sản phẩm máu và máu trước khi truyền.</a:t>
            </a:r>
          </a:p>
          <a:p>
            <a:r>
              <a:rPr lang="vi-VN" dirty="0">
                <a:latin typeface="+mj-lt"/>
              </a:rPr>
              <a:t>‒ Dụng cụ y tế phải được tiệt trùng đúng qui định.</a:t>
            </a:r>
          </a:p>
          <a:p>
            <a:r>
              <a:rPr lang="vi-VN" dirty="0">
                <a:latin typeface="+mj-lt"/>
              </a:rPr>
              <a:t>‒</a:t>
            </a:r>
            <a:r>
              <a:rPr lang="en-US" dirty="0">
                <a:latin typeface="+mj-lt"/>
              </a:rPr>
              <a:t> </a:t>
            </a:r>
            <a:r>
              <a:rPr lang="vi-VN" dirty="0">
                <a:latin typeface="+mj-lt"/>
              </a:rPr>
              <a:t>Nếu mẹ nhiễm HIV thì không nên sinh con. Nếu đã mang thai muốn sinh con cần phải dự phòng bằng zidovudine hoặc nevirapine. </a:t>
            </a:r>
          </a:p>
        </p:txBody>
      </p:sp>
    </p:spTree>
    <p:extLst>
      <p:ext uri="{BB962C8B-B14F-4D97-AF65-F5344CB8AC3E}">
        <p14:creationId xmlns:p14="http://schemas.microsoft.com/office/powerpoint/2010/main" val="23809827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636" y="0"/>
            <a:ext cx="9178636" cy="6858000"/>
          </a:xfrm>
          <a:prstGeom prst="rect">
            <a:avLst/>
          </a:prstGeom>
        </p:spPr>
      </p:pic>
    </p:spTree>
    <p:extLst>
      <p:ext uri="{BB962C8B-B14F-4D97-AF65-F5344CB8AC3E}">
        <p14:creationId xmlns:p14="http://schemas.microsoft.com/office/powerpoint/2010/main" val="35304441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7359" y="109117"/>
            <a:ext cx="8527471" cy="75027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Rectangle 4"/>
          <p:cNvSpPr/>
          <p:nvPr/>
        </p:nvSpPr>
        <p:spPr>
          <a:xfrm>
            <a:off x="574963" y="109118"/>
            <a:ext cx="8305799" cy="707886"/>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4000" b="1" dirty="0">
                <a:latin typeface="Times New Roman" panose="02020603050405020304" pitchFamily="18" charset="0"/>
                <a:cs typeface="Times New Roman" panose="02020603050405020304" pitchFamily="18" charset="0"/>
              </a:rPr>
              <a:t>1. </a:t>
            </a:r>
            <a:r>
              <a:rPr lang="en-US" sz="4000" b="1" dirty="0" err="1">
                <a:latin typeface="Times New Roman" panose="02020603050405020304" pitchFamily="18" charset="0"/>
                <a:cs typeface="Times New Roman" panose="02020603050405020304" pitchFamily="18" charset="0"/>
              </a:rPr>
              <a:t>Định</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nghĩa</a:t>
            </a:r>
            <a:r>
              <a:rPr lang="en-US" sz="4000" b="1" dirty="0">
                <a:latin typeface="Times New Roman" panose="02020603050405020304" pitchFamily="18" charset="0"/>
                <a:cs typeface="Times New Roman" panose="02020603050405020304" pitchFamily="18" charset="0"/>
              </a:rPr>
              <a:t> &amp; </a:t>
            </a:r>
            <a:r>
              <a:rPr lang="en-US" sz="4000" b="1" dirty="0" err="1">
                <a:latin typeface="Times New Roman" panose="02020603050405020304" pitchFamily="18" charset="0"/>
                <a:cs typeface="Times New Roman" panose="02020603050405020304" pitchFamily="18" charset="0"/>
              </a:rPr>
              <a:t>tình</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hình</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mắc</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bệnh</a:t>
            </a:r>
            <a:endParaRPr lang="en-US" sz="4000" b="1" dirty="0">
              <a:latin typeface="Times New Roman" panose="02020603050405020304" pitchFamily="18" charset="0"/>
              <a:cs typeface="Times New Roman" panose="02020603050405020304" pitchFamily="18" charset="0"/>
            </a:endParaRPr>
          </a:p>
        </p:txBody>
      </p:sp>
      <p:sp>
        <p:nvSpPr>
          <p:cNvPr id="7" name="TextBox 6"/>
          <p:cNvSpPr txBox="1"/>
          <p:nvPr/>
        </p:nvSpPr>
        <p:spPr>
          <a:xfrm>
            <a:off x="2" y="879952"/>
            <a:ext cx="9143999" cy="2616101"/>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1.1 </a:t>
            </a:r>
            <a:r>
              <a:rPr lang="en-US" b="1" dirty="0" err="1">
                <a:latin typeface="Times New Roman" panose="02020603050405020304" pitchFamily="18" charset="0"/>
                <a:cs typeface="Times New Roman" panose="02020603050405020304" pitchFamily="18" charset="0"/>
              </a:rPr>
              <a:t>Định</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nghĩa</a:t>
            </a:r>
            <a:endParaRPr lang="en-US" b="1"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  HIV: Human </a:t>
            </a:r>
            <a:r>
              <a:rPr lang="en-US" dirty="0" err="1">
                <a:latin typeface="Times New Roman" panose="02020603050405020304" pitchFamily="18" charset="0"/>
                <a:cs typeface="Times New Roman" panose="02020603050405020304" pitchFamily="18" charset="0"/>
              </a:rPr>
              <a:t>Immuno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deficience</a:t>
            </a:r>
            <a:r>
              <a:rPr lang="en-US" dirty="0">
                <a:latin typeface="Times New Roman" panose="02020603050405020304" pitchFamily="18" charset="0"/>
                <a:cs typeface="Times New Roman" panose="02020603050405020304" pitchFamily="18" charset="0"/>
              </a:rPr>
              <a:t> Virus   (vi </a:t>
            </a:r>
            <a:r>
              <a:rPr lang="en-US" dirty="0" err="1">
                <a:latin typeface="Times New Roman" panose="02020603050405020304" pitchFamily="18" charset="0"/>
                <a:cs typeface="Times New Roman" panose="02020603050405020304" pitchFamily="18" charset="0"/>
              </a:rPr>
              <a:t>rút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gây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suy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giảm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miễn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dịch</a:t>
            </a:r>
            <a:r>
              <a:rPr lang="en-US" dirty="0">
                <a:latin typeface="Times New Roman" panose="02020603050405020304" pitchFamily="18" charset="0"/>
                <a:cs typeface="Times New Roman" panose="02020603050405020304" pitchFamily="18" charset="0"/>
              </a:rPr>
              <a:t> ở </a:t>
            </a:r>
            <a:r>
              <a:rPr lang="en-US" dirty="0" err="1">
                <a:latin typeface="Times New Roman" panose="02020603050405020304" pitchFamily="18" charset="0"/>
                <a:cs typeface="Times New Roman" panose="02020603050405020304" pitchFamily="18" charset="0"/>
              </a:rPr>
              <a:t>người</a:t>
            </a:r>
            <a:r>
              <a:rPr lang="en-US" dirty="0">
                <a:latin typeface="Times New Roman" panose="02020603050405020304" pitchFamily="18" charset="0"/>
                <a:cs typeface="Times New Roman" panose="02020603050405020304" pitchFamily="18" charset="0"/>
              </a:rPr>
              <a:t>).</a:t>
            </a:r>
          </a:p>
          <a:p>
            <a:r>
              <a:rPr lang="en-US" dirty="0">
                <a:latin typeface="Times New Roman" panose="02020603050405020304" pitchFamily="18" charset="0"/>
                <a:cs typeface="Times New Roman" panose="02020603050405020304" pitchFamily="18" charset="0"/>
              </a:rPr>
              <a:t>‒  AIDS: Acquired </a:t>
            </a:r>
            <a:r>
              <a:rPr lang="en-US" dirty="0" err="1">
                <a:latin typeface="Times New Roman" panose="02020603050405020304" pitchFamily="18" charset="0"/>
                <a:cs typeface="Times New Roman" panose="02020603050405020304" pitchFamily="18" charset="0"/>
              </a:rPr>
              <a:t>Immuno</a:t>
            </a:r>
            <a:r>
              <a:rPr lang="en-US" dirty="0">
                <a:latin typeface="Times New Roman" panose="02020603050405020304" pitchFamily="18" charset="0"/>
                <a:cs typeface="Times New Roman" panose="02020603050405020304" pitchFamily="18" charset="0"/>
              </a:rPr>
              <a:t> - Deficiency Syndrome (</a:t>
            </a:r>
            <a:r>
              <a:rPr lang="en-US" dirty="0" err="1">
                <a:latin typeface="Times New Roman" panose="02020603050405020304" pitchFamily="18" charset="0"/>
                <a:cs typeface="Times New Roman" panose="02020603050405020304" pitchFamily="18" charset="0"/>
              </a:rPr>
              <a:t>Hội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chứng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suy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giảm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miễn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dịch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mắc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phải</a:t>
            </a:r>
            <a:r>
              <a:rPr lang="en-US" dirty="0">
                <a:latin typeface="Times New Roman" panose="02020603050405020304" pitchFamily="18" charset="0"/>
                <a:cs typeface="Times New Roman" panose="02020603050405020304" pitchFamily="18" charset="0"/>
              </a:rPr>
              <a:t>).</a:t>
            </a:r>
          </a:p>
          <a:p>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Nhiễm</a:t>
            </a:r>
            <a:r>
              <a:rPr lang="en-US" dirty="0">
                <a:latin typeface="Times New Roman" panose="02020603050405020304" pitchFamily="18" charset="0"/>
                <a:cs typeface="Times New Roman" panose="02020603050405020304" pitchFamily="18" charset="0"/>
              </a:rPr>
              <a:t> HIV (vi </a:t>
            </a:r>
            <a:r>
              <a:rPr lang="en-US" dirty="0" err="1">
                <a:latin typeface="Times New Roman" panose="02020603050405020304" pitchFamily="18" charset="0"/>
                <a:cs typeface="Times New Roman" panose="02020603050405020304" pitchFamily="18" charset="0"/>
              </a:rPr>
              <a:t>rút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gây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suy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giảm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miễn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dịch</a:t>
            </a:r>
            <a:r>
              <a:rPr lang="en-US" dirty="0">
                <a:latin typeface="Times New Roman" panose="02020603050405020304" pitchFamily="18" charset="0"/>
                <a:cs typeface="Times New Roman" panose="02020603050405020304" pitchFamily="18" charset="0"/>
              </a:rPr>
              <a:t> ở </a:t>
            </a:r>
            <a:r>
              <a:rPr lang="en-US" dirty="0" err="1">
                <a:latin typeface="Times New Roman" panose="02020603050405020304" pitchFamily="18" charset="0"/>
                <a:cs typeface="Times New Roman" panose="02020603050405020304" pitchFamily="18" charset="0"/>
              </a:rPr>
              <a:t>người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AIDS (</a:t>
            </a:r>
            <a:r>
              <a:rPr lang="en-US" dirty="0" err="1">
                <a:latin typeface="Times New Roman" panose="02020603050405020304" pitchFamily="18" charset="0"/>
                <a:cs typeface="Times New Roman" panose="02020603050405020304" pitchFamily="18" charset="0"/>
              </a:rPr>
              <a:t>Hội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chứng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suy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giảm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miễn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dịch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mắc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phải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một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bệnh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lý</a:t>
            </a:r>
            <a:r>
              <a:rPr lang="en-US" dirty="0">
                <a:latin typeface="Times New Roman" panose="02020603050405020304" pitchFamily="18" charset="0"/>
                <a:cs typeface="Times New Roman" panose="02020603050405020304" pitchFamily="18" charset="0"/>
              </a:rPr>
              <a:t> do </a:t>
            </a:r>
            <a:r>
              <a:rPr lang="en-US" dirty="0" err="1">
                <a:latin typeface="Times New Roman" panose="02020603050405020304" pitchFamily="18" charset="0"/>
                <a:cs typeface="Times New Roman" panose="02020603050405020304" pitchFamily="18" charset="0"/>
              </a:rPr>
              <a:t>một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loại</a:t>
            </a:r>
            <a:r>
              <a:rPr lang="en-US" dirty="0">
                <a:latin typeface="Times New Roman" panose="02020603050405020304" pitchFamily="18" charset="0"/>
                <a:cs typeface="Times New Roman" panose="02020603050405020304" pitchFamily="18" charset="0"/>
              </a:rPr>
              <a:t> vi </a:t>
            </a:r>
            <a:r>
              <a:rPr lang="en-US" dirty="0" err="1">
                <a:latin typeface="Times New Roman" panose="02020603050405020304" pitchFamily="18" charset="0"/>
                <a:cs typeface="Times New Roman" panose="02020603050405020304" pitchFamily="18" charset="0"/>
              </a:rPr>
              <a:t>rút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thuộc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họ</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Retroviridae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gây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ra.</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 HIV </a:t>
            </a:r>
            <a:r>
              <a:rPr lang="en-US" dirty="0" err="1">
                <a:latin typeface="Times New Roman" panose="02020603050405020304" pitchFamily="18" charset="0"/>
                <a:cs typeface="Times New Roman" panose="02020603050405020304" pitchFamily="18" charset="0"/>
              </a:rPr>
              <a:t>làm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suy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giảm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nặng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tế</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bào</a:t>
            </a:r>
            <a:r>
              <a:rPr lang="en-US" dirty="0">
                <a:latin typeface="Times New Roman" panose="02020603050405020304" pitchFamily="18" charset="0"/>
                <a:cs typeface="Times New Roman" panose="02020603050405020304" pitchFamily="18" charset="0"/>
              </a:rPr>
              <a:t> TCD4, </a:t>
            </a:r>
            <a:r>
              <a:rPr lang="en-US" dirty="0" err="1">
                <a:latin typeface="Times New Roman" panose="02020603050405020304" pitchFamily="18" charset="0"/>
                <a:cs typeface="Times New Roman" panose="02020603050405020304" pitchFamily="18" charset="0"/>
              </a:rPr>
              <a:t>từ</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gây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suy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giảm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nghiêm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trọng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miễn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dịch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dẫn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đến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bệnh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nhân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mắc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nhiễm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trùng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hội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ung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thư</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suy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kiệt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tử</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vong</a:t>
            </a:r>
            <a:r>
              <a:rPr lang="en-US" dirty="0">
                <a:latin typeface="Times New Roman" panose="02020603050405020304" pitchFamily="18" charset="0"/>
                <a:cs typeface="Times New Roman" panose="02020603050405020304" pitchFamily="18" charset="0"/>
              </a:rPr>
              <a:t>.</a:t>
            </a:r>
          </a:p>
          <a:p>
            <a:br>
              <a:rPr lang="en-US" dirty="0"/>
            </a:br>
            <a:endParaRPr lang="en-US" dirty="0">
              <a:latin typeface="Times New Roman" panose="02020603050405020304" pitchFamily="18" charset="0"/>
              <a:cs typeface="Times New Roman" panose="02020603050405020304" pitchFamily="18" charset="0"/>
            </a:endParaRPr>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9162" y="3124199"/>
            <a:ext cx="4038599" cy="3429237"/>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9845" y="3124199"/>
            <a:ext cx="3961019" cy="3438615"/>
          </a:xfrm>
          <a:prstGeom prst="rect">
            <a:avLst/>
          </a:prstGeom>
        </p:spPr>
      </p:pic>
    </p:spTree>
    <p:extLst>
      <p:ext uri="{BB962C8B-B14F-4D97-AF65-F5344CB8AC3E}">
        <p14:creationId xmlns:p14="http://schemas.microsoft.com/office/powerpoint/2010/main" val="42348986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302" y="13131"/>
            <a:ext cx="8754878" cy="87088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Rectangle 4"/>
          <p:cNvSpPr/>
          <p:nvPr/>
        </p:nvSpPr>
        <p:spPr>
          <a:xfrm>
            <a:off x="550381" y="81498"/>
            <a:ext cx="8305799" cy="707886"/>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4000" b="1" dirty="0">
                <a:latin typeface="Times New Roman" panose="02020603050405020304" pitchFamily="18" charset="0"/>
                <a:cs typeface="Times New Roman" panose="02020603050405020304" pitchFamily="18" charset="0"/>
              </a:rPr>
              <a:t>1. </a:t>
            </a:r>
            <a:r>
              <a:rPr lang="en-US" sz="4000" b="1" dirty="0" err="1">
                <a:latin typeface="Times New Roman" panose="02020603050405020304" pitchFamily="18" charset="0"/>
                <a:cs typeface="Times New Roman" panose="02020603050405020304" pitchFamily="18" charset="0"/>
              </a:rPr>
              <a:t>Định</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nghĩa</a:t>
            </a:r>
            <a:r>
              <a:rPr lang="en-US" sz="4000" b="1" dirty="0">
                <a:latin typeface="Times New Roman" panose="02020603050405020304" pitchFamily="18" charset="0"/>
                <a:cs typeface="Times New Roman" panose="02020603050405020304" pitchFamily="18" charset="0"/>
              </a:rPr>
              <a:t> &amp; </a:t>
            </a:r>
            <a:r>
              <a:rPr lang="en-US" sz="4000" b="1" dirty="0" err="1">
                <a:latin typeface="Times New Roman" panose="02020603050405020304" pitchFamily="18" charset="0"/>
                <a:cs typeface="Times New Roman" panose="02020603050405020304" pitchFamily="18" charset="0"/>
              </a:rPr>
              <a:t>tình</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hình</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mắc</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bệnh</a:t>
            </a:r>
            <a:endParaRPr lang="en-US" sz="4000" b="1" dirty="0">
              <a:latin typeface="Times New Roman" panose="02020603050405020304" pitchFamily="18" charset="0"/>
              <a:cs typeface="Times New Roman" panose="02020603050405020304" pitchFamily="18" charset="0"/>
            </a:endParaRPr>
          </a:p>
        </p:txBody>
      </p:sp>
      <p:sp>
        <p:nvSpPr>
          <p:cNvPr id="17" name="TextBox 16"/>
          <p:cNvSpPr txBox="1"/>
          <p:nvPr/>
        </p:nvSpPr>
        <p:spPr>
          <a:xfrm>
            <a:off x="203051" y="937994"/>
            <a:ext cx="8551380" cy="5973430"/>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  1.2 </a:t>
            </a:r>
            <a:r>
              <a:rPr lang="en-US" b="1" dirty="0" err="1">
                <a:latin typeface="Times New Roman" panose="02020603050405020304" pitchFamily="18" charset="0"/>
                <a:cs typeface="Times New Roman" panose="02020603050405020304" pitchFamily="18" charset="0"/>
              </a:rPr>
              <a:t>Tình</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hình</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mắc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bệnh</a:t>
            </a:r>
            <a:endParaRPr lang="en-US" b="1" dirty="0">
              <a:latin typeface="Times New Roman" panose="02020603050405020304" pitchFamily="18" charset="0"/>
              <a:cs typeface="Times New Roman" panose="02020603050405020304" pitchFamily="18" charset="0"/>
            </a:endParaRPr>
          </a:p>
          <a:p>
            <a:r>
              <a:rPr lang="en-US" b="1" dirty="0">
                <a:latin typeface="Times New Roman" panose="02020603050405020304" pitchFamily="18" charset="0"/>
                <a:ea typeface="Calibri" panose="020F0502020204030204" pitchFamily="34" charset="0"/>
                <a:cs typeface="Times New Roman" panose="02020603050405020304" pitchFamily="18" charset="0"/>
              </a:rPr>
              <a:t>  1.2.1 </a:t>
            </a:r>
            <a:r>
              <a:rPr lang="en-US" b="1" dirty="0" err="1">
                <a:latin typeface="Times New Roman" panose="02020603050405020304" pitchFamily="18" charset="0"/>
                <a:ea typeface="Calibri" panose="020F0502020204030204" pitchFamily="34" charset="0"/>
                <a:cs typeface="Times New Roman" panose="02020603050405020304" pitchFamily="18" charset="0"/>
              </a:rPr>
              <a:t>Lịch</a:t>
            </a:r>
            <a:r>
              <a:rPr lang="en-US" b="1" spc="-10" dirty="0">
                <a:latin typeface="Times New Roman" panose="02020603050405020304" pitchFamily="18" charset="0"/>
                <a:ea typeface="Calibri" panose="020F0502020204030204" pitchFamily="34" charset="0"/>
                <a:cs typeface="Times New Roman" panose="02020603050405020304" pitchFamily="18" charset="0"/>
              </a:rPr>
              <a:t> </a:t>
            </a:r>
            <a:r>
              <a:rPr lang="en-US" b="1" spc="-5" dirty="0" err="1">
                <a:latin typeface="Times New Roman" panose="02020603050405020304" pitchFamily="18" charset="0"/>
                <a:ea typeface="Calibri" panose="020F0502020204030204" pitchFamily="34" charset="0"/>
                <a:cs typeface="Times New Roman" panose="02020603050405020304" pitchFamily="18" charset="0"/>
              </a:rPr>
              <a:t>s</a:t>
            </a:r>
            <a:r>
              <a:rPr lang="en-US" b="1" dirty="0" err="1">
                <a:latin typeface="Times New Roman" panose="02020603050405020304" pitchFamily="18" charset="0"/>
                <a:ea typeface="Calibri" panose="020F0502020204030204" pitchFamily="34" charset="0"/>
                <a:cs typeface="Times New Roman" panose="02020603050405020304" pitchFamily="18" charset="0"/>
              </a:rPr>
              <a:t>ử</a:t>
            </a:r>
            <a:r>
              <a:rPr lang="en-US" b="1" dirty="0">
                <a:latin typeface="Times New Roman" panose="02020603050405020304" pitchFamily="18" charset="0"/>
                <a:ea typeface="Calibri" panose="020F0502020204030204" pitchFamily="34" charset="0"/>
                <a:cs typeface="Times New Roman" panose="02020603050405020304" pitchFamily="18" charset="0"/>
              </a:rPr>
              <a:t> </a:t>
            </a:r>
            <a:r>
              <a:rPr lang="en-US" b="1" dirty="0" err="1">
                <a:latin typeface="Times New Roman" panose="02020603050405020304" pitchFamily="18" charset="0"/>
                <a:ea typeface="Calibri" panose="020F0502020204030204" pitchFamily="34" charset="0"/>
                <a:cs typeface="Times New Roman" panose="02020603050405020304" pitchFamily="18" charset="0"/>
              </a:rPr>
              <a:t>ph</a:t>
            </a:r>
            <a:r>
              <a:rPr lang="en-US" b="1" spc="-15" dirty="0" err="1">
                <a:latin typeface="Times New Roman" panose="02020603050405020304" pitchFamily="18" charset="0"/>
                <a:ea typeface="Calibri" panose="020F0502020204030204" pitchFamily="34" charset="0"/>
                <a:cs typeface="Times New Roman" panose="02020603050405020304" pitchFamily="18" charset="0"/>
              </a:rPr>
              <a:t>á</a:t>
            </a:r>
            <a:r>
              <a:rPr lang="en-US" b="1" dirty="0" err="1">
                <a:latin typeface="Times New Roman" panose="02020603050405020304" pitchFamily="18" charset="0"/>
                <a:ea typeface="Calibri" panose="020F0502020204030204" pitchFamily="34" charset="0"/>
                <a:cs typeface="Times New Roman" panose="02020603050405020304" pitchFamily="18" charset="0"/>
              </a:rPr>
              <a:t>t</a:t>
            </a:r>
            <a:r>
              <a:rPr lang="en-US" b="1" dirty="0">
                <a:latin typeface="Times New Roman" panose="02020603050405020304" pitchFamily="18" charset="0"/>
                <a:ea typeface="Calibri" panose="020F0502020204030204" pitchFamily="34" charset="0"/>
                <a:cs typeface="Times New Roman" panose="02020603050405020304" pitchFamily="18" charset="0"/>
              </a:rPr>
              <a:t> </a:t>
            </a:r>
            <a:r>
              <a:rPr lang="en-US" b="1" dirty="0" err="1">
                <a:latin typeface="Times New Roman" panose="02020603050405020304" pitchFamily="18" charset="0"/>
                <a:ea typeface="Calibri" panose="020F0502020204030204" pitchFamily="34" charset="0"/>
                <a:cs typeface="Times New Roman" panose="02020603050405020304" pitchFamily="18" charset="0"/>
              </a:rPr>
              <a:t>hiện</a:t>
            </a:r>
            <a:endParaRPr lang="en-US" b="1" dirty="0">
              <a:latin typeface="Times New Roman" panose="02020603050405020304" pitchFamily="18" charset="0"/>
              <a:ea typeface="Times New Roman" panose="02020603050405020304" pitchFamily="18" charset="0"/>
              <a:cs typeface="Times New Roman" panose="02020603050405020304" pitchFamily="18" charset="0"/>
            </a:endParaRPr>
          </a:p>
          <a:p>
            <a:pPr>
              <a:lnSpc>
                <a:spcPts val="500"/>
              </a:lnSpc>
              <a:spcBef>
                <a:spcPts val="45"/>
              </a:spcBef>
              <a:spcAft>
                <a:spcPts val="0"/>
              </a:spcAft>
            </a:pPr>
            <a:r>
              <a:rPr lang="en-US" dirty="0">
                <a:latin typeface="Times New Roman" panose="02020603050405020304" pitchFamily="18" charset="0"/>
                <a:ea typeface="Times New Roman" panose="02020603050405020304" pitchFamily="18" charset="0"/>
                <a:cs typeface="Times New Roman" panose="02020603050405020304" pitchFamily="18" charset="0"/>
              </a:rPr>
              <a:t> </a:t>
            </a:r>
          </a:p>
          <a:p>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a:t>
            </a:r>
            <a:r>
              <a:rPr lang="en-US" spc="-5" dirty="0" err="1">
                <a:latin typeface="Times New Roman" panose="02020603050405020304" pitchFamily="18" charset="0"/>
                <a:ea typeface="Calibri" panose="020F0502020204030204" pitchFamily="34" charset="0"/>
                <a:cs typeface="Times New Roman" panose="02020603050405020304" pitchFamily="18" charset="0"/>
              </a:rPr>
              <a:t>hán</a:t>
            </a:r>
            <a:r>
              <a:rPr lang="en-US" dirty="0" err="1">
                <a:latin typeface="Times New Roman" panose="02020603050405020304" pitchFamily="18" charset="0"/>
                <a:ea typeface="Calibri" panose="020F0502020204030204" pitchFamily="34" charset="0"/>
                <a:cs typeface="Times New Roman" panose="02020603050405020304" pitchFamily="18" charset="0"/>
              </a:rPr>
              <a:t>g</a:t>
            </a:r>
            <a:r>
              <a:rPr lang="en-US" spc="20" dirty="0">
                <a:latin typeface="Times New Roman" panose="02020603050405020304" pitchFamily="18" charset="0"/>
                <a:ea typeface="Calibri" panose="020F0502020204030204" pitchFamily="34" charset="0"/>
                <a:cs typeface="Times New Roman" panose="02020603050405020304" pitchFamily="18" charset="0"/>
              </a:rPr>
              <a:t> </a:t>
            </a:r>
            <a:r>
              <a:rPr lang="en-US" dirty="0">
                <a:latin typeface="Times New Roman" panose="02020603050405020304" pitchFamily="18" charset="0"/>
                <a:ea typeface="Calibri" panose="020F0502020204030204" pitchFamily="34" charset="0"/>
                <a:cs typeface="Times New Roman" panose="02020603050405020304" pitchFamily="18" charset="0"/>
              </a:rPr>
              <a:t>6/19</a:t>
            </a:r>
            <a:r>
              <a:rPr lang="en-US" spc="5" dirty="0">
                <a:latin typeface="Times New Roman" panose="02020603050405020304" pitchFamily="18" charset="0"/>
                <a:ea typeface="Calibri" panose="020F0502020204030204" pitchFamily="34" charset="0"/>
                <a:cs typeface="Times New Roman" panose="02020603050405020304" pitchFamily="18" charset="0"/>
              </a:rPr>
              <a:t>8</a:t>
            </a:r>
            <a:r>
              <a:rPr lang="en-US" dirty="0">
                <a:latin typeface="Times New Roman" panose="02020603050405020304" pitchFamily="18" charset="0"/>
                <a:ea typeface="Calibri" panose="020F0502020204030204" pitchFamily="34" charset="0"/>
                <a:cs typeface="Times New Roman" panose="02020603050405020304" pitchFamily="18" charset="0"/>
              </a:rPr>
              <a:t>1</a:t>
            </a:r>
            <a:r>
              <a:rPr lang="en-US" spc="15" dirty="0">
                <a:latin typeface="Times New Roman" panose="02020603050405020304" pitchFamily="18" charset="0"/>
                <a:ea typeface="Calibri" panose="020F0502020204030204" pitchFamily="34" charset="0"/>
                <a:cs typeface="Times New Roman" panose="02020603050405020304" pitchFamily="18" charset="0"/>
              </a:rPr>
              <a:t> </a:t>
            </a:r>
            <a:r>
              <a:rPr lang="en-US" dirty="0">
                <a:latin typeface="Times New Roman" panose="02020603050405020304" pitchFamily="18" charset="0"/>
                <a:ea typeface="Calibri" panose="020F0502020204030204" pitchFamily="34" charset="0"/>
                <a:cs typeface="Times New Roman" panose="02020603050405020304" pitchFamily="18" charset="0"/>
              </a:rPr>
              <a:t>ở</a:t>
            </a:r>
            <a:r>
              <a:rPr lang="en-US" spc="30" dirty="0">
                <a:latin typeface="Times New Roman" panose="02020603050405020304" pitchFamily="18" charset="0"/>
                <a:ea typeface="Calibri" panose="020F0502020204030204" pitchFamily="34" charset="0"/>
                <a:cs typeface="Times New Roman" panose="02020603050405020304" pitchFamily="18" charset="0"/>
              </a:rPr>
              <a:t> </a:t>
            </a:r>
            <a:r>
              <a:rPr lang="en-US" spc="5" dirty="0" err="1">
                <a:latin typeface="Times New Roman" panose="02020603050405020304" pitchFamily="18" charset="0"/>
                <a:ea typeface="Calibri" panose="020F0502020204030204" pitchFamily="34" charset="0"/>
                <a:cs typeface="Times New Roman" panose="02020603050405020304" pitchFamily="18" charset="0"/>
              </a:rPr>
              <a:t>t</a:t>
            </a:r>
            <a:r>
              <a:rPr lang="en-US" dirty="0" err="1">
                <a:latin typeface="Times New Roman" panose="02020603050405020304" pitchFamily="18" charset="0"/>
                <a:ea typeface="Calibri" panose="020F0502020204030204" pitchFamily="34" charset="0"/>
                <a:cs typeface="Times New Roman" panose="02020603050405020304" pitchFamily="18" charset="0"/>
              </a:rPr>
              <a:t>h</a:t>
            </a:r>
            <a:r>
              <a:rPr lang="en-US" spc="-5" dirty="0" err="1">
                <a:latin typeface="Times New Roman" panose="02020603050405020304" pitchFamily="18" charset="0"/>
                <a:ea typeface="Calibri" panose="020F0502020204030204" pitchFamily="34" charset="0"/>
                <a:cs typeface="Times New Roman" panose="02020603050405020304" pitchFamily="18" charset="0"/>
              </a:rPr>
              <a:t>à</a:t>
            </a:r>
            <a:r>
              <a:rPr lang="en-US" dirty="0" err="1">
                <a:latin typeface="Times New Roman" panose="02020603050405020304" pitchFamily="18" charset="0"/>
                <a:ea typeface="Calibri" panose="020F0502020204030204" pitchFamily="34" charset="0"/>
                <a:cs typeface="Times New Roman" panose="02020603050405020304" pitchFamily="18" charset="0"/>
              </a:rPr>
              <a:t>nh</a:t>
            </a:r>
            <a:r>
              <a:rPr lang="en-US" spc="15"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p</a:t>
            </a:r>
            <a:r>
              <a:rPr lang="en-US" spc="-5" dirty="0" err="1">
                <a:latin typeface="Times New Roman" panose="02020603050405020304" pitchFamily="18" charset="0"/>
                <a:ea typeface="Calibri" panose="020F0502020204030204" pitchFamily="34" charset="0"/>
                <a:cs typeface="Times New Roman" panose="02020603050405020304" pitchFamily="18" charset="0"/>
              </a:rPr>
              <a:t>h</a:t>
            </a:r>
            <a:r>
              <a:rPr lang="en-US" dirty="0" err="1">
                <a:latin typeface="Times New Roman" panose="02020603050405020304" pitchFamily="18" charset="0"/>
                <a:ea typeface="Calibri" panose="020F0502020204030204" pitchFamily="34" charset="0"/>
                <a:cs typeface="Times New Roman" panose="02020603050405020304" pitchFamily="18" charset="0"/>
              </a:rPr>
              <a:t>ố</a:t>
            </a:r>
            <a:r>
              <a:rPr lang="en-US" spc="25" dirty="0">
                <a:latin typeface="Times New Roman" panose="02020603050405020304" pitchFamily="18" charset="0"/>
                <a:ea typeface="Calibri" panose="020F0502020204030204" pitchFamily="34" charset="0"/>
                <a:cs typeface="Times New Roman" panose="02020603050405020304" pitchFamily="18" charset="0"/>
              </a:rPr>
              <a:t> </a:t>
            </a:r>
            <a:r>
              <a:rPr lang="en-US" dirty="0">
                <a:latin typeface="Times New Roman" panose="02020603050405020304" pitchFamily="18" charset="0"/>
                <a:ea typeface="Calibri" panose="020F0502020204030204" pitchFamily="34" charset="0"/>
                <a:cs typeface="Times New Roman" panose="02020603050405020304" pitchFamily="18" charset="0"/>
              </a:rPr>
              <a:t>L</a:t>
            </a:r>
            <a:r>
              <a:rPr lang="en-US" spc="5" dirty="0">
                <a:latin typeface="Times New Roman" panose="02020603050405020304" pitchFamily="18" charset="0"/>
                <a:ea typeface="Calibri" panose="020F0502020204030204" pitchFamily="34" charset="0"/>
                <a:cs typeface="Times New Roman" panose="02020603050405020304" pitchFamily="18" charset="0"/>
              </a:rPr>
              <a:t>o</a:t>
            </a:r>
            <a:r>
              <a:rPr lang="en-US" dirty="0">
                <a:latin typeface="Times New Roman" panose="02020603050405020304" pitchFamily="18" charset="0"/>
                <a:ea typeface="Calibri" panose="020F0502020204030204" pitchFamily="34" charset="0"/>
                <a:cs typeface="Times New Roman" panose="02020603050405020304" pitchFamily="18" charset="0"/>
              </a:rPr>
              <a:t>s</a:t>
            </a:r>
            <a:r>
              <a:rPr lang="en-US" spc="15" dirty="0">
                <a:latin typeface="Times New Roman" panose="02020603050405020304" pitchFamily="18" charset="0"/>
                <a:ea typeface="Calibri" panose="020F0502020204030204" pitchFamily="34" charset="0"/>
                <a:cs typeface="Times New Roman" panose="02020603050405020304" pitchFamily="18" charset="0"/>
              </a:rPr>
              <a:t> </a:t>
            </a:r>
            <a:r>
              <a:rPr lang="en-US" spc="-5" dirty="0">
                <a:latin typeface="Times New Roman" panose="02020603050405020304" pitchFamily="18" charset="0"/>
                <a:ea typeface="Calibri" panose="020F0502020204030204" pitchFamily="34" charset="0"/>
                <a:cs typeface="Times New Roman" panose="02020603050405020304" pitchFamily="18" charset="0"/>
              </a:rPr>
              <a:t>A</a:t>
            </a:r>
            <a:r>
              <a:rPr lang="en-US" spc="5" dirty="0">
                <a:latin typeface="Times New Roman" panose="02020603050405020304" pitchFamily="18" charset="0"/>
                <a:ea typeface="Calibri" panose="020F0502020204030204" pitchFamily="34" charset="0"/>
                <a:cs typeface="Times New Roman" panose="02020603050405020304" pitchFamily="18" charset="0"/>
              </a:rPr>
              <a:t>n</a:t>
            </a:r>
            <a:r>
              <a:rPr lang="en-US" spc="-5" dirty="0">
                <a:latin typeface="Times New Roman" panose="02020603050405020304" pitchFamily="18" charset="0"/>
                <a:ea typeface="Calibri" panose="020F0502020204030204" pitchFamily="34" charset="0"/>
                <a:cs typeface="Times New Roman" panose="02020603050405020304" pitchFamily="18" charset="0"/>
              </a:rPr>
              <a:t>g</a:t>
            </a:r>
            <a:r>
              <a:rPr lang="en-US" dirty="0">
                <a:latin typeface="Times New Roman" panose="02020603050405020304" pitchFamily="18" charset="0"/>
                <a:ea typeface="Calibri" panose="020F0502020204030204" pitchFamily="34" charset="0"/>
                <a:cs typeface="Times New Roman" panose="02020603050405020304" pitchFamily="18" charset="0"/>
              </a:rPr>
              <a:t>les</a:t>
            </a:r>
            <a:r>
              <a:rPr lang="en-US" spc="15" dirty="0">
                <a:latin typeface="Times New Roman" panose="02020603050405020304" pitchFamily="18" charset="0"/>
                <a:ea typeface="Calibri" panose="020F0502020204030204" pitchFamily="34" charset="0"/>
                <a:cs typeface="Times New Roman" panose="02020603050405020304" pitchFamily="18" charset="0"/>
              </a:rPr>
              <a:t> </a:t>
            </a:r>
            <a:r>
              <a:rPr lang="en-US" dirty="0">
                <a:latin typeface="Times New Roman" panose="02020603050405020304" pitchFamily="18" charset="0"/>
                <a:ea typeface="Calibri" panose="020F0502020204030204" pitchFamily="34" charset="0"/>
                <a:cs typeface="Times New Roman" panose="02020603050405020304" pitchFamily="18" charset="0"/>
              </a:rPr>
              <a:t>(</a:t>
            </a:r>
            <a:r>
              <a:rPr lang="en-US" spc="5" dirty="0" err="1">
                <a:latin typeface="Times New Roman" panose="02020603050405020304" pitchFamily="18" charset="0"/>
                <a:ea typeface="Calibri" panose="020F0502020204030204" pitchFamily="34" charset="0"/>
                <a:cs typeface="Times New Roman" panose="02020603050405020304" pitchFamily="18" charset="0"/>
              </a:rPr>
              <a:t>H</a:t>
            </a:r>
            <a:r>
              <a:rPr lang="en-US" dirty="0" err="1">
                <a:latin typeface="Times New Roman" panose="02020603050405020304" pitchFamily="18" charset="0"/>
                <a:ea typeface="Calibri" panose="020F0502020204030204" pitchFamily="34" charset="0"/>
                <a:cs typeface="Times New Roman" panose="02020603050405020304" pitchFamily="18" charset="0"/>
              </a:rPr>
              <a:t>oa</a:t>
            </a:r>
            <a:r>
              <a:rPr lang="en-US" spc="15" dirty="0">
                <a:latin typeface="Times New Roman" panose="02020603050405020304" pitchFamily="18" charset="0"/>
                <a:ea typeface="Calibri" panose="020F0502020204030204" pitchFamily="34" charset="0"/>
                <a:cs typeface="Times New Roman" panose="02020603050405020304" pitchFamily="18" charset="0"/>
              </a:rPr>
              <a:t> </a:t>
            </a:r>
            <a:r>
              <a:rPr lang="en-US" spc="-65" dirty="0" err="1">
                <a:latin typeface="Times New Roman" panose="02020603050405020304" pitchFamily="18" charset="0"/>
                <a:ea typeface="Calibri" panose="020F0502020204030204" pitchFamily="34" charset="0"/>
                <a:cs typeface="Times New Roman" panose="02020603050405020304" pitchFamily="18" charset="0"/>
              </a:rPr>
              <a:t>K</a:t>
            </a:r>
            <a:r>
              <a:rPr lang="en-US" dirty="0" err="1">
                <a:latin typeface="Times New Roman" panose="02020603050405020304" pitchFamily="18" charset="0"/>
                <a:ea typeface="Calibri" panose="020F0502020204030204" pitchFamily="34" charset="0"/>
                <a:cs typeface="Times New Roman" panose="02020603050405020304" pitchFamily="18" charset="0"/>
              </a:rPr>
              <a:t>ỳ</a:t>
            </a:r>
            <a:r>
              <a:rPr lang="en-US" dirty="0">
                <a:latin typeface="Times New Roman" panose="02020603050405020304" pitchFamily="18" charset="0"/>
                <a:ea typeface="Calibri" panose="020F0502020204030204" pitchFamily="34" charset="0"/>
                <a:cs typeface="Times New Roman" panose="02020603050405020304" pitchFamily="18" charset="0"/>
              </a:rPr>
              <a:t>)</a:t>
            </a:r>
            <a:r>
              <a:rPr lang="en-US" spc="30"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đã</a:t>
            </a:r>
            <a:r>
              <a:rPr lang="en-US" spc="15"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ph</a:t>
            </a:r>
            <a:r>
              <a:rPr lang="en-US" spc="-15" dirty="0" err="1">
                <a:latin typeface="Times New Roman" panose="02020603050405020304" pitchFamily="18" charset="0"/>
                <a:ea typeface="Calibri" panose="020F0502020204030204" pitchFamily="34" charset="0"/>
                <a:cs typeface="Times New Roman" panose="02020603050405020304" pitchFamily="18" charset="0"/>
              </a:rPr>
              <a:t>á</a:t>
            </a:r>
            <a:r>
              <a:rPr lang="en-US" dirty="0" err="1">
                <a:latin typeface="Times New Roman" panose="02020603050405020304" pitchFamily="18" charset="0"/>
                <a:ea typeface="Calibri" panose="020F0502020204030204" pitchFamily="34" charset="0"/>
                <a:cs typeface="Times New Roman" panose="02020603050405020304" pitchFamily="18" charset="0"/>
              </a:rPr>
              <a:t>t</a:t>
            </a:r>
            <a:r>
              <a:rPr lang="en-US" spc="15"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hiện</a:t>
            </a:r>
            <a:r>
              <a:rPr lang="en-US" spc="15" dirty="0">
                <a:latin typeface="Times New Roman" panose="02020603050405020304" pitchFamily="18" charset="0"/>
                <a:ea typeface="Calibri" panose="020F0502020204030204" pitchFamily="34" charset="0"/>
                <a:cs typeface="Times New Roman" panose="02020603050405020304" pitchFamily="18" charset="0"/>
              </a:rPr>
              <a:t> </a:t>
            </a:r>
            <a:r>
              <a:rPr lang="en-US" spc="-5" dirty="0" err="1">
                <a:latin typeface="Times New Roman" panose="02020603050405020304" pitchFamily="18" charset="0"/>
                <a:ea typeface="Calibri" panose="020F0502020204030204" pitchFamily="34" charset="0"/>
                <a:cs typeface="Times New Roman" panose="02020603050405020304" pitchFamily="18" charset="0"/>
              </a:rPr>
              <a:t>t</a:t>
            </a:r>
            <a:r>
              <a:rPr lang="en-US" dirty="0" err="1">
                <a:latin typeface="Times New Roman" panose="02020603050405020304" pitchFamily="18" charset="0"/>
                <a:ea typeface="Calibri" panose="020F0502020204030204" pitchFamily="34" charset="0"/>
                <a:cs typeface="Times New Roman" panose="02020603050405020304" pitchFamily="18" charset="0"/>
              </a:rPr>
              <a:t>h</a:t>
            </a:r>
            <a:r>
              <a:rPr lang="en-US" spc="-30" dirty="0" err="1">
                <a:latin typeface="Times New Roman" panose="02020603050405020304" pitchFamily="18" charset="0"/>
                <a:ea typeface="Calibri" panose="020F0502020204030204" pitchFamily="34" charset="0"/>
                <a:cs typeface="Times New Roman" panose="02020603050405020304" pitchFamily="18" charset="0"/>
              </a:rPr>
              <a:t>ấ</a:t>
            </a:r>
            <a:r>
              <a:rPr lang="en-US" dirty="0" err="1">
                <a:latin typeface="Times New Roman" panose="02020603050405020304" pitchFamily="18" charset="0"/>
                <a:ea typeface="Calibri" panose="020F0502020204030204" pitchFamily="34" charset="0"/>
                <a:cs typeface="Times New Roman" panose="02020603050405020304" pitchFamily="18" charset="0"/>
              </a:rPr>
              <a:t>y</a:t>
            </a:r>
            <a:r>
              <a:rPr lang="en-US" spc="15" dirty="0">
                <a:latin typeface="Times New Roman" panose="02020603050405020304" pitchFamily="18" charset="0"/>
                <a:ea typeface="Calibri" panose="020F0502020204030204" pitchFamily="34" charset="0"/>
                <a:cs typeface="Times New Roman" panose="02020603050405020304" pitchFamily="18" charset="0"/>
              </a:rPr>
              <a:t> </a:t>
            </a:r>
            <a:r>
              <a:rPr lang="en-US" dirty="0">
                <a:latin typeface="Times New Roman" panose="02020603050405020304" pitchFamily="18" charset="0"/>
                <a:ea typeface="Calibri" panose="020F0502020204030204" pitchFamily="34" charset="0"/>
                <a:cs typeface="Times New Roman" panose="02020603050405020304" pitchFamily="18" charset="0"/>
              </a:rPr>
              <a:t>5</a:t>
            </a:r>
            <a:r>
              <a:rPr lang="en-US" spc="15" dirty="0">
                <a:latin typeface="Times New Roman" panose="02020603050405020304" pitchFamily="18" charset="0"/>
                <a:ea typeface="Calibri" panose="020F0502020204030204" pitchFamily="34" charset="0"/>
                <a:cs typeface="Times New Roman" panose="02020603050405020304" pitchFamily="18" charset="0"/>
              </a:rPr>
              <a:t> </a:t>
            </a:r>
            <a:r>
              <a:rPr lang="en-US" spc="-5" dirty="0" err="1">
                <a:latin typeface="Times New Roman" panose="02020603050405020304" pitchFamily="18" charset="0"/>
                <a:ea typeface="Calibri" panose="020F0502020204030204" pitchFamily="34" charset="0"/>
                <a:cs typeface="Times New Roman" panose="02020603050405020304" pitchFamily="18" charset="0"/>
              </a:rPr>
              <a:t>t</a:t>
            </a:r>
            <a:r>
              <a:rPr lang="en-US" spc="5" dirty="0" err="1">
                <a:latin typeface="Times New Roman" panose="02020603050405020304" pitchFamily="18" charset="0"/>
                <a:ea typeface="Calibri" panose="020F0502020204030204" pitchFamily="34" charset="0"/>
                <a:cs typeface="Times New Roman" panose="02020603050405020304" pitchFamily="18" charset="0"/>
              </a:rPr>
              <a:t>h</a:t>
            </a:r>
            <a:r>
              <a:rPr lang="en-US" dirty="0" err="1">
                <a:latin typeface="Times New Roman" panose="02020603050405020304" pitchFamily="18" charset="0"/>
                <a:ea typeface="Calibri" panose="020F0502020204030204" pitchFamily="34" charset="0"/>
                <a:cs typeface="Times New Roman" panose="02020603050405020304" pitchFamily="18" charset="0"/>
              </a:rPr>
              <a:t>a</a:t>
            </a:r>
            <a:r>
              <a:rPr lang="en-US" spc="-10" dirty="0" err="1">
                <a:latin typeface="Times New Roman" panose="02020603050405020304" pitchFamily="18" charset="0"/>
                <a:ea typeface="Calibri" panose="020F0502020204030204" pitchFamily="34" charset="0"/>
                <a:cs typeface="Times New Roman" panose="02020603050405020304" pitchFamily="18" charset="0"/>
              </a:rPr>
              <a:t>n</a:t>
            </a:r>
            <a:r>
              <a:rPr lang="en-US" dirty="0" err="1">
                <a:latin typeface="Times New Roman" panose="02020603050405020304" pitchFamily="18" charset="0"/>
                <a:ea typeface="Calibri" panose="020F0502020204030204" pitchFamily="34" charset="0"/>
                <a:cs typeface="Times New Roman" panose="02020603050405020304" pitchFamily="18" charset="0"/>
              </a:rPr>
              <a:t>h</a:t>
            </a:r>
            <a:r>
              <a:rPr lang="en-US" spc="15"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n</a:t>
            </a:r>
            <a:r>
              <a:rPr lang="en-US" spc="-10" dirty="0" err="1">
                <a:latin typeface="Times New Roman" panose="02020603050405020304" pitchFamily="18" charset="0"/>
                <a:ea typeface="Calibri" panose="020F0502020204030204" pitchFamily="34" charset="0"/>
                <a:cs typeface="Times New Roman" panose="02020603050405020304" pitchFamily="18" charset="0"/>
              </a:rPr>
              <a:t>i</a:t>
            </a:r>
            <a:r>
              <a:rPr lang="en-US" spc="-5" dirty="0" err="1">
                <a:latin typeface="Times New Roman" panose="02020603050405020304" pitchFamily="18" charset="0"/>
                <a:ea typeface="Calibri" panose="020F0502020204030204" pitchFamily="34" charset="0"/>
                <a:cs typeface="Times New Roman" panose="02020603050405020304" pitchFamily="18" charset="0"/>
              </a:rPr>
              <a:t>ê</a:t>
            </a:r>
            <a:r>
              <a:rPr lang="en-US" dirty="0" err="1">
                <a:latin typeface="Times New Roman" panose="02020603050405020304" pitchFamily="18" charset="0"/>
                <a:ea typeface="Calibri" panose="020F0502020204030204" pitchFamily="34" charset="0"/>
                <a:cs typeface="Times New Roman" panose="02020603050405020304" pitchFamily="18" charset="0"/>
              </a:rPr>
              <a:t>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spc="-5" dirty="0" err="1">
                <a:latin typeface="Times New Roman" panose="02020603050405020304" pitchFamily="18" charset="0"/>
                <a:ea typeface="Calibri" panose="020F0502020204030204" pitchFamily="34" charset="0"/>
                <a:cs typeface="Times New Roman" panose="02020603050405020304" pitchFamily="18" charset="0"/>
              </a:rPr>
              <a:t>t</a:t>
            </a:r>
            <a:r>
              <a:rPr lang="en-US" dirty="0" err="1">
                <a:latin typeface="Times New Roman" panose="02020603050405020304" pitchFamily="18" charset="0"/>
                <a:ea typeface="Calibri" panose="020F0502020204030204" pitchFamily="34" charset="0"/>
                <a:cs typeface="Times New Roman" panose="02020603050405020304" pitchFamily="18" charset="0"/>
              </a:rPr>
              <a:t>huộc</a:t>
            </a:r>
            <a:r>
              <a:rPr lang="en-US" spc="5"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lo</a:t>
            </a:r>
            <a:r>
              <a:rPr lang="en-US" spc="-5" dirty="0" err="1">
                <a:latin typeface="Times New Roman" panose="02020603050405020304" pitchFamily="18" charset="0"/>
                <a:ea typeface="Calibri" panose="020F0502020204030204" pitchFamily="34" charset="0"/>
                <a:cs typeface="Times New Roman" panose="02020603050405020304" pitchFamily="18" charset="0"/>
              </a:rPr>
              <a:t>ạ</a:t>
            </a:r>
            <a:r>
              <a:rPr lang="en-US" dirty="0" err="1">
                <a:latin typeface="Times New Roman" panose="02020603050405020304" pitchFamily="18" charset="0"/>
                <a:ea typeface="Calibri" panose="020F0502020204030204" pitchFamily="34" charset="0"/>
                <a:cs typeface="Times New Roman" panose="02020603050405020304" pitchFamily="18" charset="0"/>
              </a:rPr>
              <a:t>i</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q</a:t>
            </a:r>
            <a:r>
              <a:rPr lang="en-US" spc="-5" dirty="0" err="1">
                <a:latin typeface="Times New Roman" panose="02020603050405020304" pitchFamily="18" charset="0"/>
                <a:ea typeface="Calibri" panose="020F0502020204030204" pitchFamily="34" charset="0"/>
                <a:cs typeface="Times New Roman" panose="02020603050405020304" pitchFamily="18" charset="0"/>
              </a:rPr>
              <a:t>u</a:t>
            </a:r>
            <a:r>
              <a:rPr lang="en-US" dirty="0" err="1">
                <a:latin typeface="Times New Roman" panose="02020603050405020304" pitchFamily="18" charset="0"/>
                <a:ea typeface="Calibri" panose="020F0502020204030204" pitchFamily="34" charset="0"/>
                <a:cs typeface="Times New Roman" panose="02020603050405020304" pitchFamily="18" charset="0"/>
              </a:rPr>
              <a:t>an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hệ</a:t>
            </a:r>
            <a:r>
              <a:rPr lang="en-US" spc="5" dirty="0">
                <a:latin typeface="Times New Roman" panose="02020603050405020304" pitchFamily="18" charset="0"/>
                <a:ea typeface="Calibri" panose="020F0502020204030204" pitchFamily="34" charset="0"/>
                <a:cs typeface="Times New Roman" panose="02020603050405020304" pitchFamily="18" charset="0"/>
              </a:rPr>
              <a:t> </a:t>
            </a:r>
            <a:r>
              <a:rPr lang="en-US" spc="-5" dirty="0" err="1">
                <a:latin typeface="Times New Roman" panose="02020603050405020304" pitchFamily="18" charset="0"/>
                <a:ea typeface="Calibri" panose="020F0502020204030204" pitchFamily="34" charset="0"/>
                <a:cs typeface="Times New Roman" panose="02020603050405020304" pitchFamily="18" charset="0"/>
              </a:rPr>
              <a:t>t</a:t>
            </a:r>
            <a:r>
              <a:rPr lang="en-US" dirty="0" err="1">
                <a:latin typeface="Times New Roman" panose="02020603050405020304" pitchFamily="18" charset="0"/>
                <a:ea typeface="Calibri" panose="020F0502020204030204" pitchFamily="34" charset="0"/>
                <a:cs typeface="Times New Roman" panose="02020603050405020304" pitchFamily="18" charset="0"/>
              </a:rPr>
              <a:t>ình</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d</a:t>
            </a:r>
            <a:r>
              <a:rPr lang="en-US" spc="-5" dirty="0" err="1">
                <a:latin typeface="Times New Roman" panose="02020603050405020304" pitchFamily="18" charset="0"/>
                <a:ea typeface="Calibri" panose="020F0502020204030204" pitchFamily="34" charset="0"/>
                <a:cs typeface="Times New Roman" panose="02020603050405020304" pitchFamily="18" charset="0"/>
              </a:rPr>
              <a:t>ụ</a:t>
            </a:r>
            <a:r>
              <a:rPr lang="en-US" dirty="0" err="1">
                <a:latin typeface="Times New Roman" panose="02020603050405020304" pitchFamily="18" charset="0"/>
                <a:ea typeface="Calibri" panose="020F0502020204030204" pitchFamily="34" charset="0"/>
                <a:cs typeface="Times New Roman" panose="02020603050405020304" pitchFamily="18" charset="0"/>
              </a:rPr>
              <a:t>c</a:t>
            </a:r>
            <a:r>
              <a:rPr lang="en-US" spc="5" dirty="0">
                <a:latin typeface="Times New Roman" panose="02020603050405020304" pitchFamily="18" charset="0"/>
                <a:ea typeface="Calibri" panose="020F0502020204030204" pitchFamily="34" charset="0"/>
                <a:cs typeface="Times New Roman" panose="02020603050405020304" pitchFamily="18" charset="0"/>
              </a:rPr>
              <a:t> </a:t>
            </a:r>
            <a:r>
              <a:rPr lang="en-US" spc="5" dirty="0" err="1">
                <a:latin typeface="Times New Roman" panose="02020603050405020304" pitchFamily="18" charset="0"/>
                <a:ea typeface="Calibri" panose="020F0502020204030204" pitchFamily="34" charset="0"/>
                <a:cs typeface="Times New Roman" panose="02020603050405020304" pitchFamily="18" charset="0"/>
              </a:rPr>
              <a:t>đ</a:t>
            </a:r>
            <a:r>
              <a:rPr lang="en-US" dirty="0" err="1">
                <a:latin typeface="Times New Roman" panose="02020603050405020304" pitchFamily="18" charset="0"/>
                <a:ea typeface="Calibri" panose="020F0502020204030204" pitchFamily="34" charset="0"/>
                <a:cs typeface="Times New Roman" panose="02020603050405020304" pitchFamily="18" charset="0"/>
              </a:rPr>
              <a:t>ồng</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gi</a:t>
            </a:r>
            <a:r>
              <a:rPr lang="en-US" spc="-10" dirty="0" err="1">
                <a:latin typeface="Times New Roman" panose="02020603050405020304" pitchFamily="18" charset="0"/>
                <a:ea typeface="Calibri" panose="020F0502020204030204" pitchFamily="34" charset="0"/>
                <a:cs typeface="Times New Roman" panose="02020603050405020304" pitchFamily="18" charset="0"/>
              </a:rPr>
              <a:t>ớ</a:t>
            </a:r>
            <a:r>
              <a:rPr lang="en-US" dirty="0" err="1">
                <a:latin typeface="Times New Roman" panose="02020603050405020304" pitchFamily="18" charset="0"/>
                <a:ea typeface="Calibri" panose="020F0502020204030204" pitchFamily="34" charset="0"/>
                <a:cs typeface="Times New Roman" panose="02020603050405020304" pitchFamily="18" charset="0"/>
              </a:rPr>
              <a:t>i</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bị</a:t>
            </a:r>
            <a:r>
              <a:rPr lang="en-US" spc="5"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viêm</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phổi</a:t>
            </a:r>
            <a:r>
              <a:rPr lang="en-US" spc="5" dirty="0">
                <a:latin typeface="Times New Roman" panose="02020603050405020304" pitchFamily="18" charset="0"/>
                <a:ea typeface="Calibri" panose="020F0502020204030204" pitchFamily="34" charset="0"/>
                <a:cs typeface="Times New Roman" panose="02020603050405020304" pitchFamily="18" charset="0"/>
              </a:rPr>
              <a:t> </a:t>
            </a:r>
            <a:r>
              <a:rPr lang="en-US" dirty="0">
                <a:latin typeface="Times New Roman" panose="02020603050405020304" pitchFamily="18" charset="0"/>
                <a:ea typeface="Calibri" panose="020F0502020204030204" pitchFamily="34" charset="0"/>
                <a:cs typeface="Times New Roman" panose="02020603050405020304" pitchFamily="18" charset="0"/>
              </a:rPr>
              <a:t>do</a:t>
            </a:r>
            <a:r>
              <a:rPr lang="en-US" spc="5" dirty="0">
                <a:latin typeface="Times New Roman" panose="02020603050405020304" pitchFamily="18" charset="0"/>
                <a:ea typeface="Calibri" panose="020F0502020204030204" pitchFamily="34" charset="0"/>
                <a:cs typeface="Times New Roman" panose="02020603050405020304" pitchFamily="18" charset="0"/>
              </a:rPr>
              <a:t> </a:t>
            </a:r>
            <a:r>
              <a:rPr lang="en-US" dirty="0">
                <a:latin typeface="Times New Roman" panose="02020603050405020304" pitchFamily="18" charset="0"/>
                <a:ea typeface="Calibri" panose="020F0502020204030204" pitchFamily="34" charset="0"/>
                <a:cs typeface="Times New Roman" panose="02020603050405020304" pitchFamily="18" charset="0"/>
              </a:rPr>
              <a:t>Pneumoc</a:t>
            </a:r>
            <a:r>
              <a:rPr lang="en-US" spc="-20" dirty="0">
                <a:latin typeface="Times New Roman" panose="02020603050405020304" pitchFamily="18" charset="0"/>
                <a:ea typeface="Calibri" panose="020F0502020204030204" pitchFamily="34" charset="0"/>
                <a:cs typeface="Times New Roman" panose="02020603050405020304" pitchFamily="18" charset="0"/>
              </a:rPr>
              <a:t>ys</a:t>
            </a:r>
            <a:r>
              <a:rPr lang="en-US" spc="-5" dirty="0">
                <a:latin typeface="Times New Roman" panose="02020603050405020304" pitchFamily="18" charset="0"/>
                <a:ea typeface="Calibri" panose="020F0502020204030204" pitchFamily="34" charset="0"/>
                <a:cs typeface="Times New Roman" panose="02020603050405020304" pitchFamily="18" charset="0"/>
              </a:rPr>
              <a:t>t</a:t>
            </a:r>
            <a:r>
              <a:rPr lang="en-US" dirty="0">
                <a:latin typeface="Times New Roman" panose="02020603050405020304" pitchFamily="18" charset="0"/>
                <a:ea typeface="Calibri" panose="020F0502020204030204" pitchFamily="34" charset="0"/>
                <a:cs typeface="Times New Roman" panose="02020603050405020304" pitchFamily="18" charset="0"/>
              </a:rPr>
              <a:t>is</a:t>
            </a:r>
            <a:r>
              <a:rPr lang="en-US" spc="5" dirty="0">
                <a:latin typeface="Times New Roman" panose="02020603050405020304" pitchFamily="18" charset="0"/>
                <a:ea typeface="Calibri" panose="020F0502020204030204" pitchFamily="34" charset="0"/>
                <a:cs typeface="Times New Roman" panose="02020603050405020304" pitchFamily="18" charset="0"/>
              </a:rPr>
              <a:t> </a:t>
            </a:r>
            <a:r>
              <a:rPr lang="en-US" spc="-10" dirty="0" err="1">
                <a:latin typeface="Times New Roman" panose="02020603050405020304" pitchFamily="18" charset="0"/>
                <a:ea typeface="Calibri" panose="020F0502020204030204" pitchFamily="34" charset="0"/>
                <a:cs typeface="Times New Roman" panose="02020603050405020304" pitchFamily="18" charset="0"/>
              </a:rPr>
              <a:t>c</a:t>
            </a:r>
            <a:r>
              <a:rPr lang="en-US" dirty="0" err="1">
                <a:latin typeface="Times New Roman" panose="02020603050405020304" pitchFamily="18" charset="0"/>
                <a:ea typeface="Calibri" panose="020F0502020204030204" pitchFamily="34" charset="0"/>
                <a:cs typeface="Times New Roman" panose="02020603050405020304" pitchFamily="18" charset="0"/>
              </a:rPr>
              <a:t>ari</a:t>
            </a:r>
            <a:r>
              <a:rPr lang="en-US" spc="-5" dirty="0" err="1">
                <a:latin typeface="Times New Roman" panose="02020603050405020304" pitchFamily="18" charset="0"/>
                <a:ea typeface="Calibri" panose="020F0502020204030204" pitchFamily="34" charset="0"/>
                <a:cs typeface="Times New Roman" panose="02020603050405020304" pitchFamily="18" charset="0"/>
              </a:rPr>
              <a:t>ni</a:t>
            </a:r>
            <a:r>
              <a:rPr lang="en-US" dirty="0" err="1">
                <a:latin typeface="Times New Roman" panose="02020603050405020304" pitchFamily="18" charset="0"/>
                <a:ea typeface="Calibri" panose="020F0502020204030204" pitchFamily="34" charset="0"/>
                <a:cs typeface="Times New Roman" panose="02020603050405020304" pitchFamily="18" charset="0"/>
              </a:rPr>
              <a:t>i</a:t>
            </a:r>
            <a:r>
              <a:rPr lang="en-US" dirty="0">
                <a:latin typeface="Times New Roman" panose="02020603050405020304" pitchFamily="18" charset="0"/>
                <a:ea typeface="Calibri" panose="020F0502020204030204" pitchFamily="34" charset="0"/>
                <a:cs typeface="Times New Roman" panose="02020603050405020304" pitchFamily="18" charset="0"/>
              </a:rPr>
              <a:t>,</a:t>
            </a:r>
            <a:r>
              <a:rPr lang="en-US" spc="5" dirty="0">
                <a:latin typeface="Times New Roman" panose="02020603050405020304" pitchFamily="18" charset="0"/>
                <a:ea typeface="Calibri" panose="020F0502020204030204" pitchFamily="34" charset="0"/>
                <a:cs typeface="Times New Roman" panose="02020603050405020304" pitchFamily="18" charset="0"/>
              </a:rPr>
              <a:t> </a:t>
            </a:r>
            <a:r>
              <a:rPr lang="en-US" spc="-10" dirty="0" err="1">
                <a:latin typeface="Times New Roman" panose="02020603050405020304" pitchFamily="18" charset="0"/>
                <a:ea typeface="Calibri" panose="020F0502020204030204" pitchFamily="34" charset="0"/>
                <a:cs typeface="Times New Roman" panose="02020603050405020304" pitchFamily="18" charset="0"/>
              </a:rPr>
              <a:t>kh</a:t>
            </a:r>
            <a:r>
              <a:rPr lang="en-US" dirty="0" err="1">
                <a:latin typeface="Times New Roman" panose="02020603050405020304" pitchFamily="18" charset="0"/>
                <a:ea typeface="Calibri" panose="020F0502020204030204" pitchFamily="34" charset="0"/>
                <a:cs typeface="Times New Roman" panose="02020603050405020304" pitchFamily="18" charset="0"/>
              </a:rPr>
              <a:t>i</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điều</a:t>
            </a:r>
            <a:r>
              <a:rPr lang="en-US" spc="5" dirty="0">
                <a:latin typeface="Times New Roman" panose="02020603050405020304" pitchFamily="18" charset="0"/>
                <a:ea typeface="Calibri" panose="020F0502020204030204" pitchFamily="34" charset="0"/>
                <a:cs typeface="Times New Roman" panose="02020603050405020304" pitchFamily="18" charset="0"/>
              </a:rPr>
              <a:t> </a:t>
            </a:r>
            <a:r>
              <a:rPr lang="en-US" spc="5" dirty="0" err="1">
                <a:latin typeface="Times New Roman" panose="02020603050405020304" pitchFamily="18" charset="0"/>
                <a:ea typeface="Calibri" panose="020F0502020204030204" pitchFamily="34" charset="0"/>
                <a:cs typeface="Times New Roman" panose="02020603050405020304" pitchFamily="18" charset="0"/>
              </a:rPr>
              <a:t>t</a:t>
            </a:r>
            <a:r>
              <a:rPr lang="en-US" dirty="0" err="1">
                <a:latin typeface="Times New Roman" panose="02020603050405020304" pitchFamily="18" charset="0"/>
                <a:ea typeface="Calibri" panose="020F0502020204030204" pitchFamily="34" charset="0"/>
                <a:cs typeface="Times New Roman" panose="02020603050405020304" pitchFamily="18" charset="0"/>
              </a:rPr>
              <a:t>rị</a:t>
            </a:r>
            <a:r>
              <a:rPr lang="en-US" spc="5"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bằ</a:t>
            </a:r>
            <a:r>
              <a:rPr lang="en-US" spc="-5" dirty="0" err="1">
                <a:latin typeface="Times New Roman" panose="02020603050405020304" pitchFamily="18" charset="0"/>
                <a:ea typeface="Calibri" panose="020F0502020204030204" pitchFamily="34" charset="0"/>
                <a:cs typeface="Times New Roman" panose="02020603050405020304" pitchFamily="18" charset="0"/>
              </a:rPr>
              <a:t>n</a:t>
            </a:r>
            <a:r>
              <a:rPr lang="en-US" dirty="0" err="1">
                <a:latin typeface="Times New Roman" panose="02020603050405020304" pitchFamily="18" charset="0"/>
                <a:ea typeface="Calibri" panose="020F0502020204030204" pitchFamily="34" charset="0"/>
                <a:cs typeface="Times New Roman" panose="02020603050405020304" pitchFamily="18" charset="0"/>
              </a:rPr>
              <a:t>g</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pe</a:t>
            </a:r>
            <a:r>
              <a:rPr lang="en-US" spc="-20" dirty="0" err="1">
                <a:latin typeface="Times New Roman" panose="02020603050405020304" pitchFamily="18" charset="0"/>
                <a:ea typeface="Calibri" panose="020F0502020204030204" pitchFamily="34" charset="0"/>
                <a:cs typeface="Times New Roman" panose="02020603050405020304" pitchFamily="18" charset="0"/>
              </a:rPr>
              <a:t>nt</a:t>
            </a:r>
            <a:r>
              <a:rPr lang="en-US" dirty="0" err="1">
                <a:latin typeface="Times New Roman" panose="02020603050405020304" pitchFamily="18" charset="0"/>
                <a:ea typeface="Calibri" panose="020F0502020204030204" pitchFamily="34" charset="0"/>
                <a:cs typeface="Times New Roman" panose="02020603050405020304" pitchFamily="18" charset="0"/>
              </a:rPr>
              <a:t>a</a:t>
            </a:r>
            <a:r>
              <a:rPr lang="en-US" spc="-10" dirty="0" err="1">
                <a:latin typeface="Times New Roman" panose="02020603050405020304" pitchFamily="18" charset="0"/>
                <a:ea typeface="Calibri" panose="020F0502020204030204" pitchFamily="34" charset="0"/>
                <a:cs typeface="Times New Roman" panose="02020603050405020304" pitchFamily="18" charset="0"/>
              </a:rPr>
              <a:t>m</a:t>
            </a:r>
            <a:r>
              <a:rPr lang="en-US" dirty="0" err="1">
                <a:latin typeface="Times New Roman" panose="02020603050405020304" pitchFamily="18" charset="0"/>
                <a:ea typeface="Calibri" panose="020F0502020204030204" pitchFamily="34" charset="0"/>
                <a:cs typeface="Times New Roman" panose="02020603050405020304" pitchFamily="18" charset="0"/>
              </a:rPr>
              <a:t>i</a:t>
            </a:r>
            <a:r>
              <a:rPr lang="en-US" spc="-5" dirty="0" err="1">
                <a:latin typeface="Times New Roman" panose="02020603050405020304" pitchFamily="18" charset="0"/>
                <a:ea typeface="Calibri" panose="020F0502020204030204" pitchFamily="34" charset="0"/>
                <a:cs typeface="Times New Roman" panose="02020603050405020304" pitchFamily="18" charset="0"/>
              </a:rPr>
              <a:t>d</a:t>
            </a:r>
            <a:r>
              <a:rPr lang="en-US" dirty="0" err="1">
                <a:latin typeface="Times New Roman" panose="02020603050405020304" pitchFamily="18" charset="0"/>
                <a:ea typeface="Calibri" panose="020F0502020204030204" pitchFamily="34" charset="0"/>
                <a:cs typeface="Times New Roman" panose="02020603050405020304" pitchFamily="18" charset="0"/>
              </a:rPr>
              <a:t>in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l</a:t>
            </a:r>
            <a:r>
              <a:rPr lang="en-US" spc="-5" dirty="0" err="1">
                <a:latin typeface="Times New Roman" panose="02020603050405020304" pitchFamily="18" charset="0"/>
                <a:ea typeface="Calibri" panose="020F0502020204030204" pitchFamily="34" charset="0"/>
                <a:cs typeface="Times New Roman" panose="02020603050405020304" pitchFamily="18" charset="0"/>
              </a:rPr>
              <a:t>i</a:t>
            </a:r>
            <a:r>
              <a:rPr lang="en-US" dirty="0" err="1">
                <a:latin typeface="Times New Roman" panose="02020603050405020304" pitchFamily="18" charset="0"/>
                <a:ea typeface="Calibri" panose="020F0502020204030204" pitchFamily="34" charset="0"/>
                <a:cs typeface="Times New Roman" panose="02020603050405020304" pitchFamily="18" charset="0"/>
              </a:rPr>
              <a:t>ều</a:t>
            </a:r>
            <a:r>
              <a:rPr lang="en-US" spc="5" dirty="0">
                <a:latin typeface="Times New Roman" panose="02020603050405020304" pitchFamily="18" charset="0"/>
                <a:ea typeface="Calibri" panose="020F0502020204030204" pitchFamily="34" charset="0"/>
                <a:cs typeface="Times New Roman" panose="02020603050405020304" pitchFamily="18" charset="0"/>
              </a:rPr>
              <a:t> </a:t>
            </a:r>
            <a:r>
              <a:rPr lang="en-US" spc="-20" dirty="0" err="1">
                <a:latin typeface="Times New Roman" panose="02020603050405020304" pitchFamily="18" charset="0"/>
                <a:ea typeface="Calibri" panose="020F0502020204030204" pitchFamily="34" charset="0"/>
                <a:cs typeface="Times New Roman" panose="02020603050405020304" pitchFamily="18" charset="0"/>
              </a:rPr>
              <a:t>c</a:t>
            </a:r>
            <a:r>
              <a:rPr lang="en-US" dirty="0" err="1">
                <a:latin typeface="Times New Roman" panose="02020603050405020304" pitchFamily="18" charset="0"/>
                <a:ea typeface="Calibri" panose="020F0502020204030204" pitchFamily="34" charset="0"/>
                <a:cs typeface="Times New Roman" panose="02020603050405020304" pitchFamily="18" charset="0"/>
              </a:rPr>
              <a:t>ao</a:t>
            </a:r>
            <a:r>
              <a:rPr lang="en-US" spc="10"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không</a:t>
            </a:r>
            <a:r>
              <a:rPr lang="en-US" spc="10" dirty="0">
                <a:latin typeface="Times New Roman" panose="02020603050405020304" pitchFamily="18" charset="0"/>
                <a:ea typeface="Calibri" panose="020F0502020204030204" pitchFamily="34" charset="0"/>
                <a:cs typeface="Times New Roman" panose="02020603050405020304" pitchFamily="18" charset="0"/>
              </a:rPr>
              <a:t> </a:t>
            </a:r>
            <a:r>
              <a:rPr lang="en-US" spc="-10" dirty="0" err="1">
                <a:latin typeface="Times New Roman" panose="02020603050405020304" pitchFamily="18" charset="0"/>
                <a:ea typeface="Calibri" panose="020F0502020204030204" pitchFamily="34" charset="0"/>
                <a:cs typeface="Times New Roman" panose="02020603050405020304" pitchFamily="18" charset="0"/>
              </a:rPr>
              <a:t>k</a:t>
            </a:r>
            <a:r>
              <a:rPr lang="en-US" spc="-5" dirty="0" err="1">
                <a:latin typeface="Times New Roman" panose="02020603050405020304" pitchFamily="18" charset="0"/>
                <a:ea typeface="Calibri" panose="020F0502020204030204" pitchFamily="34" charset="0"/>
                <a:cs typeface="Times New Roman" panose="02020603050405020304" pitchFamily="18" charset="0"/>
              </a:rPr>
              <a:t>h</a:t>
            </a:r>
            <a:r>
              <a:rPr lang="en-US" dirty="0" err="1">
                <a:latin typeface="Times New Roman" panose="02020603050405020304" pitchFamily="18" charset="0"/>
                <a:ea typeface="Calibri" panose="020F0502020204030204" pitchFamily="34" charset="0"/>
                <a:cs typeface="Times New Roman" panose="02020603050405020304" pitchFamily="18" charset="0"/>
              </a:rPr>
              <a:t>ỏi</a:t>
            </a:r>
            <a:r>
              <a:rPr lang="en-US" spc="5" dirty="0">
                <a:latin typeface="Times New Roman" panose="02020603050405020304" pitchFamily="18" charset="0"/>
                <a:ea typeface="Calibri" panose="020F0502020204030204" pitchFamily="34" charset="0"/>
                <a:cs typeface="Times New Roman" panose="02020603050405020304" pitchFamily="18" charset="0"/>
              </a:rPr>
              <a:t> </a:t>
            </a:r>
            <a:r>
              <a:rPr lang="en-US" spc="-20" dirty="0" err="1">
                <a:latin typeface="Times New Roman" panose="02020603050405020304" pitchFamily="18" charset="0"/>
                <a:ea typeface="Calibri" panose="020F0502020204030204" pitchFamily="34" charset="0"/>
                <a:cs typeface="Times New Roman" panose="02020603050405020304" pitchFamily="18" charset="0"/>
              </a:rPr>
              <a:t>v</a:t>
            </a:r>
            <a:r>
              <a:rPr lang="en-US" dirty="0" err="1">
                <a:latin typeface="Times New Roman" panose="02020603050405020304" pitchFamily="18" charset="0"/>
                <a:ea typeface="Calibri" panose="020F0502020204030204" pitchFamily="34" charset="0"/>
                <a:cs typeface="Times New Roman" panose="02020603050405020304" pitchFamily="18" charset="0"/>
              </a:rPr>
              <a:t>à</a:t>
            </a:r>
            <a:r>
              <a:rPr lang="en-US" spc="10" dirty="0">
                <a:latin typeface="Times New Roman" panose="02020603050405020304" pitchFamily="18" charset="0"/>
                <a:ea typeface="Calibri" panose="020F0502020204030204" pitchFamily="34" charset="0"/>
                <a:cs typeface="Times New Roman" panose="02020603050405020304" pitchFamily="18" charset="0"/>
              </a:rPr>
              <a:t> </a:t>
            </a:r>
            <a:r>
              <a:rPr lang="en-US" spc="-20" dirty="0" err="1">
                <a:latin typeface="Times New Roman" panose="02020603050405020304" pitchFamily="18" charset="0"/>
                <a:ea typeface="Calibri" panose="020F0502020204030204" pitchFamily="34" charset="0"/>
                <a:cs typeface="Times New Roman" panose="02020603050405020304" pitchFamily="18" charset="0"/>
              </a:rPr>
              <a:t>t</a:t>
            </a:r>
            <a:r>
              <a:rPr lang="en-US" spc="-15" dirty="0" err="1">
                <a:latin typeface="Times New Roman" panose="02020603050405020304" pitchFamily="18" charset="0"/>
                <a:ea typeface="Calibri" panose="020F0502020204030204" pitchFamily="34" charset="0"/>
                <a:cs typeface="Times New Roman" panose="02020603050405020304" pitchFamily="18" charset="0"/>
              </a:rPr>
              <a:t>ấ</a:t>
            </a:r>
            <a:r>
              <a:rPr lang="en-US" dirty="0" err="1">
                <a:latin typeface="Times New Roman" panose="02020603050405020304" pitchFamily="18" charset="0"/>
                <a:ea typeface="Calibri" panose="020F0502020204030204" pitchFamily="34" charset="0"/>
                <a:cs typeface="Times New Roman" panose="02020603050405020304" pitchFamily="18" charset="0"/>
              </a:rPr>
              <a:t>t</a:t>
            </a:r>
            <a:r>
              <a:rPr lang="en-US" spc="5" dirty="0">
                <a:latin typeface="Times New Roman" panose="02020603050405020304" pitchFamily="18" charset="0"/>
                <a:ea typeface="Calibri" panose="020F0502020204030204" pitchFamily="34" charset="0"/>
                <a:cs typeface="Times New Roman" panose="02020603050405020304" pitchFamily="18" charset="0"/>
              </a:rPr>
              <a:t> </a:t>
            </a:r>
            <a:r>
              <a:rPr lang="en-US" spc="-20" dirty="0" err="1">
                <a:latin typeface="Times New Roman" panose="02020603050405020304" pitchFamily="18" charset="0"/>
                <a:ea typeface="Calibri" panose="020F0502020204030204" pitchFamily="34" charset="0"/>
                <a:cs typeface="Times New Roman" panose="02020603050405020304" pitchFamily="18" charset="0"/>
              </a:rPr>
              <a:t>c</a:t>
            </a:r>
            <a:r>
              <a:rPr lang="en-US" dirty="0" err="1">
                <a:latin typeface="Times New Roman" panose="02020603050405020304" pitchFamily="18" charset="0"/>
                <a:ea typeface="Calibri" panose="020F0502020204030204" pitchFamily="34" charset="0"/>
                <a:cs typeface="Times New Roman" panose="02020603050405020304" pitchFamily="18" charset="0"/>
              </a:rPr>
              <a:t>ả</a:t>
            </a:r>
            <a:r>
              <a:rPr lang="en-US" spc="10" dirty="0">
                <a:latin typeface="Times New Roman" panose="02020603050405020304" pitchFamily="18" charset="0"/>
                <a:ea typeface="Calibri" panose="020F0502020204030204" pitchFamily="34" charset="0"/>
                <a:cs typeface="Times New Roman" panose="02020603050405020304" pitchFamily="18" charset="0"/>
              </a:rPr>
              <a:t> </a:t>
            </a:r>
            <a:r>
              <a:rPr lang="en-US" spc="-20" dirty="0" err="1">
                <a:latin typeface="Times New Roman" panose="02020603050405020304" pitchFamily="18" charset="0"/>
                <a:ea typeface="Calibri" panose="020F0502020204030204" pitchFamily="34" charset="0"/>
                <a:cs typeface="Times New Roman" panose="02020603050405020304" pitchFamily="18" charset="0"/>
              </a:rPr>
              <a:t>c</a:t>
            </a:r>
            <a:r>
              <a:rPr lang="en-US" spc="-5" dirty="0" err="1">
                <a:latin typeface="Times New Roman" panose="02020603050405020304" pitchFamily="18" charset="0"/>
                <a:ea typeface="Calibri" panose="020F0502020204030204" pitchFamily="34" charset="0"/>
                <a:cs typeface="Times New Roman" panose="02020603050405020304" pitchFamily="18" charset="0"/>
              </a:rPr>
              <a:t>á</a:t>
            </a:r>
            <a:r>
              <a:rPr lang="en-US" dirty="0" err="1">
                <a:latin typeface="Times New Roman" panose="02020603050405020304" pitchFamily="18" charset="0"/>
                <a:ea typeface="Calibri" panose="020F0502020204030204" pitchFamily="34" charset="0"/>
                <a:cs typeface="Times New Roman" panose="02020603050405020304" pitchFamily="18" charset="0"/>
              </a:rPr>
              <a:t>c</a:t>
            </a:r>
            <a:r>
              <a:rPr lang="en-US" spc="10"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b</a:t>
            </a:r>
            <a:r>
              <a:rPr lang="en-US" spc="-5" dirty="0" err="1">
                <a:latin typeface="Times New Roman" panose="02020603050405020304" pitchFamily="18" charset="0"/>
                <a:ea typeface="Calibri" panose="020F0502020204030204" pitchFamily="34" charset="0"/>
                <a:cs typeface="Times New Roman" panose="02020603050405020304" pitchFamily="18" charset="0"/>
              </a:rPr>
              <a:t>ệ</a:t>
            </a:r>
            <a:r>
              <a:rPr lang="en-US" dirty="0" err="1">
                <a:latin typeface="Times New Roman" panose="02020603050405020304" pitchFamily="18" charset="0"/>
                <a:ea typeface="Calibri" panose="020F0502020204030204" pitchFamily="34" charset="0"/>
                <a:cs typeface="Times New Roman" panose="02020603050405020304" pitchFamily="18" charset="0"/>
              </a:rPr>
              <a:t>nh</a:t>
            </a:r>
            <a:r>
              <a:rPr lang="en-US" spc="5"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n</a:t>
            </a:r>
            <a:r>
              <a:rPr lang="en-US" spc="-10" dirty="0" err="1">
                <a:latin typeface="Times New Roman" panose="02020603050405020304" pitchFamily="18" charset="0"/>
                <a:ea typeface="Calibri" panose="020F0502020204030204" pitchFamily="34" charset="0"/>
                <a:cs typeface="Times New Roman" panose="02020603050405020304" pitchFamily="18" charset="0"/>
              </a:rPr>
              <a:t>h</a:t>
            </a:r>
            <a:r>
              <a:rPr lang="en-US" spc="-5" dirty="0" err="1">
                <a:latin typeface="Times New Roman" panose="02020603050405020304" pitchFamily="18" charset="0"/>
                <a:ea typeface="Calibri" panose="020F0502020204030204" pitchFamily="34" charset="0"/>
                <a:cs typeface="Times New Roman" panose="02020603050405020304" pitchFamily="18" charset="0"/>
              </a:rPr>
              <a:t>â</a:t>
            </a:r>
            <a:r>
              <a:rPr lang="en-US" dirty="0" err="1">
                <a:latin typeface="Times New Roman" panose="02020603050405020304" pitchFamily="18" charset="0"/>
                <a:ea typeface="Calibri" panose="020F0502020204030204" pitchFamily="34" charset="0"/>
                <a:cs typeface="Times New Roman" panose="02020603050405020304" pitchFamily="18" charset="0"/>
              </a:rPr>
              <a:t>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đều</a:t>
            </a:r>
            <a:r>
              <a:rPr lang="en-US" spc="5" dirty="0">
                <a:latin typeface="Times New Roman" panose="02020603050405020304" pitchFamily="18" charset="0"/>
                <a:ea typeface="Calibri" panose="020F0502020204030204" pitchFamily="34" charset="0"/>
                <a:cs typeface="Times New Roman" panose="02020603050405020304" pitchFamily="18" charset="0"/>
              </a:rPr>
              <a:t> </a:t>
            </a:r>
            <a:r>
              <a:rPr lang="en-US" spc="-10" dirty="0" err="1">
                <a:latin typeface="Times New Roman" panose="02020603050405020304" pitchFamily="18" charset="0"/>
                <a:ea typeface="Calibri" panose="020F0502020204030204" pitchFamily="34" charset="0"/>
                <a:cs typeface="Times New Roman" panose="02020603050405020304" pitchFamily="18" charset="0"/>
              </a:rPr>
              <a:t>có</a:t>
            </a:r>
            <a:r>
              <a:rPr lang="en-US" spc="-10" dirty="0">
                <a:latin typeface="Times New Roman" panose="02020603050405020304" pitchFamily="18" charset="0"/>
                <a:ea typeface="Calibri" panose="020F0502020204030204" pitchFamily="34" charset="0"/>
                <a:cs typeface="Times New Roman" panose="02020603050405020304" pitchFamily="18" charset="0"/>
              </a:rPr>
              <a:t> </a:t>
            </a:r>
            <a:r>
              <a:rPr lang="en-US" spc="-5" dirty="0" err="1">
                <a:latin typeface="Times New Roman" panose="02020603050405020304" pitchFamily="18" charset="0"/>
                <a:ea typeface="Calibri" panose="020F0502020204030204" pitchFamily="34" charset="0"/>
                <a:cs typeface="Times New Roman" panose="02020603050405020304" pitchFamily="18" charset="0"/>
              </a:rPr>
              <a:t>t</a:t>
            </a:r>
            <a:r>
              <a:rPr lang="en-US" dirty="0" err="1">
                <a:latin typeface="Times New Roman" panose="02020603050405020304" pitchFamily="18" charset="0"/>
                <a:ea typeface="Calibri" panose="020F0502020204030204" pitchFamily="34" charset="0"/>
                <a:cs typeface="Times New Roman" panose="02020603050405020304" pitchFamily="18" charset="0"/>
              </a:rPr>
              <a:t>ình</a:t>
            </a:r>
            <a:r>
              <a:rPr lang="en-US" spc="-5" dirty="0">
                <a:latin typeface="Times New Roman" panose="02020603050405020304" pitchFamily="18" charset="0"/>
                <a:ea typeface="Calibri" panose="020F0502020204030204" pitchFamily="34" charset="0"/>
                <a:cs typeface="Times New Roman" panose="02020603050405020304" pitchFamily="18" charset="0"/>
              </a:rPr>
              <a:t> </a:t>
            </a:r>
            <a:r>
              <a:rPr lang="en-US" spc="-5" dirty="0" err="1">
                <a:latin typeface="Times New Roman" panose="02020603050405020304" pitchFamily="18" charset="0"/>
                <a:ea typeface="Calibri" panose="020F0502020204030204" pitchFamily="34" charset="0"/>
                <a:cs typeface="Times New Roman" panose="02020603050405020304" pitchFamily="18" charset="0"/>
              </a:rPr>
              <a:t>t</a:t>
            </a:r>
            <a:r>
              <a:rPr lang="en-US" spc="-35" dirty="0" err="1">
                <a:latin typeface="Times New Roman" panose="02020603050405020304" pitchFamily="18" charset="0"/>
                <a:ea typeface="Calibri" panose="020F0502020204030204" pitchFamily="34" charset="0"/>
                <a:cs typeface="Times New Roman" panose="02020603050405020304" pitchFamily="18" charset="0"/>
              </a:rPr>
              <a:t>r</a:t>
            </a:r>
            <a:r>
              <a:rPr lang="en-US" dirty="0" err="1">
                <a:latin typeface="Times New Roman" panose="02020603050405020304" pitchFamily="18" charset="0"/>
                <a:ea typeface="Calibri" panose="020F0502020204030204" pitchFamily="34" charset="0"/>
                <a:cs typeface="Times New Roman" panose="02020603050405020304" pitchFamily="18" charset="0"/>
              </a:rPr>
              <a:t>ạng</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spc="-5" dirty="0" err="1">
                <a:latin typeface="Times New Roman" panose="02020603050405020304" pitchFamily="18" charset="0"/>
                <a:ea typeface="Calibri" panose="020F0502020204030204" pitchFamily="34" charset="0"/>
                <a:cs typeface="Times New Roman" panose="02020603050405020304" pitchFamily="18" charset="0"/>
              </a:rPr>
              <a:t>s</a:t>
            </a:r>
            <a:r>
              <a:rPr lang="en-US" dirty="0" err="1">
                <a:latin typeface="Times New Roman" panose="02020603050405020304" pitchFamily="18" charset="0"/>
                <a:ea typeface="Calibri" panose="020F0502020204030204" pitchFamily="34" charset="0"/>
                <a:cs typeface="Times New Roman" panose="02020603050405020304" pitchFamily="18" charset="0"/>
              </a:rPr>
              <a:t>uy</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giảm</a:t>
            </a:r>
            <a:r>
              <a:rPr lang="en-US" spc="-20"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miễn</a:t>
            </a:r>
            <a:r>
              <a:rPr lang="en-US" spc="-10"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dịch</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Năm</a:t>
            </a:r>
            <a:r>
              <a:rPr lang="en-US" dirty="0">
                <a:latin typeface="Times New Roman" panose="02020603050405020304" pitchFamily="18" charset="0"/>
                <a:cs typeface="Times New Roman" panose="02020603050405020304" pitchFamily="18" charset="0"/>
              </a:rPr>
              <a:t>  1983  </a:t>
            </a:r>
            <a:r>
              <a:rPr lang="en-US" dirty="0" err="1">
                <a:latin typeface="Times New Roman" panose="02020603050405020304" pitchFamily="18" charset="0"/>
                <a:cs typeface="Times New Roman" panose="02020603050405020304" pitchFamily="18" charset="0"/>
              </a:rPr>
              <a:t>được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định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phát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ra</a:t>
            </a:r>
            <a:r>
              <a:rPr lang="en-US" dirty="0">
                <a:latin typeface="Times New Roman" panose="02020603050405020304" pitchFamily="18" charset="0"/>
                <a:cs typeface="Times New Roman" panose="02020603050405020304" pitchFamily="18" charset="0"/>
              </a:rPr>
              <a:t> HIV-1</a:t>
            </a:r>
          </a:p>
          <a:p>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Hiện</a:t>
            </a:r>
            <a:r>
              <a:rPr lang="en-US" dirty="0">
                <a:latin typeface="Times New Roman" panose="02020603050405020304" pitchFamily="18" charset="0"/>
                <a:cs typeface="Times New Roman" panose="02020603050405020304" pitchFamily="18" charset="0"/>
              </a:rPr>
              <a:t> nay, </a:t>
            </a:r>
            <a:r>
              <a:rPr lang="en-US" dirty="0" err="1">
                <a:latin typeface="Times New Roman" panose="02020603050405020304" pitchFamily="18" charset="0"/>
                <a:cs typeface="Times New Roman" panose="02020603050405020304" pitchFamily="18" charset="0"/>
              </a:rPr>
              <a:t>nhiễm</a:t>
            </a:r>
            <a:r>
              <a:rPr lang="en-US" dirty="0">
                <a:latin typeface="Times New Roman" panose="02020603050405020304" pitchFamily="18" charset="0"/>
                <a:cs typeface="Times New Roman" panose="02020603050405020304" pitchFamily="18" charset="0"/>
              </a:rPr>
              <a:t> HIV/AIDS </a:t>
            </a:r>
            <a:r>
              <a:rPr lang="en-US" dirty="0" err="1">
                <a:latin typeface="Times New Roman" panose="02020603050405020304" pitchFamily="18" charset="0"/>
                <a:cs typeface="Times New Roman" panose="02020603050405020304" pitchFamily="18" charset="0"/>
              </a:rPr>
              <a:t>đang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được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coi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dịch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hiểm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hoạ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toàn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cầu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Tính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đến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cuối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năm</a:t>
            </a:r>
            <a:r>
              <a:rPr lang="en-US" dirty="0">
                <a:latin typeface="Times New Roman" panose="02020603050405020304" pitchFamily="18" charset="0"/>
                <a:cs typeface="Times New Roman" panose="02020603050405020304" pitchFamily="18" charset="0"/>
              </a:rPr>
              <a:t> 2005. </a:t>
            </a:r>
          </a:p>
          <a:p>
            <a:r>
              <a:rPr lang="en-US" b="1" dirty="0">
                <a:latin typeface="Times New Roman" panose="02020603050405020304" pitchFamily="18" charset="0"/>
                <a:cs typeface="Times New Roman" panose="02020603050405020304" pitchFamily="18" charset="0"/>
              </a:rPr>
              <a:t>  1.2.2 </a:t>
            </a:r>
            <a:r>
              <a:rPr lang="en-US" b="1" dirty="0" err="1">
                <a:latin typeface="Times New Roman" panose="02020603050405020304" pitchFamily="18" charset="0"/>
                <a:cs typeface="Times New Roman" panose="02020603050405020304" pitchFamily="18" charset="0"/>
              </a:rPr>
              <a:t>Tình</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hình</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nhiễm</a:t>
            </a:r>
            <a:r>
              <a:rPr lang="en-US" b="1" dirty="0">
                <a:latin typeface="Times New Roman" panose="02020603050405020304" pitchFamily="18" charset="0"/>
                <a:cs typeface="Times New Roman" panose="02020603050405020304" pitchFamily="18" charset="0"/>
              </a:rPr>
              <a:t> HIV/AIDS </a:t>
            </a:r>
            <a:r>
              <a:rPr lang="en-US" b="1" dirty="0" err="1">
                <a:latin typeface="Times New Roman" panose="02020603050405020304" pitchFamily="18" charset="0"/>
                <a:cs typeface="Times New Roman" panose="02020603050405020304" pitchFamily="18" charset="0"/>
              </a:rPr>
              <a:t>hiện</a:t>
            </a:r>
            <a:r>
              <a:rPr lang="en-US" b="1" dirty="0">
                <a:latin typeface="Times New Roman" panose="02020603050405020304" pitchFamily="18" charset="0"/>
                <a:cs typeface="Times New Roman" panose="02020603050405020304" pitchFamily="18" charset="0"/>
              </a:rPr>
              <a:t> nay ở </a:t>
            </a:r>
            <a:r>
              <a:rPr lang="en-US" b="1" dirty="0" err="1">
                <a:latin typeface="Times New Roman" panose="02020603050405020304" pitchFamily="18" charset="0"/>
                <a:cs typeface="Times New Roman" panose="02020603050405020304" pitchFamily="18" charset="0"/>
              </a:rPr>
              <a:t>Việt</a:t>
            </a:r>
            <a:r>
              <a:rPr lang="en-US" b="1" dirty="0">
                <a:latin typeface="Times New Roman" panose="02020603050405020304" pitchFamily="18" charset="0"/>
                <a:cs typeface="Times New Roman" panose="02020603050405020304" pitchFamily="18" charset="0"/>
              </a:rPr>
              <a:t> Nam</a:t>
            </a:r>
          </a:p>
          <a:p>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Kể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từ</a:t>
            </a:r>
            <a:r>
              <a:rPr lang="en-US" dirty="0">
                <a:latin typeface="Times New Roman" panose="02020603050405020304" pitchFamily="18" charset="0"/>
                <a:cs typeface="Times New Roman" panose="02020603050405020304" pitchFamily="18" charset="0"/>
              </a:rPr>
              <a:t>  ca  </a:t>
            </a:r>
            <a:r>
              <a:rPr lang="en-US" dirty="0" err="1">
                <a:latin typeface="Times New Roman" panose="02020603050405020304" pitchFamily="18" charset="0"/>
                <a:cs typeface="Times New Roman" panose="02020603050405020304" pitchFamily="18" charset="0"/>
              </a:rPr>
              <a:t>nhiễm</a:t>
            </a:r>
            <a:r>
              <a:rPr lang="en-US" dirty="0">
                <a:latin typeface="Times New Roman" panose="02020603050405020304" pitchFamily="18" charset="0"/>
                <a:cs typeface="Times New Roman" panose="02020603050405020304" pitchFamily="18" charset="0"/>
              </a:rPr>
              <a:t>  HIV  </a:t>
            </a:r>
            <a:r>
              <a:rPr lang="en-US" dirty="0" err="1">
                <a:latin typeface="Times New Roman" panose="02020603050405020304" pitchFamily="18" charset="0"/>
                <a:cs typeface="Times New Roman" panose="02020603050405020304" pitchFamily="18" charset="0"/>
              </a:rPr>
              <a:t>đầu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được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phát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năm</a:t>
            </a:r>
            <a:r>
              <a:rPr lang="en-US" dirty="0">
                <a:latin typeface="Times New Roman" panose="02020603050405020304" pitchFamily="18" charset="0"/>
                <a:cs typeface="Times New Roman" panose="02020603050405020304" pitchFamily="18" charset="0"/>
              </a:rPr>
              <a:t>  1990  </a:t>
            </a:r>
            <a:r>
              <a:rPr lang="en-US" dirty="0" err="1">
                <a:latin typeface="Times New Roman" panose="02020603050405020304" pitchFamily="18" charset="0"/>
                <a:cs typeface="Times New Roman" panose="02020603050405020304" pitchFamily="18" charset="0"/>
              </a:rPr>
              <a:t>tính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đến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ngày</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31/12/2014, </a:t>
            </a:r>
            <a:r>
              <a:rPr lang="en-US" dirty="0" err="1">
                <a:latin typeface="Times New Roman" panose="02020603050405020304" pitchFamily="18" charset="0"/>
                <a:cs typeface="Times New Roman" panose="02020603050405020304" pitchFamily="18" charset="0"/>
              </a:rPr>
              <a:t>toàn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quốc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226.964 </a:t>
            </a:r>
            <a:r>
              <a:rPr lang="en-US" dirty="0" err="1">
                <a:latin typeface="Times New Roman" panose="02020603050405020304" pitchFamily="18" charset="0"/>
                <a:cs typeface="Times New Roman" panose="02020603050405020304" pitchFamily="18" charset="0"/>
              </a:rPr>
              <a:t>trường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hợp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nhiễm</a:t>
            </a:r>
            <a:r>
              <a:rPr lang="en-US" dirty="0">
                <a:latin typeface="Times New Roman" panose="02020603050405020304" pitchFamily="18" charset="0"/>
                <a:cs typeface="Times New Roman" panose="02020603050405020304" pitchFamily="18" charset="0"/>
              </a:rPr>
              <a:t> HIV (</a:t>
            </a:r>
            <a:r>
              <a:rPr lang="en-US" dirty="0" err="1">
                <a:latin typeface="Times New Roman" panose="02020603050405020304" pitchFamily="18" charset="0"/>
                <a:cs typeface="Times New Roman" panose="02020603050405020304" pitchFamily="18" charset="0"/>
              </a:rPr>
              <a:t>trong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đó</a:t>
            </a:r>
            <a:r>
              <a:rPr lang="en-US" dirty="0">
                <a:latin typeface="Times New Roman" panose="02020603050405020304" pitchFamily="18" charset="0"/>
                <a:cs typeface="Times New Roman" panose="02020603050405020304" pitchFamily="18" charset="0"/>
              </a:rPr>
              <a:t> 71.433</a:t>
            </a:r>
          </a:p>
          <a:p>
            <a:r>
              <a:rPr lang="en-US" dirty="0" err="1">
                <a:latin typeface="Times New Roman" panose="02020603050405020304" pitchFamily="18" charset="0"/>
                <a:cs typeface="Times New Roman" panose="02020603050405020304" pitchFamily="18" charset="0"/>
              </a:rPr>
              <a:t>người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bệnh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chuyển</a:t>
            </a:r>
            <a:r>
              <a:rPr lang="en-US" dirty="0">
                <a:latin typeface="Times New Roman" panose="02020603050405020304" pitchFamily="18" charset="0"/>
                <a:cs typeface="Times New Roman" panose="02020603050405020304" pitchFamily="18" charset="0"/>
              </a:rPr>
              <a:t> sang </a:t>
            </a:r>
            <a:r>
              <a:rPr lang="en-US" dirty="0" err="1">
                <a:latin typeface="Times New Roman" panose="02020603050405020304" pitchFamily="18" charset="0"/>
                <a:cs typeface="Times New Roman" panose="02020603050405020304" pitchFamily="18" charset="0"/>
              </a:rPr>
              <a:t>giai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đoạn</a:t>
            </a:r>
            <a:r>
              <a:rPr lang="en-US" dirty="0">
                <a:latin typeface="Times New Roman" panose="02020603050405020304" pitchFamily="18" charset="0"/>
                <a:cs typeface="Times New Roman" panose="02020603050405020304" pitchFamily="18" charset="0"/>
              </a:rPr>
              <a:t> AIDS)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71.368 </a:t>
            </a:r>
            <a:r>
              <a:rPr lang="en-US" dirty="0" err="1">
                <a:latin typeface="Times New Roman" panose="02020603050405020304" pitchFamily="18" charset="0"/>
                <a:cs typeface="Times New Roman" panose="02020603050405020304" pitchFamily="18" charset="0"/>
              </a:rPr>
              <a:t>trường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hợp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người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nhiễm</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HIV/AIDS </a:t>
            </a:r>
            <a:r>
              <a:rPr lang="en-US" dirty="0" err="1">
                <a:latin typeface="Times New Roman" panose="02020603050405020304" pitchFamily="18" charset="0"/>
                <a:cs typeface="Times New Roman" panose="02020603050405020304" pitchFamily="18" charset="0"/>
              </a:rPr>
              <a:t>đã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tử</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vong</a:t>
            </a:r>
            <a:r>
              <a:rPr lang="en-US" dirty="0">
                <a:latin typeface="Times New Roman" panose="02020603050405020304" pitchFamily="18" charset="0"/>
                <a:cs typeface="Times New Roman" panose="02020603050405020304" pitchFamily="18" charset="0"/>
              </a:rPr>
              <a:t>.</a:t>
            </a:r>
          </a:p>
          <a:p>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Số</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người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nhiễm</a:t>
            </a:r>
            <a:r>
              <a:rPr lang="en-US" dirty="0">
                <a:latin typeface="Times New Roman" panose="02020603050405020304" pitchFamily="18" charset="0"/>
                <a:cs typeface="Times New Roman" panose="02020603050405020304" pitchFamily="18" charset="0"/>
              </a:rPr>
              <a:t> HIV </a:t>
            </a:r>
            <a:r>
              <a:rPr lang="en-US" dirty="0" err="1">
                <a:latin typeface="Times New Roman" panose="02020603050405020304" pitchFamily="18" charset="0"/>
                <a:cs typeface="Times New Roman" panose="02020603050405020304" pitchFamily="18" charset="0"/>
              </a:rPr>
              <a:t>được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phát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hằng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năm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hướng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giảm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trong</a:t>
            </a:r>
            <a:r>
              <a:rPr lang="en-US" dirty="0">
                <a:latin typeface="Times New Roman" panose="02020603050405020304" pitchFamily="18" charset="0"/>
                <a:cs typeface="Times New Roman" panose="02020603050405020304" pitchFamily="18" charset="0"/>
              </a:rPr>
              <a:t> 7 </a:t>
            </a:r>
            <a:r>
              <a:rPr lang="en-US" dirty="0" err="1">
                <a:latin typeface="Times New Roman" panose="02020603050405020304" pitchFamily="18" charset="0"/>
                <a:cs typeface="Times New Roman" panose="02020603050405020304" pitchFamily="18" charset="0"/>
              </a:rPr>
              <a:t>năm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gần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đây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nhưng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vẫn</a:t>
            </a:r>
            <a:r>
              <a:rPr lang="en-US" dirty="0">
                <a:latin typeface="Times New Roman" panose="02020603050405020304" pitchFamily="18" charset="0"/>
                <a:cs typeface="Times New Roman" panose="02020603050405020304" pitchFamily="18" charset="0"/>
              </a:rPr>
              <a:t> ở </a:t>
            </a:r>
            <a:r>
              <a:rPr lang="en-US" dirty="0" err="1">
                <a:latin typeface="Times New Roman" panose="02020603050405020304" pitchFamily="18" charset="0"/>
                <a:cs typeface="Times New Roman" panose="02020603050405020304" pitchFamily="18" charset="0"/>
              </a:rPr>
              <a:t>mức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cao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với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khoảng</a:t>
            </a:r>
            <a:r>
              <a:rPr lang="en-US" dirty="0">
                <a:latin typeface="Times New Roman" panose="02020603050405020304" pitchFamily="18" charset="0"/>
                <a:cs typeface="Times New Roman" panose="02020603050405020304" pitchFamily="18" charset="0"/>
              </a:rPr>
              <a:t> 12.000 - 14.000 </a:t>
            </a:r>
            <a:r>
              <a:rPr lang="en-US" dirty="0" err="1">
                <a:latin typeface="Times New Roman" panose="02020603050405020304" pitchFamily="18" charset="0"/>
                <a:cs typeface="Times New Roman" panose="02020603050405020304" pitchFamily="18" charset="0"/>
              </a:rPr>
              <a:t>trường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hợp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nhiễm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mới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mỗi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năm</a:t>
            </a:r>
            <a:r>
              <a:rPr lang="en-US" dirty="0">
                <a:latin typeface="Times New Roman" panose="02020603050405020304" pitchFamily="18" charset="0"/>
                <a:cs typeface="Times New Roman" panose="02020603050405020304" pitchFamily="18" charset="0"/>
              </a:rPr>
              <a:t>.</a:t>
            </a:r>
          </a:p>
          <a:p>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Tính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đến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cuối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năm</a:t>
            </a:r>
            <a:r>
              <a:rPr lang="en-US" dirty="0">
                <a:latin typeface="Times New Roman" panose="02020603050405020304" pitchFamily="18" charset="0"/>
                <a:cs typeface="Times New Roman" panose="02020603050405020304" pitchFamily="18" charset="0"/>
              </a:rPr>
              <a:t> 2014, 100% </a:t>
            </a:r>
            <a:r>
              <a:rPr lang="en-US" dirty="0" err="1">
                <a:latin typeface="Times New Roman" panose="02020603050405020304" pitchFamily="18" charset="0"/>
                <a:cs typeface="Times New Roman" panose="02020603050405020304" pitchFamily="18" charset="0"/>
              </a:rPr>
              <a:t>số</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tỉnh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thành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phố</a:t>
            </a:r>
            <a:r>
              <a:rPr lang="en-US" dirty="0">
                <a:latin typeface="Times New Roman" panose="02020603050405020304" pitchFamily="18" charset="0"/>
                <a:cs typeface="Times New Roman" panose="02020603050405020304" pitchFamily="18" charset="0"/>
              </a:rPr>
              <a:t> ,98,9% </a:t>
            </a:r>
            <a:r>
              <a:rPr lang="en-US" dirty="0" err="1">
                <a:latin typeface="Times New Roman" panose="02020603050405020304" pitchFamily="18" charset="0"/>
                <a:cs typeface="Times New Roman" panose="02020603050405020304" pitchFamily="18" charset="0"/>
              </a:rPr>
              <a:t>số</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quận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huyện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80,3%</a:t>
            </a:r>
          </a:p>
          <a:p>
            <a:r>
              <a:rPr lang="en-US" dirty="0">
                <a:latin typeface="Times New Roman" panose="02020603050405020304" pitchFamily="18" charset="0"/>
                <a:cs typeface="Times New Roman" panose="02020603050405020304" pitchFamily="18" charset="0"/>
              </a:rPr>
              <a:t>80,3% </a:t>
            </a:r>
            <a:r>
              <a:rPr lang="en-US" dirty="0" err="1">
                <a:latin typeface="Times New Roman" panose="02020603050405020304" pitchFamily="18" charset="0"/>
                <a:cs typeface="Times New Roman" panose="02020603050405020304" pitchFamily="18" charset="0"/>
              </a:rPr>
              <a:t>số</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phường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người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nhiễm</a:t>
            </a:r>
            <a:r>
              <a:rPr lang="en-US" dirty="0">
                <a:latin typeface="Times New Roman" panose="02020603050405020304" pitchFamily="18" charset="0"/>
                <a:cs typeface="Times New Roman" panose="02020603050405020304" pitchFamily="18" charset="0"/>
              </a:rPr>
              <a:t> HIV.</a:t>
            </a:r>
          </a:p>
          <a:p>
            <a:pPr marL="285750" indent="-285750">
              <a:buFontTx/>
              <a:buChar char="-"/>
            </a:pPr>
            <a:endParaRPr lang="en-US" dirty="0">
              <a:latin typeface="Times New Roman" panose="02020603050405020304" pitchFamily="18" charset="0"/>
              <a:cs typeface="Times New Roman" panose="02020603050405020304" pitchFamily="18" charset="0"/>
            </a:endParaRPr>
          </a:p>
          <a:p>
            <a:endParaRPr lang="en-US" b="1" dirty="0">
              <a:latin typeface="Times New Roman" panose="02020603050405020304" pitchFamily="18" charset="0"/>
              <a:cs typeface="Times New Roman" panose="02020603050405020304" pitchFamily="18" charset="0"/>
            </a:endParaRPr>
          </a:p>
          <a:p>
            <a:r>
              <a:rPr lang="en-US" dirty="0"/>
              <a:t> </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22003468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722" y="0"/>
            <a:ext cx="8754878" cy="87088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Rectangle 4"/>
          <p:cNvSpPr/>
          <p:nvPr/>
        </p:nvSpPr>
        <p:spPr>
          <a:xfrm>
            <a:off x="550381" y="81498"/>
            <a:ext cx="8305799" cy="707886"/>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000" b="1" dirty="0">
                <a:latin typeface="Times New Roman" panose="02020603050405020304" pitchFamily="18" charset="0"/>
                <a:cs typeface="Times New Roman" panose="02020603050405020304" pitchFamily="18" charset="0"/>
              </a:rPr>
              <a:t>2. Virus HIV</a:t>
            </a:r>
          </a:p>
        </p:txBody>
      </p:sp>
      <p:sp>
        <p:nvSpPr>
          <p:cNvPr id="6" name="Oval 5"/>
          <p:cNvSpPr/>
          <p:nvPr/>
        </p:nvSpPr>
        <p:spPr>
          <a:xfrm>
            <a:off x="0" y="934724"/>
            <a:ext cx="2811278" cy="729317"/>
          </a:xfrm>
          <a:prstGeom prst="ellipse">
            <a:avLst/>
          </a:prstGeom>
          <a:solidFill>
            <a:schemeClr val="tx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FF00"/>
                </a:solidFill>
                <a:latin typeface="Times New Roman" panose="02020603050405020304" pitchFamily="18" charset="0"/>
                <a:cs typeface="Times New Roman" panose="02020603050405020304" pitchFamily="18" charset="0"/>
              </a:rPr>
              <a:t> </a:t>
            </a:r>
            <a:r>
              <a:rPr lang="en-US" b="1" dirty="0" err="1">
                <a:solidFill>
                  <a:srgbClr val="FFFF00"/>
                </a:solidFill>
                <a:latin typeface="Times New Roman" panose="02020603050405020304" pitchFamily="18" charset="0"/>
                <a:cs typeface="Times New Roman" panose="02020603050405020304" pitchFamily="18" charset="0"/>
              </a:rPr>
              <a:t>Cấu</a:t>
            </a:r>
            <a:r>
              <a:rPr lang="en-US" b="1" dirty="0">
                <a:solidFill>
                  <a:srgbClr val="FFFF00"/>
                </a:solidFill>
                <a:latin typeface="Times New Roman" panose="02020603050405020304" pitchFamily="18" charset="0"/>
                <a:cs typeface="Times New Roman" panose="02020603050405020304" pitchFamily="18" charset="0"/>
              </a:rPr>
              <a:t> </a:t>
            </a:r>
            <a:r>
              <a:rPr lang="en-US" b="1" dirty="0" err="1">
                <a:solidFill>
                  <a:srgbClr val="FFFF00"/>
                </a:solidFill>
                <a:latin typeface="Times New Roman" panose="02020603050405020304" pitchFamily="18" charset="0"/>
                <a:cs typeface="Times New Roman" panose="02020603050405020304" pitchFamily="18" charset="0"/>
              </a:rPr>
              <a:t>trúc</a:t>
            </a:r>
            <a:r>
              <a:rPr lang="en-US" b="1" dirty="0">
                <a:solidFill>
                  <a:srgbClr val="FFFF00"/>
                </a:solidFill>
                <a:latin typeface="Times New Roman" panose="02020603050405020304" pitchFamily="18" charset="0"/>
                <a:cs typeface="Times New Roman" panose="02020603050405020304" pitchFamily="18" charset="0"/>
              </a:rPr>
              <a:t> </a:t>
            </a:r>
            <a:r>
              <a:rPr lang="en-US" b="1" dirty="0" err="1">
                <a:solidFill>
                  <a:srgbClr val="FFFF00"/>
                </a:solidFill>
                <a:latin typeface="Times New Roman" panose="02020603050405020304" pitchFamily="18" charset="0"/>
                <a:cs typeface="Times New Roman" panose="02020603050405020304" pitchFamily="18" charset="0"/>
              </a:rPr>
              <a:t>và</a:t>
            </a:r>
            <a:r>
              <a:rPr lang="en-US" b="1" dirty="0">
                <a:solidFill>
                  <a:srgbClr val="FFFF00"/>
                </a:solidFill>
                <a:latin typeface="Times New Roman" panose="02020603050405020304" pitchFamily="18" charset="0"/>
                <a:cs typeface="Times New Roman" panose="02020603050405020304" pitchFamily="18" charset="0"/>
              </a:rPr>
              <a:t> </a:t>
            </a:r>
            <a:r>
              <a:rPr lang="en-US" b="1" dirty="0" err="1">
                <a:solidFill>
                  <a:srgbClr val="FFFF00"/>
                </a:solidFill>
                <a:latin typeface="Times New Roman" panose="02020603050405020304" pitchFamily="18" charset="0"/>
                <a:cs typeface="Times New Roman" panose="02020603050405020304" pitchFamily="18" charset="0"/>
              </a:rPr>
              <a:t>đặc</a:t>
            </a:r>
            <a:r>
              <a:rPr lang="en-US" b="1" dirty="0">
                <a:solidFill>
                  <a:srgbClr val="FFFF00"/>
                </a:solidFill>
                <a:latin typeface="Times New Roman" panose="02020603050405020304" pitchFamily="18" charset="0"/>
                <a:cs typeface="Times New Roman" panose="02020603050405020304" pitchFamily="18" charset="0"/>
              </a:rPr>
              <a:t> </a:t>
            </a:r>
            <a:r>
              <a:rPr lang="en-US" b="1" dirty="0" err="1">
                <a:solidFill>
                  <a:srgbClr val="FFFF00"/>
                </a:solidFill>
                <a:latin typeface="Times New Roman" panose="02020603050405020304" pitchFamily="18" charset="0"/>
                <a:cs typeface="Times New Roman" panose="02020603050405020304" pitchFamily="18" charset="0"/>
              </a:rPr>
              <a:t>điểm</a:t>
            </a:r>
            <a:r>
              <a:rPr lang="en-US" b="1" dirty="0">
                <a:solidFill>
                  <a:srgbClr val="FFFF00"/>
                </a:solidFill>
                <a:latin typeface="Times New Roman" panose="02020603050405020304" pitchFamily="18" charset="0"/>
                <a:cs typeface="Times New Roman" panose="02020603050405020304" pitchFamily="18" charset="0"/>
              </a:rPr>
              <a:t> </a:t>
            </a:r>
            <a:r>
              <a:rPr lang="en-US" b="1" dirty="0" err="1">
                <a:solidFill>
                  <a:srgbClr val="FFFF00"/>
                </a:solidFill>
                <a:latin typeface="Times New Roman" panose="02020603050405020304" pitchFamily="18" charset="0"/>
                <a:cs typeface="Times New Roman" panose="02020603050405020304" pitchFamily="18" charset="0"/>
              </a:rPr>
              <a:t>của</a:t>
            </a:r>
            <a:r>
              <a:rPr lang="en-US" b="1" dirty="0">
                <a:solidFill>
                  <a:srgbClr val="FFFF00"/>
                </a:solidFill>
                <a:latin typeface="Times New Roman" panose="02020603050405020304" pitchFamily="18" charset="0"/>
                <a:cs typeface="Times New Roman" panose="02020603050405020304" pitchFamily="18" charset="0"/>
              </a:rPr>
              <a:t> HIV</a:t>
            </a:r>
          </a:p>
        </p:txBody>
      </p:sp>
      <p:sp>
        <p:nvSpPr>
          <p:cNvPr id="7" name="Oval 6"/>
          <p:cNvSpPr/>
          <p:nvPr/>
        </p:nvSpPr>
        <p:spPr>
          <a:xfrm>
            <a:off x="6418804" y="930501"/>
            <a:ext cx="2715200" cy="729317"/>
          </a:xfrm>
          <a:prstGeom prst="ellipse">
            <a:avLst/>
          </a:prstGeom>
          <a:solidFill>
            <a:schemeClr val="tx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rgbClr val="FFFF00"/>
              </a:solidFill>
              <a:latin typeface="Times New Roman" panose="02020603050405020304" pitchFamily="18" charset="0"/>
              <a:cs typeface="Times New Roman" panose="02020603050405020304" pitchFamily="18" charset="0"/>
            </a:endParaRPr>
          </a:p>
          <a:p>
            <a:pPr algn="ctr"/>
            <a:r>
              <a:rPr lang="en-US" b="1" dirty="0" err="1">
                <a:solidFill>
                  <a:srgbClr val="FFFF00"/>
                </a:solidFill>
                <a:latin typeface="Times New Roman" panose="02020603050405020304" pitchFamily="18" charset="0"/>
                <a:cs typeface="Times New Roman" panose="02020603050405020304" pitchFamily="18" charset="0"/>
              </a:rPr>
              <a:t>Vòng</a:t>
            </a:r>
            <a:r>
              <a:rPr lang="en-US" b="1" dirty="0">
                <a:solidFill>
                  <a:srgbClr val="FFFF00"/>
                </a:solidFill>
                <a:latin typeface="Times New Roman" panose="02020603050405020304" pitchFamily="18" charset="0"/>
                <a:cs typeface="Times New Roman" panose="02020603050405020304" pitchFamily="18" charset="0"/>
              </a:rPr>
              <a:t> </a:t>
            </a:r>
            <a:r>
              <a:rPr lang="en-US" b="1" dirty="0" err="1">
                <a:solidFill>
                  <a:srgbClr val="FFFF00"/>
                </a:solidFill>
                <a:latin typeface="Times New Roman" panose="02020603050405020304" pitchFamily="18" charset="0"/>
                <a:cs typeface="Times New Roman" panose="02020603050405020304" pitchFamily="18" charset="0"/>
              </a:rPr>
              <a:t>sống</a:t>
            </a:r>
            <a:r>
              <a:rPr lang="en-US" b="1" dirty="0">
                <a:solidFill>
                  <a:srgbClr val="FFFF00"/>
                </a:solidFill>
                <a:latin typeface="Times New Roman" panose="02020603050405020304" pitchFamily="18" charset="0"/>
                <a:cs typeface="Times New Roman" panose="02020603050405020304" pitchFamily="18" charset="0"/>
              </a:rPr>
              <a:t> </a:t>
            </a:r>
            <a:r>
              <a:rPr lang="en-US" b="1" dirty="0" err="1">
                <a:solidFill>
                  <a:srgbClr val="FFFF00"/>
                </a:solidFill>
                <a:latin typeface="Times New Roman" panose="02020603050405020304" pitchFamily="18" charset="0"/>
                <a:cs typeface="Times New Roman" panose="02020603050405020304" pitchFamily="18" charset="0"/>
              </a:rPr>
              <a:t>của</a:t>
            </a:r>
            <a:r>
              <a:rPr lang="en-US" b="1" dirty="0">
                <a:solidFill>
                  <a:srgbClr val="FFFF00"/>
                </a:solidFill>
                <a:latin typeface="Times New Roman" panose="02020603050405020304" pitchFamily="18" charset="0"/>
                <a:cs typeface="Times New Roman" panose="02020603050405020304" pitchFamily="18" charset="0"/>
              </a:rPr>
              <a:t> HIV</a:t>
            </a:r>
          </a:p>
          <a:p>
            <a:pPr algn="ctr"/>
            <a:endParaRPr lang="en-US" dirty="0">
              <a:solidFill>
                <a:srgbClr val="FFFF00"/>
              </a:solidFill>
              <a:latin typeface="Times New Roman" pitchFamily="18" charset="0"/>
              <a:cs typeface="Times New Roman" pitchFamily="18" charset="0"/>
            </a:endParaRPr>
          </a:p>
        </p:txBody>
      </p:sp>
      <p:sp>
        <p:nvSpPr>
          <p:cNvPr id="8" name="Oval 7"/>
          <p:cNvSpPr/>
          <p:nvPr/>
        </p:nvSpPr>
        <p:spPr>
          <a:xfrm>
            <a:off x="3142836" y="930502"/>
            <a:ext cx="3120887" cy="729317"/>
          </a:xfrm>
          <a:prstGeom prst="ellipse">
            <a:avLst/>
          </a:prstGeom>
          <a:solidFill>
            <a:schemeClr val="tx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rgbClr val="FFFF00"/>
              </a:solidFill>
              <a:latin typeface="Times New Roman" panose="02020603050405020304" pitchFamily="18" charset="0"/>
              <a:cs typeface="Times New Roman" panose="02020603050405020304" pitchFamily="18" charset="0"/>
            </a:endParaRPr>
          </a:p>
          <a:p>
            <a:pPr algn="ctr"/>
            <a:r>
              <a:rPr lang="en-US" b="1" dirty="0" err="1">
                <a:solidFill>
                  <a:srgbClr val="FFFF00"/>
                </a:solidFill>
                <a:latin typeface="Times New Roman" panose="02020603050405020304" pitchFamily="18" charset="0"/>
                <a:cs typeface="Times New Roman" panose="02020603050405020304" pitchFamily="18" charset="0"/>
              </a:rPr>
              <a:t>Đường</a:t>
            </a:r>
            <a:r>
              <a:rPr lang="en-US" b="1" dirty="0">
                <a:solidFill>
                  <a:srgbClr val="FFFF00"/>
                </a:solidFill>
                <a:latin typeface="Times New Roman" panose="02020603050405020304" pitchFamily="18" charset="0"/>
                <a:cs typeface="Times New Roman" panose="02020603050405020304" pitchFamily="18" charset="0"/>
              </a:rPr>
              <a:t> </a:t>
            </a:r>
            <a:r>
              <a:rPr lang="en-US" b="1" dirty="0" err="1">
                <a:solidFill>
                  <a:srgbClr val="FFFF00"/>
                </a:solidFill>
                <a:latin typeface="Times New Roman" panose="02020603050405020304" pitchFamily="18" charset="0"/>
                <a:cs typeface="Times New Roman" panose="02020603050405020304" pitchFamily="18" charset="0"/>
              </a:rPr>
              <a:t>lây</a:t>
            </a:r>
            <a:r>
              <a:rPr lang="en-US" b="1" dirty="0">
                <a:solidFill>
                  <a:srgbClr val="FFFF00"/>
                </a:solidFill>
                <a:latin typeface="Times New Roman" panose="02020603050405020304" pitchFamily="18" charset="0"/>
                <a:cs typeface="Times New Roman" panose="02020603050405020304" pitchFamily="18" charset="0"/>
              </a:rPr>
              <a:t> </a:t>
            </a:r>
            <a:r>
              <a:rPr lang="en-US" b="1" dirty="0" err="1">
                <a:solidFill>
                  <a:srgbClr val="FFFF00"/>
                </a:solidFill>
                <a:latin typeface="Times New Roman" panose="02020603050405020304" pitchFamily="18" charset="0"/>
                <a:cs typeface="Times New Roman" panose="02020603050405020304" pitchFamily="18" charset="0"/>
              </a:rPr>
              <a:t>nhiếm</a:t>
            </a:r>
            <a:r>
              <a:rPr lang="en-US" b="1" dirty="0">
                <a:solidFill>
                  <a:srgbClr val="FFFF00"/>
                </a:solidFill>
                <a:latin typeface="Times New Roman" panose="02020603050405020304" pitchFamily="18" charset="0"/>
                <a:cs typeface="Times New Roman" panose="02020603050405020304" pitchFamily="18" charset="0"/>
              </a:rPr>
              <a:t> HIV</a:t>
            </a:r>
          </a:p>
          <a:p>
            <a:pPr algn="ctr"/>
            <a:endParaRPr lang="en-US" dirty="0">
              <a:solidFill>
                <a:srgbClr val="FFFF00"/>
              </a:solidFill>
              <a:latin typeface="Times New Roman" pitchFamily="18" charset="0"/>
              <a:cs typeface="Times New Roman" pitchFamily="18" charset="0"/>
            </a:endParaRPr>
          </a:p>
        </p:txBody>
      </p:sp>
      <p:sp>
        <p:nvSpPr>
          <p:cNvPr id="12" name="Rectangle 11"/>
          <p:cNvSpPr/>
          <p:nvPr/>
        </p:nvSpPr>
        <p:spPr>
          <a:xfrm>
            <a:off x="36342" y="1675665"/>
            <a:ext cx="2935458" cy="5170646"/>
          </a:xfrm>
          <a:prstGeom prst="rect">
            <a:avLst/>
          </a:prstGeom>
          <a:solidFill>
            <a:schemeClr val="bg2">
              <a:lumMod val="50000"/>
            </a:schemeClr>
          </a:solidFill>
        </p:spPr>
        <p:txBody>
          <a:bodyPr wrap="square">
            <a:spAutoFit/>
          </a:bodyPr>
          <a:lstStyle/>
          <a:p>
            <a:r>
              <a:rPr lang="en-US" sz="2000" b="1" dirty="0" err="1">
                <a:latin typeface="Times New Roman" panose="02020603050405020304" pitchFamily="18" charset="0"/>
                <a:cs typeface="Times New Roman" panose="02020603050405020304" pitchFamily="18" charset="0"/>
              </a:rPr>
              <a:t>Cấu</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trúc</a:t>
            </a:r>
            <a:r>
              <a:rPr lang="en-US" sz="2000" b="1" dirty="0">
                <a:latin typeface="Times New Roman" panose="02020603050405020304" pitchFamily="18" charset="0"/>
                <a:cs typeface="Times New Roman" panose="02020603050405020304" pitchFamily="18" charset="0"/>
              </a:rPr>
              <a:t> </a:t>
            </a:r>
            <a:r>
              <a:rPr lang="en-US" sz="2000" dirty="0">
                <a:latin typeface="Times New Roman" pitchFamily="18" charset="0"/>
                <a:cs typeface="Times New Roman" pitchFamily="18" charset="0"/>
              </a:rPr>
              <a:t>:</a:t>
            </a:r>
            <a:r>
              <a:rPr lang="en-US" dirty="0">
                <a:latin typeface="Times New Roman" panose="02020603050405020304" pitchFamily="18" charset="0"/>
                <a:cs typeface="Times New Roman" panose="02020603050405020304" pitchFamily="18" charset="0"/>
              </a:rPr>
              <a:t> HIV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cấu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trúc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cầu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đường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kính</a:t>
            </a:r>
            <a:r>
              <a:rPr lang="en-US" dirty="0">
                <a:latin typeface="Times New Roman" panose="02020603050405020304" pitchFamily="18" charset="0"/>
                <a:cs typeface="Times New Roman" panose="02020603050405020304" pitchFamily="18" charset="0"/>
              </a:rPr>
              <a:t> 110</a:t>
            </a:r>
          </a:p>
          <a:p>
            <a:r>
              <a:rPr lang="en-US" dirty="0">
                <a:latin typeface="Times New Roman" panose="02020603050405020304" pitchFamily="18" charset="0"/>
                <a:cs typeface="Times New Roman" panose="02020603050405020304" pitchFamily="18" charset="0"/>
              </a:rPr>
              <a:t>nm </a:t>
            </a:r>
            <a:r>
              <a:rPr lang="en-US" dirty="0" err="1">
                <a:latin typeface="Times New Roman" panose="02020603050405020304" pitchFamily="18" charset="0"/>
                <a:cs typeface="Times New Roman" panose="02020603050405020304" pitchFamily="18" charset="0"/>
              </a:rPr>
              <a:t>gồm</a:t>
            </a:r>
            <a:r>
              <a:rPr lang="en-US" dirty="0">
                <a:latin typeface="Times New Roman" panose="02020603050405020304" pitchFamily="18" charset="0"/>
                <a:cs typeface="Times New Roman" panose="02020603050405020304" pitchFamily="18" charset="0"/>
              </a:rPr>
              <a:t> 3 </a:t>
            </a:r>
            <a:r>
              <a:rPr lang="en-US" dirty="0" err="1">
                <a:latin typeface="Times New Roman" panose="02020603050405020304" pitchFamily="18" charset="0"/>
                <a:cs typeface="Times New Roman" panose="02020603050405020304" pitchFamily="18" charset="0"/>
              </a:rPr>
              <a:t>lớp</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 Bao  </a:t>
            </a:r>
            <a:r>
              <a:rPr lang="en-US" dirty="0" err="1">
                <a:latin typeface="Times New Roman" panose="02020603050405020304" pitchFamily="18" charset="0"/>
                <a:cs typeface="Times New Roman" panose="02020603050405020304" pitchFamily="18" charset="0"/>
              </a:rPr>
              <a:t>ngoài</a:t>
            </a:r>
            <a:r>
              <a:rPr lang="en-US" dirty="0">
                <a:latin typeface="Times New Roman" panose="02020603050405020304" pitchFamily="18" charset="0"/>
                <a:cs typeface="Times New Roman" panose="02020603050405020304" pitchFamily="18" charset="0"/>
              </a:rPr>
              <a:t>  (Envelop):  </a:t>
            </a:r>
            <a:r>
              <a:rPr lang="en-US" dirty="0" err="1">
                <a:latin typeface="Times New Roman" panose="02020603050405020304" pitchFamily="18" charset="0"/>
                <a:cs typeface="Times New Roman" panose="02020603050405020304" pitchFamily="18" charset="0"/>
              </a:rPr>
              <a:t>Là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một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màng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lipit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kép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nhiều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nguyên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những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cấu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trúc</a:t>
            </a:r>
            <a:r>
              <a:rPr lang="en-US" dirty="0">
                <a:latin typeface="Times New Roman" panose="02020603050405020304" pitchFamily="18" charset="0"/>
                <a:cs typeface="Times New Roman" panose="02020603050405020304" pitchFamily="18" charset="0"/>
              </a:rPr>
              <a:t> Glycoprotein</a:t>
            </a:r>
            <a:r>
              <a:rPr lang="en-US" sz="2000"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Gp</a:t>
            </a:r>
            <a:r>
              <a:rPr lang="en-US" dirty="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Vỏ</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Gồm</a:t>
            </a:r>
            <a:r>
              <a:rPr lang="en-US" dirty="0">
                <a:latin typeface="Times New Roman" panose="02020603050405020304" pitchFamily="18" charset="0"/>
                <a:cs typeface="Times New Roman" panose="02020603050405020304" pitchFamily="18" charset="0"/>
              </a:rPr>
              <a:t> 2 </a:t>
            </a:r>
            <a:r>
              <a:rPr lang="en-US" dirty="0" err="1">
                <a:latin typeface="Times New Roman" panose="02020603050405020304" pitchFamily="18" charset="0"/>
                <a:cs typeface="Times New Roman" panose="02020603050405020304" pitchFamily="18" charset="0"/>
              </a:rPr>
              <a:t>lớp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cấu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trúc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a:t>
            </a:r>
            <a:r>
              <a:rPr lang="en-US" dirty="0">
                <a:latin typeface="Times New Roman" panose="02020603050405020304" pitchFamily="18" charset="0"/>
                <a:cs typeface="Times New Roman" panose="02020603050405020304" pitchFamily="18" charset="0"/>
              </a:rPr>
              <a:t> Protein.</a:t>
            </a:r>
          </a:p>
          <a:p>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Lõi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nhân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trụ</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được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bọc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trong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một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lớp</a:t>
            </a:r>
            <a:r>
              <a:rPr lang="en-US" dirty="0">
                <a:latin typeface="Times New Roman" panose="02020603050405020304" pitchFamily="18" charset="0"/>
                <a:cs typeface="Times New Roman" panose="02020603050405020304" pitchFamily="18" charset="0"/>
              </a:rPr>
              <a:t> Protein. </a:t>
            </a:r>
            <a:r>
              <a:rPr lang="en-US" dirty="0" err="1">
                <a:latin typeface="Times New Roman" panose="02020603050405020304" pitchFamily="18" charset="0"/>
                <a:cs typeface="Times New Roman" panose="02020603050405020304" pitchFamily="18" charset="0"/>
              </a:rPr>
              <a:t>Gồm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2 </a:t>
            </a:r>
            <a:r>
              <a:rPr lang="en-US" dirty="0" err="1">
                <a:latin typeface="Times New Roman" panose="02020603050405020304" pitchFamily="18" charset="0"/>
                <a:cs typeface="Times New Roman" panose="02020603050405020304" pitchFamily="18" charset="0"/>
              </a:rPr>
              <a:t>loại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nguyên</a:t>
            </a:r>
            <a:r>
              <a:rPr lang="en-US" dirty="0">
                <a:latin typeface="Times New Roman" panose="02020603050405020304" pitchFamily="18" charset="0"/>
                <a:cs typeface="Times New Roman" panose="02020603050405020304" pitchFamily="18" charset="0"/>
              </a:rPr>
              <a:t>(GAG)</a:t>
            </a:r>
            <a:endParaRPr lang="en-US" sz="2000" dirty="0">
              <a:latin typeface="Times New Roman" panose="02020603050405020304" pitchFamily="18" charset="0"/>
              <a:cs typeface="Times New Roman" panose="02020603050405020304" pitchFamily="18" charset="0"/>
            </a:endParaRPr>
          </a:p>
          <a:p>
            <a:r>
              <a:rPr lang="en-US" sz="2000" b="1" dirty="0" err="1">
                <a:latin typeface="Times New Roman" panose="02020603050405020304" pitchFamily="18" charset="0"/>
                <a:cs typeface="Times New Roman" panose="02020603050405020304" pitchFamily="18" charset="0"/>
              </a:rPr>
              <a:t>Đặc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điểm</a:t>
            </a:r>
            <a:r>
              <a:rPr lang="en-US" sz="2000" b="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HIV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tính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với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lympho</a:t>
            </a:r>
            <a:r>
              <a:rPr lang="en-US" dirty="0">
                <a:latin typeface="Times New Roman" panose="02020603050405020304" pitchFamily="18" charset="0"/>
                <a:cs typeface="Times New Roman" panose="02020603050405020304" pitchFamily="18" charset="0"/>
              </a:rPr>
              <a:t> T- CD4, monocyte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thực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bào</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 HIV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năng</a:t>
            </a:r>
            <a:r>
              <a:rPr lang="en-US" dirty="0">
                <a:latin typeface="Times New Roman" panose="02020603050405020304" pitchFamily="18" charset="0"/>
                <a:cs typeface="Times New Roman" panose="02020603050405020304" pitchFamily="18" charset="0"/>
              </a:rPr>
              <a:t>  né  </a:t>
            </a:r>
            <a:r>
              <a:rPr lang="en-US" dirty="0" err="1">
                <a:latin typeface="Times New Roman" panose="02020603050405020304" pitchFamily="18" charset="0"/>
                <a:cs typeface="Times New Roman" panose="02020603050405020304" pitchFamily="18" charset="0"/>
              </a:rPr>
              <a:t>tránh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miễn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dịch</a:t>
            </a:r>
            <a:endParaRPr lang="en-US" dirty="0">
              <a:latin typeface="Times New Roman" panose="02020603050405020304" pitchFamily="18" charset="0"/>
              <a:cs typeface="Times New Roman" panose="02020603050405020304" pitchFamily="18" charset="0"/>
            </a:endParaRPr>
          </a:p>
        </p:txBody>
      </p:sp>
      <p:sp>
        <p:nvSpPr>
          <p:cNvPr id="14" name="Rectangle 13"/>
          <p:cNvSpPr/>
          <p:nvPr/>
        </p:nvSpPr>
        <p:spPr>
          <a:xfrm>
            <a:off x="6405291" y="1719436"/>
            <a:ext cx="2752159" cy="1200329"/>
          </a:xfrm>
          <a:prstGeom prst="rect">
            <a:avLst/>
          </a:prstGeom>
          <a:solidFill>
            <a:schemeClr val="bg2">
              <a:lumMod val="50000"/>
            </a:schemeClr>
          </a:solidFill>
        </p:spPr>
        <p:txBody>
          <a:bodyPr wrap="square">
            <a:spAutoFit/>
          </a:bodyPr>
          <a:lstStyle/>
          <a:p>
            <a:r>
              <a:rPr lang="en-US" dirty="0">
                <a:latin typeface="Times New Roman" panose="02020603050405020304" pitchFamily="18" charset="0"/>
                <a:cs typeface="Times New Roman" panose="02020603050405020304" pitchFamily="18" charset="0"/>
              </a:rPr>
              <a:t>HIV  </a:t>
            </a:r>
            <a:r>
              <a:rPr lang="en-US" dirty="0" err="1">
                <a:latin typeface="Times New Roman" panose="02020603050405020304" pitchFamily="18" charset="0"/>
                <a:cs typeface="Times New Roman" panose="02020603050405020304" pitchFamily="18" charset="0"/>
              </a:rPr>
              <a:t>sống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phát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triển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nhờ</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năng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lượng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chuyển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hóa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chính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tế</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bào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chúng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xâm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nhập</a:t>
            </a:r>
            <a:r>
              <a:rPr lang="en-US" dirty="0">
                <a:latin typeface="Times New Roman" panose="02020603050405020304" pitchFamily="18" charset="0"/>
                <a:cs typeface="Times New Roman" panose="02020603050405020304" pitchFamily="18" charset="0"/>
              </a:rPr>
              <a:t>…</a:t>
            </a:r>
          </a:p>
        </p:txBody>
      </p:sp>
      <p:sp>
        <p:nvSpPr>
          <p:cNvPr id="16" name="Rectangle 15"/>
          <p:cNvSpPr/>
          <p:nvPr/>
        </p:nvSpPr>
        <p:spPr>
          <a:xfrm>
            <a:off x="3142836" y="1719438"/>
            <a:ext cx="3120887" cy="4801314"/>
          </a:xfrm>
          <a:prstGeom prst="rect">
            <a:avLst/>
          </a:prstGeom>
          <a:solidFill>
            <a:schemeClr val="bg2">
              <a:lumMod val="50000"/>
            </a:schemeClr>
          </a:solidFill>
        </p:spPr>
        <p:txBody>
          <a:bodyPr wrap="square">
            <a:spAutoFit/>
          </a:bodyPr>
          <a:lstStyle/>
          <a:p>
            <a:r>
              <a:rPr lang="en-US" dirty="0" err="1">
                <a:latin typeface="Times New Roman" panose="02020603050405020304" pitchFamily="18" charset="0"/>
                <a:cs typeface="Times New Roman" panose="02020603050405020304" pitchFamily="18" charset="0"/>
              </a:rPr>
              <a:t>Phương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thức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lây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được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định</a:t>
            </a:r>
            <a:endParaRPr lang="en-US" dirty="0">
              <a:latin typeface="Times New Roman" panose="02020603050405020304" pitchFamily="18" charset="0"/>
              <a:cs typeface="Times New Roman" panose="02020603050405020304" pitchFamily="18" charset="0"/>
            </a:endParaRPr>
          </a:p>
          <a:p>
            <a:r>
              <a:rPr lang="en-US" dirty="0" err="1">
                <a:latin typeface="Times New Roman" panose="02020603050405020304" pitchFamily="18" charset="0"/>
                <a:cs typeface="Times New Roman" panose="02020603050405020304" pitchFamily="18" charset="0"/>
              </a:rPr>
              <a:t>là</a:t>
            </a:r>
            <a:r>
              <a:rPr lang="en-US" dirty="0">
                <a:latin typeface="Times New Roman" panose="02020603050405020304" pitchFamily="18" charset="0"/>
                <a:cs typeface="Times New Roman" panose="02020603050405020304" pitchFamily="18" charset="0"/>
              </a:rPr>
              <a:t>:</a:t>
            </a:r>
          </a:p>
          <a:p>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Lây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truyền</a:t>
            </a:r>
            <a:r>
              <a:rPr lang="en-US" dirty="0">
                <a:latin typeface="Times New Roman" panose="02020603050405020304" pitchFamily="18" charset="0"/>
                <a:cs typeface="Times New Roman" panose="02020603050405020304" pitchFamily="18" charset="0"/>
              </a:rPr>
              <a:t> qua </a:t>
            </a:r>
            <a:r>
              <a:rPr lang="en-US" dirty="0" err="1">
                <a:latin typeface="Times New Roman" panose="02020603050405020304" pitchFamily="18" charset="0"/>
                <a:cs typeface="Times New Roman" panose="02020603050405020304" pitchFamily="18" charset="0"/>
              </a:rPr>
              <a:t>đường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dục</a:t>
            </a:r>
            <a:r>
              <a:rPr lang="en-US" dirty="0">
                <a:latin typeface="Times New Roman" panose="02020603050405020304" pitchFamily="18" charset="0"/>
                <a:cs typeface="Times New Roman" panose="02020603050405020304" pitchFamily="18" charset="0"/>
              </a:rPr>
              <a:t>: qua </a:t>
            </a:r>
            <a:r>
              <a:rPr lang="en-US" dirty="0" err="1">
                <a:latin typeface="Times New Roman" panose="02020603050405020304" pitchFamily="18" charset="0"/>
                <a:cs typeface="Times New Roman" panose="02020603050405020304" pitchFamily="18" charset="0"/>
              </a:rPr>
              <a:t>đường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dục</a:t>
            </a:r>
            <a:r>
              <a:rPr lang="en-US" dirty="0">
                <a:latin typeface="Times New Roman" panose="02020603050405020304" pitchFamily="18" charset="0"/>
                <a:cs typeface="Times New Roman" panose="02020603050405020304" pitchFamily="18" charset="0"/>
              </a:rPr>
              <a:t> qua </a:t>
            </a:r>
            <a:r>
              <a:rPr lang="en-US" dirty="0" err="1">
                <a:latin typeface="Times New Roman" panose="02020603050405020304" pitchFamily="18" charset="0"/>
                <a:cs typeface="Times New Roman" panose="02020603050405020304" pitchFamily="18" charset="0"/>
              </a:rPr>
              <a:t>tình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dục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giới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chiếm</a:t>
            </a:r>
            <a:r>
              <a:rPr lang="en-US" dirty="0">
                <a:latin typeface="Times New Roman" panose="02020603050405020304" pitchFamily="18" charset="0"/>
                <a:cs typeface="Times New Roman" panose="02020603050405020304" pitchFamily="18" charset="0"/>
              </a:rPr>
              <a:t> 71%, qua </a:t>
            </a:r>
            <a:r>
              <a:rPr lang="en-US" dirty="0" err="1">
                <a:latin typeface="Times New Roman" panose="02020603050405020304" pitchFamily="18" charset="0"/>
                <a:cs typeface="Times New Roman" panose="02020603050405020304" pitchFamily="18" charset="0"/>
              </a:rPr>
              <a:t>tình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dục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đồng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giới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nam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chiếm</a:t>
            </a:r>
            <a:r>
              <a:rPr lang="en-US" dirty="0">
                <a:latin typeface="Times New Roman" panose="02020603050405020304" pitchFamily="18" charset="0"/>
                <a:cs typeface="Times New Roman" panose="02020603050405020304" pitchFamily="18" charset="0"/>
              </a:rPr>
              <a:t> 15%. …</a:t>
            </a:r>
          </a:p>
          <a:p>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Lây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truyền</a:t>
            </a:r>
            <a:r>
              <a:rPr lang="en-US" dirty="0">
                <a:latin typeface="Times New Roman" panose="02020603050405020304" pitchFamily="18" charset="0"/>
                <a:cs typeface="Times New Roman" panose="02020603050405020304" pitchFamily="18" charset="0"/>
              </a:rPr>
              <a:t> qua </a:t>
            </a:r>
            <a:r>
              <a:rPr lang="en-US" dirty="0" err="1">
                <a:latin typeface="Times New Roman" panose="02020603050405020304" pitchFamily="18" charset="0"/>
                <a:cs typeface="Times New Roman" panose="02020603050405020304" pitchFamily="18" charset="0"/>
              </a:rPr>
              <a:t>đường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máu</a:t>
            </a:r>
            <a:r>
              <a:rPr lang="en-US" dirty="0">
                <a:latin typeface="Times New Roman" panose="02020603050405020304" pitchFamily="18" charset="0"/>
                <a:cs typeface="Times New Roman" panose="02020603050405020304" pitchFamily="18" charset="0"/>
              </a:rPr>
              <a:t>: Do </a:t>
            </a:r>
            <a:r>
              <a:rPr lang="en-US" dirty="0" err="1">
                <a:latin typeface="Times New Roman" panose="02020603050405020304" pitchFamily="18" charset="0"/>
                <a:cs typeface="Times New Roman" panose="02020603050405020304" pitchFamily="18" charset="0"/>
              </a:rPr>
              <a:t>truyền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máu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sản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phẩm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máu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ghép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kiểm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soát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được</a:t>
            </a:r>
            <a:r>
              <a:rPr lang="en-US" dirty="0">
                <a:latin typeface="Times New Roman" panose="02020603050405020304" pitchFamily="18" charset="0"/>
                <a:cs typeface="Times New Roman" panose="02020603050405020304" pitchFamily="18" charset="0"/>
              </a:rPr>
              <a:t>  HIV,  do  </a:t>
            </a:r>
            <a:r>
              <a:rPr lang="en-US" dirty="0" err="1">
                <a:latin typeface="Times New Roman" panose="02020603050405020304" pitchFamily="18" charset="0"/>
                <a:cs typeface="Times New Roman" panose="02020603050405020304" pitchFamily="18" charset="0"/>
              </a:rPr>
              <a:t>dùng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chung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bơm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tiêm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kim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tiêm</a:t>
            </a:r>
            <a:r>
              <a:rPr lang="en-US" dirty="0">
                <a:latin typeface="Times New Roman" panose="02020603050405020304" pitchFamily="18" charset="0"/>
                <a:cs typeface="Times New Roman" panose="02020603050405020304" pitchFamily="18" charset="0"/>
              </a:rPr>
              <a:t> ….</a:t>
            </a:r>
          </a:p>
          <a:p>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Lây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truyền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từ</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mẹ</a:t>
            </a:r>
            <a:r>
              <a:rPr lang="en-US" dirty="0">
                <a:latin typeface="Times New Roman" panose="02020603050405020304" pitchFamily="18" charset="0"/>
                <a:cs typeface="Times New Roman" panose="02020603050405020304" pitchFamily="18" charset="0"/>
              </a:rPr>
              <a:t> sang con: </a:t>
            </a:r>
            <a:r>
              <a:rPr lang="en-US" dirty="0" err="1">
                <a:latin typeface="Times New Roman" panose="02020603050405020304" pitchFamily="18" charset="0"/>
                <a:cs typeface="Times New Roman" panose="02020603050405020304" pitchFamily="18" charset="0"/>
              </a:rPr>
              <a:t>Người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mẹ</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nhiễm</a:t>
            </a:r>
            <a:r>
              <a:rPr lang="en-US" dirty="0">
                <a:latin typeface="Times New Roman" panose="02020603050405020304" pitchFamily="18" charset="0"/>
                <a:cs typeface="Times New Roman" panose="02020603050405020304" pitchFamily="18" charset="0"/>
              </a:rPr>
              <a:t> HIV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truyền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cho</a:t>
            </a:r>
            <a:r>
              <a:rPr lang="en-US" dirty="0">
                <a:latin typeface="Times New Roman" panose="02020603050405020304" pitchFamily="18" charset="0"/>
                <a:cs typeface="Times New Roman" panose="02020603050405020304" pitchFamily="18" charset="0"/>
              </a:rPr>
              <a:t>  con  </a:t>
            </a:r>
            <a:r>
              <a:rPr lang="en-US" dirty="0" err="1">
                <a:latin typeface="Times New Roman" panose="02020603050405020304" pitchFamily="18" charset="0"/>
                <a:cs typeface="Times New Roman" panose="02020603050405020304" pitchFamily="18" charset="0"/>
              </a:rPr>
              <a:t>trong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thời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mang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thai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trong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đẻ</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sau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đẻ</a:t>
            </a:r>
            <a:r>
              <a:rPr lang="en-US" dirty="0">
                <a:latin typeface="Times New Roman" panose="02020603050405020304" pitchFamily="18" charset="0"/>
                <a:cs typeface="Times New Roman" panose="02020603050405020304" pitchFamily="18" charset="0"/>
              </a:rPr>
              <a:t> (qua </a:t>
            </a:r>
            <a:r>
              <a:rPr lang="en-US" dirty="0" err="1">
                <a:latin typeface="Times New Roman" panose="02020603050405020304" pitchFamily="18" charset="0"/>
                <a:cs typeface="Times New Roman" panose="02020603050405020304" pitchFamily="18" charset="0"/>
              </a:rPr>
              <a:t>sữa</a:t>
            </a:r>
            <a:r>
              <a:rPr lang="en-US"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5750471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722" y="1"/>
            <a:ext cx="8754878" cy="78938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Rectangle 4"/>
          <p:cNvSpPr/>
          <p:nvPr/>
        </p:nvSpPr>
        <p:spPr>
          <a:xfrm>
            <a:off x="461261" y="40750"/>
            <a:ext cx="8305799" cy="584775"/>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200" b="1" dirty="0">
                <a:latin typeface="Times New Roman" panose="02020603050405020304" pitchFamily="18" charset="0"/>
                <a:cs typeface="Times New Roman" panose="02020603050405020304" pitchFamily="18" charset="0"/>
              </a:rPr>
              <a:t>3.Cơ </a:t>
            </a:r>
            <a:r>
              <a:rPr lang="en-US" sz="3200" b="1" dirty="0" err="1">
                <a:latin typeface="Times New Roman" panose="02020603050405020304" pitchFamily="18" charset="0"/>
                <a:cs typeface="Times New Roman" panose="02020603050405020304" pitchFamily="18" charset="0"/>
              </a:rPr>
              <a:t>chế</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bệnh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sinh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rối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loạn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miễn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dịch</a:t>
            </a:r>
            <a:r>
              <a:rPr lang="en-US" sz="3200" b="1" dirty="0">
                <a:latin typeface="Times New Roman" panose="02020603050405020304" pitchFamily="18" charset="0"/>
                <a:cs typeface="Times New Roman" panose="02020603050405020304" pitchFamily="18" charset="0"/>
              </a:rPr>
              <a:t> do HIV</a:t>
            </a:r>
            <a:endParaRPr lang="en-US" sz="3200" b="1" cap="none" spc="50" dirty="0">
              <a:ln w="11430"/>
              <a:solidFill>
                <a:srgbClr val="00B0F0"/>
              </a:solidFill>
              <a:latin typeface="Times New Roman" panose="02020603050405020304" pitchFamily="18" charset="0"/>
              <a:cs typeface="Times New Roman" panose="02020603050405020304" pitchFamily="18"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3124199"/>
            <a:ext cx="3962400" cy="337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Text Box 6"/>
          <p:cNvSpPr txBox="1">
            <a:spLocks noChangeArrowheads="1"/>
          </p:cNvSpPr>
          <p:nvPr/>
        </p:nvSpPr>
        <p:spPr bwMode="auto">
          <a:xfrm>
            <a:off x="236722" y="1177951"/>
            <a:ext cx="8530338" cy="17565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charset="0"/>
              </a:defRPr>
            </a:lvl5pPr>
            <a:lvl6pPr marL="25146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charset="0"/>
              </a:defRPr>
            </a:lvl6pPr>
            <a:lvl7pPr marL="29718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charset="0"/>
              </a:defRPr>
            </a:lvl7pPr>
            <a:lvl8pPr marL="34290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charset="0"/>
              </a:defRPr>
            </a:lvl8pPr>
            <a:lvl9pPr marL="38862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charset="0"/>
              </a:defRPr>
            </a:lvl9pPr>
          </a:lstStyle>
          <a:p>
            <a:r>
              <a:rPr lang="en-US" dirty="0">
                <a:latin typeface="Times New Roman" panose="02020603050405020304" pitchFamily="18" charset="0"/>
                <a:cs typeface="Times New Roman" panose="02020603050405020304" pitchFamily="18" charset="0"/>
              </a:rPr>
              <a:t>HIV </a:t>
            </a:r>
            <a:r>
              <a:rPr lang="en-US" dirty="0" err="1">
                <a:latin typeface="Times New Roman" panose="02020603050405020304" pitchFamily="18" charset="0"/>
                <a:cs typeface="Times New Roman" panose="02020603050405020304" pitchFamily="18" charset="0"/>
              </a:rPr>
              <a:t>gây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tổn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thương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tế</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bào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hệ</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miễn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dịch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dẫn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tới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rối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loạn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đáp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ứng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miễn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dịch</a:t>
            </a:r>
            <a:r>
              <a:rPr lang="en-US" dirty="0">
                <a:latin typeface="Times New Roman" panose="02020603050405020304" pitchFamily="18" charset="0"/>
                <a:cs typeface="Times New Roman" panose="02020603050405020304" pitchFamily="18" charset="0"/>
              </a:rPr>
              <a:t>.</a:t>
            </a:r>
          </a:p>
          <a:p>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Trong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tế</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bào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miễn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dịch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bị</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tổn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thương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thì</a:t>
            </a:r>
            <a:r>
              <a:rPr lang="en-US" dirty="0">
                <a:latin typeface="Times New Roman" panose="02020603050405020304" pitchFamily="18" charset="0"/>
                <a:cs typeface="Times New Roman" panose="02020603050405020304" pitchFamily="18" charset="0"/>
              </a:rPr>
              <a:t> T-CD4 </a:t>
            </a:r>
            <a:r>
              <a:rPr lang="en-US" dirty="0" err="1">
                <a:latin typeface="Times New Roman" panose="02020603050405020304" pitchFamily="18" charset="0"/>
                <a:cs typeface="Times New Roman" panose="02020603050405020304" pitchFamily="18" charset="0"/>
              </a:rPr>
              <a:t>bị</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tổn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thương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đầu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endParaRPr lang="en-US" dirty="0">
              <a:latin typeface="Times New Roman" panose="02020603050405020304" pitchFamily="18" charset="0"/>
              <a:cs typeface="Times New Roman" panose="02020603050405020304" pitchFamily="18" charset="0"/>
            </a:endParaRPr>
          </a:p>
          <a:p>
            <a:r>
              <a:rPr lang="en-US" dirty="0" err="1">
                <a:latin typeface="Times New Roman" panose="02020603050405020304" pitchFamily="18" charset="0"/>
                <a:cs typeface="Times New Roman" panose="02020603050405020304" pitchFamily="18" charset="0"/>
              </a:rPr>
              <a:t>trầm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trọng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nhất</a:t>
            </a:r>
            <a:r>
              <a:rPr lang="en-US" dirty="0">
                <a:latin typeface="Times New Roman" panose="02020603050405020304" pitchFamily="18" charset="0"/>
                <a:cs typeface="Times New Roman" panose="02020603050405020304" pitchFamily="18" charset="0"/>
              </a:rPr>
              <a:t>.</a:t>
            </a:r>
          </a:p>
          <a:p>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Khi</a:t>
            </a:r>
            <a:r>
              <a:rPr lang="en-US" dirty="0">
                <a:latin typeface="Times New Roman" panose="02020603050405020304" pitchFamily="18" charset="0"/>
                <a:cs typeface="Times New Roman" panose="02020603050405020304" pitchFamily="18" charset="0"/>
              </a:rPr>
              <a:t> HIV </a:t>
            </a:r>
            <a:r>
              <a:rPr lang="en-US" dirty="0" err="1">
                <a:latin typeface="Times New Roman" panose="02020603050405020304" pitchFamily="18" charset="0"/>
                <a:cs typeface="Times New Roman" panose="02020603050405020304" pitchFamily="18" charset="0"/>
              </a:rPr>
              <a:t>xâm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nhập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tế</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bào</a:t>
            </a:r>
            <a:r>
              <a:rPr lang="en-US" dirty="0">
                <a:latin typeface="Times New Roman" panose="02020603050405020304" pitchFamily="18" charset="0"/>
                <a:cs typeface="Times New Roman" panose="02020603050405020304" pitchFamily="18" charset="0"/>
              </a:rPr>
              <a:t> T-CD4, </a:t>
            </a:r>
            <a:r>
              <a:rPr lang="en-US" dirty="0" err="1">
                <a:latin typeface="Times New Roman" panose="02020603050405020304" pitchFamily="18" charset="0"/>
                <a:cs typeface="Times New Roman" panose="02020603050405020304" pitchFamily="18" charset="0"/>
              </a:rPr>
              <a:t>nó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sẽ</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trực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tiếp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hủy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diệt</a:t>
            </a:r>
            <a:r>
              <a:rPr lang="en-US" dirty="0">
                <a:latin typeface="Times New Roman" panose="02020603050405020304" pitchFamily="18" charset="0"/>
                <a:cs typeface="Times New Roman" panose="02020603050405020304" pitchFamily="18" charset="0"/>
              </a:rPr>
              <a:t> T-CD4 </a:t>
            </a:r>
            <a:r>
              <a:rPr lang="en-US" dirty="0" err="1">
                <a:latin typeface="Times New Roman" panose="02020603050405020304" pitchFamily="18" charset="0"/>
                <a:cs typeface="Times New Roman" panose="02020603050405020304" pitchFamily="18" charset="0"/>
              </a:rPr>
              <a:t>bằng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tăng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thẩm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thấu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màng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tế</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bào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gây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độc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tế</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bào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hoặc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giản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tiếp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giết</a:t>
            </a:r>
            <a:r>
              <a:rPr lang="en-US" dirty="0">
                <a:latin typeface="Times New Roman" panose="02020603050405020304" pitchFamily="18" charset="0"/>
                <a:cs typeface="Times New Roman" panose="02020603050405020304" pitchFamily="18" charset="0"/>
              </a:rPr>
              <a:t> T-CD4 do </a:t>
            </a:r>
            <a:r>
              <a:rPr lang="en-US" dirty="0" err="1">
                <a:latin typeface="Times New Roman" panose="02020603050405020304" pitchFamily="18" charset="0"/>
                <a:cs typeface="Times New Roman" panose="02020603050405020304" pitchFamily="18" charset="0"/>
              </a:rPr>
              <a:t>hình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thành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lympho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hoặc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phản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ứng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chéo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giữa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kháng</a:t>
            </a:r>
            <a:r>
              <a:rPr lang="en-US" dirty="0">
                <a:latin typeface="Times New Roman" panose="02020603050405020304" pitchFamily="18" charset="0"/>
                <a:cs typeface="Times New Roman" panose="02020603050405020304" pitchFamily="18" charset="0"/>
              </a:rPr>
              <a:t> HIV </a:t>
            </a:r>
            <a:r>
              <a:rPr lang="en-US" dirty="0" err="1">
                <a:latin typeface="Times New Roman" panose="02020603050405020304" pitchFamily="18" charset="0"/>
                <a:cs typeface="Times New Roman" panose="02020603050405020304" pitchFamily="18" charset="0"/>
              </a:rPr>
              <a:t>với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nguyên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tế</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bào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đích</a:t>
            </a:r>
            <a:r>
              <a:rPr lang="en-US" dirty="0">
                <a:latin typeface="Times New Roman" panose="02020603050405020304" pitchFamily="18" charset="0"/>
                <a:cs typeface="Times New Roman" panose="02020603050405020304" pitchFamily="18" charset="0"/>
              </a:rPr>
              <a:t>.</a:t>
            </a: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0018" y="3124199"/>
            <a:ext cx="3653539" cy="3374863"/>
          </a:xfrm>
          <a:prstGeom prst="rect">
            <a:avLst/>
          </a:prstGeom>
        </p:spPr>
      </p:pic>
    </p:spTree>
    <p:extLst>
      <p:ext uri="{BB962C8B-B14F-4D97-AF65-F5344CB8AC3E}">
        <p14:creationId xmlns:p14="http://schemas.microsoft.com/office/powerpoint/2010/main" val="40515978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199" y="1"/>
            <a:ext cx="9067799" cy="78938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Rectangle 4"/>
          <p:cNvSpPr/>
          <p:nvPr/>
        </p:nvSpPr>
        <p:spPr>
          <a:xfrm>
            <a:off x="76200" y="40750"/>
            <a:ext cx="9067799" cy="584775"/>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200" b="1" dirty="0">
                <a:latin typeface="Times New Roman" panose="02020603050405020304" pitchFamily="18" charset="0"/>
                <a:cs typeface="Times New Roman" panose="02020603050405020304" pitchFamily="18" charset="0"/>
              </a:rPr>
              <a:t>4.Các </a:t>
            </a:r>
            <a:r>
              <a:rPr lang="en-US" sz="3200" b="1" dirty="0" err="1">
                <a:latin typeface="Times New Roman" panose="02020603050405020304" pitchFamily="18" charset="0"/>
                <a:cs typeface="Times New Roman" panose="02020603050405020304" pitchFamily="18" charset="0"/>
              </a:rPr>
              <a:t>giai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đoạn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nhiễm</a:t>
            </a:r>
            <a:r>
              <a:rPr lang="en-US" sz="3200" b="1" dirty="0">
                <a:latin typeface="Times New Roman" panose="02020603050405020304" pitchFamily="18" charset="0"/>
                <a:cs typeface="Times New Roman" panose="02020603050405020304" pitchFamily="18" charset="0"/>
              </a:rPr>
              <a:t> HIV </a:t>
            </a:r>
            <a:r>
              <a:rPr lang="en-US" sz="3200" b="1" dirty="0" err="1">
                <a:latin typeface="Times New Roman" panose="02020603050405020304" pitchFamily="18" charset="0"/>
                <a:cs typeface="Times New Roman" panose="02020603050405020304" pitchFamily="18" charset="0"/>
              </a:rPr>
              <a:t>và</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hội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chứng</a:t>
            </a:r>
            <a:r>
              <a:rPr lang="en-US" sz="3200" b="1" dirty="0">
                <a:latin typeface="Times New Roman" panose="02020603050405020304" pitchFamily="18" charset="0"/>
                <a:cs typeface="Times New Roman" panose="02020603050405020304" pitchFamily="18" charset="0"/>
              </a:rPr>
              <a:t> AIDS</a:t>
            </a:r>
            <a:endParaRPr lang="en-US" sz="3200" b="1" cap="none" spc="50" dirty="0">
              <a:ln w="11430"/>
              <a:solidFill>
                <a:srgbClr val="00B0F0"/>
              </a:solidFill>
              <a:latin typeface="Times New Roman" panose="02020603050405020304" pitchFamily="18" charset="0"/>
              <a:cs typeface="Times New Roman" panose="02020603050405020304" pitchFamily="18" charset="0"/>
            </a:endParaRPr>
          </a:p>
        </p:txBody>
      </p:sp>
      <p:sp>
        <p:nvSpPr>
          <p:cNvPr id="23" name="Rounded Rectangle 11"/>
          <p:cNvSpPr/>
          <p:nvPr/>
        </p:nvSpPr>
        <p:spPr>
          <a:xfrm>
            <a:off x="31652" y="1210244"/>
            <a:ext cx="2971801" cy="68580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endParaRPr lang="en-US" dirty="0"/>
          </a:p>
          <a:p>
            <a:pPr algn="ctr"/>
            <a:r>
              <a:rPr lang="en-US" b="1" dirty="0" err="1">
                <a:latin typeface="Times New Roman" panose="02020603050405020304" pitchFamily="18" charset="0"/>
                <a:cs typeface="Times New Roman" panose="02020603050405020304" pitchFamily="18" charset="0"/>
              </a:rPr>
              <a:t>Giai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đoạn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nhiễm</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trùng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khởi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phát</a:t>
            </a:r>
            <a:endParaRPr lang="en-US" b="1" dirty="0">
              <a:latin typeface="Times New Roman" panose="02020603050405020304" pitchFamily="18" charset="0"/>
              <a:cs typeface="Times New Roman" panose="02020603050405020304" pitchFamily="18" charset="0"/>
            </a:endParaRPr>
          </a:p>
          <a:p>
            <a:endParaRPr lang="en-US" dirty="0">
              <a:latin typeface="Times New Roman" pitchFamily="18" charset="0"/>
              <a:cs typeface="Times New Roman" pitchFamily="18" charset="0"/>
            </a:endParaRPr>
          </a:p>
        </p:txBody>
      </p:sp>
      <p:sp>
        <p:nvSpPr>
          <p:cNvPr id="24" name="Rounded Rectangle 11"/>
          <p:cNvSpPr/>
          <p:nvPr/>
        </p:nvSpPr>
        <p:spPr>
          <a:xfrm>
            <a:off x="3180325" y="1182857"/>
            <a:ext cx="2832294" cy="713187"/>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endParaRPr lang="en-US" dirty="0"/>
          </a:p>
          <a:p>
            <a:pPr algn="ctr"/>
            <a:r>
              <a:rPr lang="en-US" b="1" dirty="0" err="1">
                <a:latin typeface="Times New Roman" panose="02020603050405020304" pitchFamily="18" charset="0"/>
                <a:cs typeface="Times New Roman" panose="02020603050405020304" pitchFamily="18" charset="0"/>
              </a:rPr>
              <a:t>Giai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đoạn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nhiễm</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trùng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tiềm</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tàng</a:t>
            </a:r>
            <a:endParaRPr lang="en-US" b="1" dirty="0">
              <a:latin typeface="Times New Roman" panose="02020603050405020304" pitchFamily="18" charset="0"/>
              <a:cs typeface="Times New Roman" panose="02020603050405020304" pitchFamily="18" charset="0"/>
            </a:endParaRPr>
          </a:p>
          <a:p>
            <a:endParaRPr lang="en-US" dirty="0">
              <a:latin typeface="Times New Roman" pitchFamily="18" charset="0"/>
              <a:cs typeface="Times New Roman" pitchFamily="18" charset="0"/>
            </a:endParaRPr>
          </a:p>
        </p:txBody>
      </p:sp>
      <p:sp>
        <p:nvSpPr>
          <p:cNvPr id="25" name="Rounded Rectangle 11"/>
          <p:cNvSpPr/>
          <p:nvPr/>
        </p:nvSpPr>
        <p:spPr>
          <a:xfrm>
            <a:off x="6189491" y="1217675"/>
            <a:ext cx="2819400" cy="670937"/>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endParaRPr lang="en-US" dirty="0"/>
          </a:p>
          <a:p>
            <a:pPr algn="ctr"/>
            <a:r>
              <a:rPr lang="en-US" b="1" dirty="0" err="1">
                <a:latin typeface="Times New Roman" panose="02020603050405020304" pitchFamily="18" charset="0"/>
                <a:cs typeface="Times New Roman" panose="02020603050405020304" pitchFamily="18" charset="0"/>
              </a:rPr>
              <a:t>Giai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đoạn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hình</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thành</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hội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chứng</a:t>
            </a:r>
            <a:r>
              <a:rPr lang="en-US" b="1" dirty="0">
                <a:latin typeface="Times New Roman" panose="02020603050405020304" pitchFamily="18" charset="0"/>
                <a:cs typeface="Times New Roman" panose="02020603050405020304" pitchFamily="18" charset="0"/>
              </a:rPr>
              <a:t> AIDS</a:t>
            </a:r>
          </a:p>
          <a:p>
            <a:endParaRPr lang="en-US" dirty="0">
              <a:latin typeface="Times New Roman" pitchFamily="18" charset="0"/>
              <a:cs typeface="Times New Roman" pitchFamily="18" charset="0"/>
            </a:endParaRPr>
          </a:p>
        </p:txBody>
      </p:sp>
      <p:sp>
        <p:nvSpPr>
          <p:cNvPr id="26" name="Rectangle 25"/>
          <p:cNvSpPr/>
          <p:nvPr/>
        </p:nvSpPr>
        <p:spPr>
          <a:xfrm>
            <a:off x="33997" y="1980452"/>
            <a:ext cx="3011658" cy="4801314"/>
          </a:xfrm>
          <a:prstGeom prst="rect">
            <a:avLst/>
          </a:prstGeom>
          <a:solidFill>
            <a:schemeClr val="bg2">
              <a:lumMod val="50000"/>
            </a:schemeClr>
          </a:solidFill>
        </p:spPr>
        <p:txBody>
          <a:bodyPr wrap="square">
            <a:spAutoFit/>
          </a:bodyPr>
          <a:lstStyle/>
          <a:p>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Giai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đoạn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này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kéo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dài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từ</a:t>
            </a:r>
            <a:r>
              <a:rPr lang="en-US" dirty="0">
                <a:latin typeface="Times New Roman" panose="02020603050405020304" pitchFamily="18" charset="0"/>
                <a:cs typeface="Times New Roman" panose="02020603050405020304" pitchFamily="18" charset="0"/>
              </a:rPr>
              <a:t> 3 </a:t>
            </a:r>
            <a:r>
              <a:rPr lang="en-US" dirty="0" err="1">
                <a:latin typeface="Times New Roman" panose="02020603050405020304" pitchFamily="18" charset="0"/>
                <a:cs typeface="Times New Roman" panose="02020603050405020304" pitchFamily="18" charset="0"/>
              </a:rPr>
              <a:t>đến</a:t>
            </a:r>
            <a:r>
              <a:rPr lang="en-US" dirty="0">
                <a:latin typeface="Times New Roman" panose="02020603050405020304" pitchFamily="18" charset="0"/>
                <a:cs typeface="Times New Roman" panose="02020603050405020304" pitchFamily="18" charset="0"/>
              </a:rPr>
              <a:t> 8 </a:t>
            </a:r>
            <a:r>
              <a:rPr lang="en-US" dirty="0" err="1">
                <a:latin typeface="Times New Roman" panose="02020603050405020304" pitchFamily="18" charset="0"/>
                <a:cs typeface="Times New Roman" panose="02020603050405020304" pitchFamily="18" charset="0"/>
              </a:rPr>
              <a:t>tuần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Trong</a:t>
            </a:r>
            <a:r>
              <a:rPr lang="en-US" dirty="0">
                <a:latin typeface="Times New Roman" panose="02020603050405020304" pitchFamily="18" charset="0"/>
                <a:cs typeface="Times New Roman" panose="02020603050405020304" pitchFamily="18" charset="0"/>
              </a:rPr>
              <a:t> 1 -2 </a:t>
            </a:r>
            <a:r>
              <a:rPr lang="en-US" dirty="0" err="1">
                <a:latin typeface="Times New Roman" panose="02020603050405020304" pitchFamily="18" charset="0"/>
                <a:cs typeface="Times New Roman" panose="02020603050405020304" pitchFamily="18" charset="0"/>
              </a:rPr>
              <a:t>tuần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đầu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thấy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nguyên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kháng</a:t>
            </a:r>
            <a:r>
              <a:rPr lang="en-US" dirty="0">
                <a:latin typeface="Times New Roman" panose="02020603050405020304" pitchFamily="18" charset="0"/>
                <a:cs typeface="Times New Roman" panose="02020603050405020304" pitchFamily="18" charset="0"/>
              </a:rPr>
              <a:t> HIV </a:t>
            </a:r>
            <a:r>
              <a:rPr lang="en-US" dirty="0" err="1">
                <a:latin typeface="Times New Roman" panose="02020603050405020304" pitchFamily="18" charset="0"/>
                <a:cs typeface="Times New Roman" panose="02020603050405020304" pitchFamily="18" charset="0"/>
              </a:rPr>
              <a:t>trong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máu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Từ</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khoảng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tuần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thứ</a:t>
            </a:r>
            <a:r>
              <a:rPr lang="en-US" dirty="0">
                <a:latin typeface="Times New Roman" panose="02020603050405020304" pitchFamily="18" charset="0"/>
                <a:cs typeface="Times New Roman" panose="02020603050405020304" pitchFamily="18" charset="0"/>
              </a:rPr>
              <a:t> 3 </a:t>
            </a:r>
            <a:r>
              <a:rPr lang="en-US" dirty="0" err="1">
                <a:latin typeface="Times New Roman" panose="02020603050405020304" pitchFamily="18" charset="0"/>
                <a:cs typeface="Times New Roman" panose="02020603050405020304" pitchFamily="18" charset="0"/>
              </a:rPr>
              <a:t>trong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huyết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thanh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nguyên</a:t>
            </a:r>
            <a:r>
              <a:rPr lang="en-US" dirty="0">
                <a:latin typeface="Times New Roman" panose="02020603050405020304" pitchFamily="18" charset="0"/>
                <a:cs typeface="Times New Roman" panose="02020603050405020304" pitchFamily="18" charset="0"/>
              </a:rPr>
              <a:t> p24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kháng</a:t>
            </a:r>
            <a:r>
              <a:rPr lang="en-US" dirty="0">
                <a:latin typeface="Times New Roman" panose="02020603050405020304" pitchFamily="18" charset="0"/>
                <a:cs typeface="Times New Roman" panose="02020603050405020304" pitchFamily="18" charset="0"/>
              </a:rPr>
              <a:t> HIV </a:t>
            </a:r>
            <a:r>
              <a:rPr lang="en-US" dirty="0" err="1">
                <a:latin typeface="Times New Roman" panose="02020603050405020304" pitchFamily="18" charset="0"/>
                <a:cs typeface="Times New Roman" panose="02020603050405020304" pitchFamily="18" charset="0"/>
              </a:rPr>
              <a:t>typ</a:t>
            </a:r>
            <a:r>
              <a:rPr lang="en-US" dirty="0">
                <a:latin typeface="Times New Roman" panose="02020603050405020304" pitchFamily="18" charset="0"/>
                <a:cs typeface="Times New Roman" panose="02020603050405020304" pitchFamily="18" charset="0"/>
              </a:rPr>
              <a:t> IgM.</a:t>
            </a:r>
          </a:p>
          <a:p>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Tuy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nhiên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yếu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tố</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này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xuất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hiện</a:t>
            </a:r>
            <a:r>
              <a:rPr lang="en-US" dirty="0">
                <a:latin typeface="Times New Roman" panose="02020603050405020304" pitchFamily="18" charset="0"/>
                <a:cs typeface="Times New Roman" panose="02020603050405020304" pitchFamily="18" charset="0"/>
              </a:rPr>
              <a:t> ở </a:t>
            </a:r>
            <a:r>
              <a:rPr lang="en-US" dirty="0" err="1">
                <a:latin typeface="Times New Roman" panose="02020603050405020304" pitchFamily="18" charset="0"/>
                <a:cs typeface="Times New Roman" panose="02020603050405020304" pitchFamily="18" charset="0"/>
              </a:rPr>
              <a:t>mức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thấp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kỹ</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thuật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hiện</a:t>
            </a:r>
            <a:r>
              <a:rPr lang="en-US" dirty="0">
                <a:latin typeface="Times New Roman" panose="02020603050405020304" pitchFamily="18" charset="0"/>
                <a:cs typeface="Times New Roman" panose="02020603050405020304" pitchFamily="18" charset="0"/>
              </a:rPr>
              <a:t> nay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đủ</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nhạy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phát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hiện</a:t>
            </a:r>
            <a:r>
              <a:rPr lang="en-US" dirty="0">
                <a:latin typeface="Times New Roman" panose="02020603050405020304" pitchFamily="18" charset="0"/>
                <a:cs typeface="Times New Roman" panose="02020603050405020304" pitchFamily="18" charset="0"/>
              </a:rPr>
              <a:t>.</a:t>
            </a:r>
          </a:p>
          <a:p>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Đây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giai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đoạn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cửa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sổ</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nếu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lấy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máu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truyền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trong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giai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đoạn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này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sẽ</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dễ</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bị</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nhiễm</a:t>
            </a:r>
            <a:r>
              <a:rPr lang="en-US" dirty="0">
                <a:latin typeface="Times New Roman" panose="02020603050405020304" pitchFamily="18" charset="0"/>
                <a:cs typeface="Times New Roman" panose="02020603050405020304" pitchFamily="18" charset="0"/>
              </a:rPr>
              <a:t> HIV, </a:t>
            </a:r>
            <a:r>
              <a:rPr lang="en-US" dirty="0" err="1">
                <a:latin typeface="Times New Roman" panose="02020603050405020304" pitchFamily="18" charset="0"/>
                <a:cs typeface="Times New Roman" panose="02020603050405020304" pitchFamily="18" charset="0"/>
              </a:rPr>
              <a:t>mặc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dù</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xét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nghiệm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sàng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lọc</a:t>
            </a:r>
            <a:r>
              <a:rPr lang="en-US" dirty="0">
                <a:latin typeface="Times New Roman" panose="02020603050405020304" pitchFamily="18" charset="0"/>
                <a:cs typeface="Times New Roman" panose="02020603050405020304" pitchFamily="18" charset="0"/>
              </a:rPr>
              <a:t>.</a:t>
            </a:r>
          </a:p>
        </p:txBody>
      </p:sp>
      <p:sp>
        <p:nvSpPr>
          <p:cNvPr id="28" name="Rectangle 27"/>
          <p:cNvSpPr/>
          <p:nvPr/>
        </p:nvSpPr>
        <p:spPr>
          <a:xfrm>
            <a:off x="3226044" y="1980452"/>
            <a:ext cx="2819400" cy="2862322"/>
          </a:xfrm>
          <a:prstGeom prst="rect">
            <a:avLst/>
          </a:prstGeom>
          <a:solidFill>
            <a:schemeClr val="bg2">
              <a:lumMod val="50000"/>
            </a:schemeClr>
          </a:solidFill>
        </p:spPr>
        <p:txBody>
          <a:bodyPr wrap="square">
            <a:spAutoFit/>
          </a:bodyPr>
          <a:lstStyle/>
          <a:p>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Giai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đoạn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này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kéo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dài</a:t>
            </a:r>
            <a:r>
              <a:rPr lang="en-US" dirty="0">
                <a:latin typeface="Times New Roman" panose="02020603050405020304" pitchFamily="18" charset="0"/>
                <a:cs typeface="Times New Roman" panose="02020603050405020304" pitchFamily="18" charset="0"/>
              </a:rPr>
              <a:t> 3 </a:t>
            </a:r>
            <a:r>
              <a:rPr lang="en-US" dirty="0" err="1">
                <a:latin typeface="Times New Roman" panose="02020603050405020304" pitchFamily="18" charset="0"/>
                <a:cs typeface="Times New Roman" panose="02020603050405020304" pitchFamily="18" charset="0"/>
              </a:rPr>
              <a:t>tháng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đến</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10 </a:t>
            </a:r>
            <a:r>
              <a:rPr lang="en-US" dirty="0" err="1">
                <a:latin typeface="Times New Roman" panose="02020603050405020304" pitchFamily="18" charset="0"/>
                <a:cs typeface="Times New Roman" panose="02020603050405020304" pitchFamily="18" charset="0"/>
              </a:rPr>
              <a:t>năm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hoặc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dài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hơn</a:t>
            </a:r>
            <a:r>
              <a:rPr lang="en-US" dirty="0">
                <a:latin typeface="Times New Roman" panose="02020603050405020304" pitchFamily="18" charset="0"/>
                <a:cs typeface="Times New Roman" panose="02020603050405020304" pitchFamily="18" charset="0"/>
              </a:rPr>
              <a:t>.</a:t>
            </a:r>
          </a:p>
          <a:p>
            <a:r>
              <a:rPr lang="en-US" dirty="0">
                <a:latin typeface="Times New Roman" panose="02020603050405020304" pitchFamily="18" charset="0"/>
                <a:cs typeface="Times New Roman" panose="02020603050405020304" pitchFamily="18" charset="0"/>
              </a:rPr>
              <a:t>‒</a:t>
            </a:r>
            <a:r>
              <a:rPr lang="en-US" dirty="0" err="1">
                <a:latin typeface="Times New Roman" panose="02020603050405020304" pitchFamily="18" charset="0"/>
                <a:cs typeface="Times New Roman" panose="02020603050405020304" pitchFamily="18" charset="0"/>
              </a:rPr>
              <a:t>Trong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huyết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thanh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đặc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hiệu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với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từng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nguyên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HIV, </a:t>
            </a:r>
            <a:r>
              <a:rPr lang="en-US" dirty="0" err="1">
                <a:latin typeface="Times New Roman" panose="02020603050405020304" pitchFamily="18" charset="0"/>
                <a:cs typeface="Times New Roman" panose="02020603050405020304" pitchFamily="18" charset="0"/>
              </a:rPr>
              <a:t>phần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lớn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kháng</a:t>
            </a:r>
            <a:r>
              <a:rPr lang="en-US" dirty="0">
                <a:latin typeface="Times New Roman" panose="02020603050405020304" pitchFamily="18" charset="0"/>
                <a:cs typeface="Times New Roman" panose="02020603050405020304" pitchFamily="18" charset="0"/>
              </a:rPr>
              <a:t> HIV </a:t>
            </a:r>
            <a:r>
              <a:rPr lang="en-US" dirty="0" err="1">
                <a:latin typeface="Times New Roman" panose="02020603050405020304" pitchFamily="18" charset="0"/>
                <a:cs typeface="Times New Roman" panose="02020603050405020304" pitchFamily="18" charset="0"/>
              </a:rPr>
              <a:t>typ</a:t>
            </a:r>
            <a:r>
              <a:rPr lang="en-US" dirty="0">
                <a:latin typeface="Times New Roman" panose="02020603050405020304" pitchFamily="18" charset="0"/>
                <a:cs typeface="Times New Roman" panose="02020603050405020304" pitchFamily="18" charset="0"/>
              </a:rPr>
              <a:t> IgG, </a:t>
            </a:r>
            <a:r>
              <a:rPr lang="en-US" dirty="0" err="1">
                <a:latin typeface="Times New Roman" panose="02020603050405020304" pitchFamily="18" charset="0"/>
                <a:cs typeface="Times New Roman" panose="02020603050405020304" pitchFamily="18" charset="0"/>
              </a:rPr>
              <a:t>dễ</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phát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hiện</a:t>
            </a:r>
            <a:r>
              <a:rPr lang="en-US" dirty="0">
                <a:latin typeface="Times New Roman" panose="02020603050405020304" pitchFamily="18" charset="0"/>
                <a:cs typeface="Times New Roman" panose="02020603050405020304" pitchFamily="18" charset="0"/>
              </a:rPr>
              <a:t>.</a:t>
            </a:r>
          </a:p>
          <a:p>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triệu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chứng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lâm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sàng</a:t>
            </a:r>
            <a:r>
              <a:rPr lang="en-US" dirty="0">
                <a:latin typeface="Times New Roman" panose="02020603050405020304" pitchFamily="18" charset="0"/>
                <a:cs typeface="Times New Roman" panose="02020603050405020304" pitchFamily="18" charset="0"/>
              </a:rPr>
              <a:t>.</a:t>
            </a:r>
          </a:p>
        </p:txBody>
      </p:sp>
      <p:sp>
        <p:nvSpPr>
          <p:cNvPr id="29" name="Rectangle 28"/>
          <p:cNvSpPr/>
          <p:nvPr/>
        </p:nvSpPr>
        <p:spPr>
          <a:xfrm>
            <a:off x="6225833" y="1980452"/>
            <a:ext cx="2819400" cy="2862322"/>
          </a:xfrm>
          <a:prstGeom prst="rect">
            <a:avLst/>
          </a:prstGeom>
          <a:solidFill>
            <a:schemeClr val="bg2">
              <a:lumMod val="50000"/>
            </a:schemeClr>
          </a:solidFill>
        </p:spPr>
        <p:txBody>
          <a:bodyPr wrap="square">
            <a:spAutoFit/>
          </a:bodyPr>
          <a:lstStyle/>
          <a:p>
            <a:r>
              <a:rPr lang="en-US" dirty="0" err="1">
                <a:latin typeface="Times New Roman" panose="02020603050405020304" pitchFamily="18" charset="0"/>
                <a:cs typeface="Times New Roman" panose="02020603050405020304" pitchFamily="18" charset="0"/>
              </a:rPr>
              <a:t>Biểu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hội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chứng</a:t>
            </a:r>
            <a:r>
              <a:rPr lang="en-US" dirty="0">
                <a:latin typeface="Times New Roman" panose="02020603050405020304" pitchFamily="18" charset="0"/>
                <a:cs typeface="Times New Roman" panose="02020603050405020304" pitchFamily="18" charset="0"/>
              </a:rPr>
              <a:t> AIDS </a:t>
            </a:r>
            <a:r>
              <a:rPr lang="en-US" dirty="0" err="1">
                <a:latin typeface="Times New Roman" panose="02020603050405020304" pitchFamily="18" charset="0"/>
                <a:cs typeface="Times New Roman" panose="02020603050405020304" pitchFamily="18" charset="0"/>
              </a:rPr>
              <a:t>trên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lâm</a:t>
            </a:r>
            <a:endParaRPr lang="en-US" dirty="0">
              <a:latin typeface="Times New Roman" panose="02020603050405020304" pitchFamily="18" charset="0"/>
              <a:cs typeface="Times New Roman" panose="02020603050405020304" pitchFamily="18" charset="0"/>
            </a:endParaRPr>
          </a:p>
          <a:p>
            <a:r>
              <a:rPr lang="en-US" dirty="0" err="1">
                <a:latin typeface="Times New Roman" panose="02020603050405020304" pitchFamily="18" charset="0"/>
                <a:cs typeface="Times New Roman" panose="02020603050405020304" pitchFamily="18" charset="0"/>
              </a:rPr>
              <a:t>sàng</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a:t>
            </a:r>
            <a:r>
              <a:rPr lang="en-US" dirty="0" err="1">
                <a:latin typeface="Times New Roman" panose="02020603050405020304" pitchFamily="18" charset="0"/>
                <a:cs typeface="Times New Roman" panose="02020603050405020304" pitchFamily="18" charset="0"/>
              </a:rPr>
              <a:t>Trong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huyết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thanh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phát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nguyên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kháng</a:t>
            </a:r>
            <a:r>
              <a:rPr lang="en-US" dirty="0">
                <a:latin typeface="Times New Roman" panose="02020603050405020304" pitchFamily="18" charset="0"/>
                <a:cs typeface="Times New Roman" panose="02020603050405020304" pitchFamily="18" charset="0"/>
              </a:rPr>
              <a:t> HIV </a:t>
            </a:r>
            <a:r>
              <a:rPr lang="en-US" dirty="0" err="1">
                <a:latin typeface="Times New Roman" panose="02020603050405020304" pitchFamily="18" charset="0"/>
                <a:cs typeface="Times New Roman" panose="02020603050405020304" pitchFamily="18" charset="0"/>
              </a:rPr>
              <a:t>đặc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hiệu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từng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nguyên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phức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hợp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miễn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dịch</a:t>
            </a:r>
            <a:r>
              <a:rPr lang="en-US" dirty="0">
                <a:latin typeface="Times New Roman" panose="02020603050405020304" pitchFamily="18" charset="0"/>
                <a:cs typeface="Times New Roman" panose="02020603050405020304" pitchFamily="18" charset="0"/>
              </a:rPr>
              <a:t>. </a:t>
            </a:r>
          </a:p>
          <a:p>
            <a:endParaRPr lang="en-US" dirty="0">
              <a:latin typeface="Times New Roman" panose="02020603050405020304" pitchFamily="18" charset="0"/>
              <a:cs typeface="Times New Roman" panose="02020603050405020304" pitchFamily="18" charset="0"/>
            </a:endParaRPr>
          </a:p>
        </p:txBody>
      </p:sp>
      <p:sp>
        <p:nvSpPr>
          <p:cNvPr id="32" name="Rectangle 31"/>
          <p:cNvSpPr/>
          <p:nvPr/>
        </p:nvSpPr>
        <p:spPr>
          <a:xfrm>
            <a:off x="181621" y="756504"/>
            <a:ext cx="3044423" cy="369332"/>
          </a:xfrm>
          <a:prstGeom prst="rect">
            <a:avLst/>
          </a:prstGeom>
        </p:spPr>
        <p:txBody>
          <a:bodyPr wrap="none">
            <a:spAutoFit/>
          </a:bodyPr>
          <a:lstStyle/>
          <a:p>
            <a:r>
              <a:rPr lang="en-US" b="1" u="sng" dirty="0">
                <a:latin typeface="Times New Roman" panose="02020603050405020304" pitchFamily="18" charset="0"/>
                <a:cs typeface="Times New Roman" panose="02020603050405020304" pitchFamily="18" charset="0"/>
              </a:rPr>
              <a:t>4.1 </a:t>
            </a:r>
            <a:r>
              <a:rPr lang="en-US" b="1" u="sng" dirty="0" err="1">
                <a:latin typeface="Times New Roman" panose="02020603050405020304" pitchFamily="18" charset="0"/>
                <a:cs typeface="Times New Roman" panose="02020603050405020304" pitchFamily="18" charset="0"/>
              </a:rPr>
              <a:t>Các</a:t>
            </a:r>
            <a:r>
              <a:rPr lang="en-US" b="1" u="sng" dirty="0">
                <a:latin typeface="Times New Roman" panose="02020603050405020304" pitchFamily="18" charset="0"/>
                <a:cs typeface="Times New Roman" panose="02020603050405020304" pitchFamily="18" charset="0"/>
              </a:rPr>
              <a:t> </a:t>
            </a:r>
            <a:r>
              <a:rPr lang="en-US" b="1" u="sng" dirty="0" err="1">
                <a:latin typeface="Times New Roman" panose="02020603050405020304" pitchFamily="18" charset="0"/>
                <a:cs typeface="Times New Roman" panose="02020603050405020304" pitchFamily="18" charset="0"/>
              </a:rPr>
              <a:t>giai</a:t>
            </a:r>
            <a:r>
              <a:rPr lang="en-US" b="1" u="sng" dirty="0">
                <a:latin typeface="Times New Roman" panose="02020603050405020304" pitchFamily="18" charset="0"/>
                <a:cs typeface="Times New Roman" panose="02020603050405020304" pitchFamily="18" charset="0"/>
              </a:rPr>
              <a:t> </a:t>
            </a:r>
            <a:r>
              <a:rPr lang="en-US" b="1" u="sng" dirty="0" err="1">
                <a:latin typeface="Times New Roman" panose="02020603050405020304" pitchFamily="18" charset="0"/>
                <a:cs typeface="Times New Roman" panose="02020603050405020304" pitchFamily="18" charset="0"/>
              </a:rPr>
              <a:t>đoạn</a:t>
            </a:r>
            <a:r>
              <a:rPr lang="en-US" b="1" u="sng" dirty="0">
                <a:latin typeface="Times New Roman" panose="02020603050405020304" pitchFamily="18" charset="0"/>
                <a:cs typeface="Times New Roman" panose="02020603050405020304" pitchFamily="18" charset="0"/>
              </a:rPr>
              <a:t> </a:t>
            </a:r>
            <a:r>
              <a:rPr lang="en-US" b="1" u="sng" dirty="0" err="1">
                <a:latin typeface="Times New Roman" panose="02020603050405020304" pitchFamily="18" charset="0"/>
                <a:cs typeface="Times New Roman" panose="02020603050405020304" pitchFamily="18" charset="0"/>
              </a:rPr>
              <a:t>nhiễm</a:t>
            </a:r>
            <a:r>
              <a:rPr lang="en-US" b="1" u="sng" dirty="0">
                <a:latin typeface="Times New Roman" panose="02020603050405020304" pitchFamily="18" charset="0"/>
                <a:cs typeface="Times New Roman" panose="02020603050405020304" pitchFamily="18" charset="0"/>
              </a:rPr>
              <a:t> HIV</a:t>
            </a:r>
          </a:p>
        </p:txBody>
      </p:sp>
    </p:spTree>
    <p:extLst>
      <p:ext uri="{BB962C8B-B14F-4D97-AF65-F5344CB8AC3E}">
        <p14:creationId xmlns:p14="http://schemas.microsoft.com/office/powerpoint/2010/main" val="5809039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113" y="0"/>
            <a:ext cx="9131710" cy="87088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 name="Rectangle 12"/>
          <p:cNvSpPr/>
          <p:nvPr/>
        </p:nvSpPr>
        <p:spPr>
          <a:xfrm>
            <a:off x="76200" y="40750"/>
            <a:ext cx="9067799" cy="584775"/>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200" b="1" dirty="0">
                <a:latin typeface="Times New Roman" panose="02020603050405020304" pitchFamily="18" charset="0"/>
                <a:cs typeface="Times New Roman" panose="02020603050405020304" pitchFamily="18" charset="0"/>
              </a:rPr>
              <a:t>4.Các </a:t>
            </a:r>
            <a:r>
              <a:rPr lang="en-US" sz="3200" b="1" dirty="0" err="1">
                <a:latin typeface="Times New Roman" panose="02020603050405020304" pitchFamily="18" charset="0"/>
                <a:cs typeface="Times New Roman" panose="02020603050405020304" pitchFamily="18" charset="0"/>
              </a:rPr>
              <a:t>giai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đoạn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nhiễm</a:t>
            </a:r>
            <a:r>
              <a:rPr lang="en-US" sz="3200" b="1" dirty="0">
                <a:latin typeface="Times New Roman" panose="02020603050405020304" pitchFamily="18" charset="0"/>
                <a:cs typeface="Times New Roman" panose="02020603050405020304" pitchFamily="18" charset="0"/>
              </a:rPr>
              <a:t> HIV </a:t>
            </a:r>
            <a:r>
              <a:rPr lang="en-US" sz="3200" b="1" dirty="0" err="1">
                <a:latin typeface="Times New Roman" panose="02020603050405020304" pitchFamily="18" charset="0"/>
                <a:cs typeface="Times New Roman" panose="02020603050405020304" pitchFamily="18" charset="0"/>
              </a:rPr>
              <a:t>và</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hội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chứng</a:t>
            </a:r>
            <a:r>
              <a:rPr lang="en-US" sz="3200" b="1" dirty="0">
                <a:latin typeface="Times New Roman" panose="02020603050405020304" pitchFamily="18" charset="0"/>
                <a:cs typeface="Times New Roman" panose="02020603050405020304" pitchFamily="18" charset="0"/>
              </a:rPr>
              <a:t> AIDS</a:t>
            </a:r>
            <a:endParaRPr lang="en-US" sz="3200" b="1" cap="none" spc="50" dirty="0">
              <a:ln w="11430"/>
              <a:solidFill>
                <a:srgbClr val="00B0F0"/>
              </a:solidFill>
              <a:latin typeface="Times New Roman" panose="02020603050405020304" pitchFamily="18" charset="0"/>
              <a:cs typeface="Times New Roman" panose="02020603050405020304" pitchFamily="18" charset="0"/>
            </a:endParaRPr>
          </a:p>
        </p:txBody>
      </p:sp>
      <p:sp>
        <p:nvSpPr>
          <p:cNvPr id="4" name="Rectangle 3"/>
          <p:cNvSpPr/>
          <p:nvPr/>
        </p:nvSpPr>
        <p:spPr>
          <a:xfrm>
            <a:off x="225082" y="1278423"/>
            <a:ext cx="3964745" cy="3139321"/>
          </a:xfrm>
          <a:prstGeom prst="rect">
            <a:avLst/>
          </a:prstGeom>
        </p:spPr>
        <p:txBody>
          <a:bodyPr wrap="square">
            <a:spAutoFit/>
          </a:bodyPr>
          <a:lstStyle/>
          <a:p>
            <a:r>
              <a:rPr lang="en-US" u="sng" dirty="0">
                <a:latin typeface="Times New Roman" panose="02020603050405020304" pitchFamily="18" charset="0"/>
                <a:cs typeface="Times New Roman" panose="02020603050405020304" pitchFamily="18" charset="0"/>
              </a:rPr>
              <a:t>4.2.1. </a:t>
            </a:r>
            <a:r>
              <a:rPr lang="vi-VN" u="sng" dirty="0">
                <a:latin typeface="Times New Roman" panose="02020603050405020304" pitchFamily="18" charset="0"/>
                <a:cs typeface="Times New Roman" panose="02020603050405020304" pitchFamily="18" charset="0"/>
              </a:rPr>
              <a:t>Những nhóm bệnh thường gặp của hội chứng HIV</a:t>
            </a:r>
            <a:endParaRPr lang="en-US" u="sng" dirty="0">
              <a:latin typeface="Times New Roman" panose="02020603050405020304" pitchFamily="18" charset="0"/>
              <a:cs typeface="Times New Roman" panose="02020603050405020304" pitchFamily="18" charset="0"/>
            </a:endParaRPr>
          </a:p>
          <a:p>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Nhiễm</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trùng</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cơ</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hội</a:t>
            </a:r>
            <a:r>
              <a:rPr lang="en-US" i="1"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Thường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gặp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viêm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phổi</a:t>
            </a:r>
            <a:r>
              <a:rPr lang="en-US" dirty="0">
                <a:latin typeface="Times New Roman" panose="02020603050405020304" pitchFamily="18" charset="0"/>
                <a:cs typeface="Times New Roman" panose="02020603050405020304" pitchFamily="18" charset="0"/>
              </a:rPr>
              <a:t> do </a:t>
            </a:r>
            <a:r>
              <a:rPr lang="en-US" dirty="0" err="1">
                <a:latin typeface="Times New Roman" panose="02020603050405020304" pitchFamily="18" charset="0"/>
                <a:cs typeface="Times New Roman" panose="02020603050405020304" pitchFamily="18" charset="0"/>
              </a:rPr>
              <a:t>Pneumocytis</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carinii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hoặc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nhiễm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Cytomegalovius</a:t>
            </a:r>
            <a:r>
              <a:rPr lang="en-US" dirty="0">
                <a:latin typeface="Times New Roman" panose="02020603050405020304" pitchFamily="18" charset="0"/>
                <a:cs typeface="Times New Roman" panose="02020603050405020304" pitchFamily="18" charset="0"/>
              </a:rPr>
              <a:t>.</a:t>
            </a:r>
          </a:p>
          <a:p>
            <a:r>
              <a:rPr lang="en-US"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Nhiễm</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trùng</a:t>
            </a:r>
            <a:r>
              <a:rPr lang="en-US" i="1" dirty="0">
                <a:latin typeface="Times New Roman" panose="02020603050405020304" pitchFamily="18" charset="0"/>
                <a:cs typeface="Times New Roman" panose="02020603050405020304" pitchFamily="18" charset="0"/>
              </a:rPr>
              <a:t>   do   </a:t>
            </a:r>
            <a:r>
              <a:rPr lang="en-US" i="1" dirty="0" err="1">
                <a:latin typeface="Times New Roman" panose="02020603050405020304" pitchFamily="18" charset="0"/>
                <a:cs typeface="Times New Roman" panose="02020603050405020304" pitchFamily="18" charset="0"/>
              </a:rPr>
              <a:t>các</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nguyên</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nhân</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thông</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thường</a:t>
            </a:r>
            <a:r>
              <a:rPr lang="en-US" i="1" dirty="0">
                <a:latin typeface="Times New Roman" panose="02020603050405020304" pitchFamily="18" charset="0"/>
                <a:cs typeface="Times New Roman" panose="02020603050405020304" pitchFamily="18" charset="0"/>
              </a:rPr>
              <a:t>: </a:t>
            </a:r>
            <a:r>
              <a:rPr lang="vi-VN" dirty="0">
                <a:latin typeface="Times New Roman" panose="02020603050405020304" pitchFamily="18" charset="0"/>
                <a:cs typeface="Times New Roman" panose="02020603050405020304" pitchFamily="18" charset="0"/>
              </a:rPr>
              <a:t>Nếu gặp ở người nhiễm HIV thì có khuynh hướng nặng hơn, tần suất cao hơn và  triệu chứng thường không điển hình như Herpes simplex virus, nhiễm lao</a:t>
            </a:r>
            <a:r>
              <a:rPr lang="vi-VN" dirty="0"/>
              <a:t>. </a:t>
            </a:r>
            <a:endParaRPr lang="en-US" dirty="0"/>
          </a:p>
        </p:txBody>
      </p:sp>
      <p:sp>
        <p:nvSpPr>
          <p:cNvPr id="17" name="Rectangle 16"/>
          <p:cNvSpPr/>
          <p:nvPr/>
        </p:nvSpPr>
        <p:spPr>
          <a:xfrm>
            <a:off x="4591796" y="1753468"/>
            <a:ext cx="4445293" cy="2308324"/>
          </a:xfrm>
          <a:prstGeom prst="rect">
            <a:avLst/>
          </a:prstGeom>
        </p:spPr>
        <p:txBody>
          <a:bodyPr wrap="square">
            <a:spAutoFit/>
          </a:bodyPr>
          <a:lstStyle/>
          <a:p>
            <a:r>
              <a:rPr lang="en-US" dirty="0">
                <a:latin typeface="Times New Roman" panose="02020603050405020304" pitchFamily="18" charset="0"/>
                <a:cs typeface="Times New Roman" panose="02020603050405020304" pitchFamily="18" charset="0"/>
              </a:rPr>
              <a:t>- </a:t>
            </a:r>
            <a:r>
              <a:rPr lang="en-US" i="1" dirty="0">
                <a:latin typeface="Times New Roman" panose="02020603050405020304" pitchFamily="18" charset="0"/>
                <a:cs typeface="Times New Roman" panose="02020603050405020304" pitchFamily="18" charset="0"/>
              </a:rPr>
              <a:t>Ung </a:t>
            </a:r>
            <a:r>
              <a:rPr lang="en-US" i="1" dirty="0" err="1">
                <a:latin typeface="Times New Roman" panose="02020603050405020304" pitchFamily="18" charset="0"/>
                <a:cs typeface="Times New Roman" panose="02020603050405020304" pitchFamily="18" charset="0"/>
              </a:rPr>
              <a:t>thư</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hóa</a:t>
            </a:r>
            <a:r>
              <a:rPr lang="en-US" i="1" dirty="0">
                <a:latin typeface="Times New Roman" panose="02020603050405020304" pitchFamily="18" charset="0"/>
                <a:cs typeface="Times New Roman" panose="02020603050405020304" pitchFamily="18" charset="0"/>
              </a:rPr>
              <a:t>:</a:t>
            </a:r>
          </a:p>
          <a:p>
            <a:r>
              <a:rPr lang="en-US" dirty="0">
                <a:latin typeface="Times New Roman" panose="02020603050405020304" pitchFamily="18" charset="0"/>
                <a:cs typeface="Times New Roman" panose="02020603050405020304" pitchFamily="18" charset="0"/>
              </a:rPr>
              <a:t>Ung </a:t>
            </a:r>
            <a:r>
              <a:rPr lang="en-US" dirty="0" err="1">
                <a:latin typeface="Times New Roman" panose="02020603050405020304" pitchFamily="18" charset="0"/>
                <a:cs typeface="Times New Roman" panose="02020603050405020304" pitchFamily="18" charset="0"/>
              </a:rPr>
              <a:t>thư</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phát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sinh</a:t>
            </a:r>
            <a:r>
              <a:rPr lang="en-US" dirty="0">
                <a:latin typeface="Times New Roman" panose="02020603050405020304" pitchFamily="18" charset="0"/>
                <a:cs typeface="Times New Roman" panose="02020603050405020304" pitchFamily="18" charset="0"/>
              </a:rPr>
              <a:t> ở </a:t>
            </a:r>
            <a:r>
              <a:rPr lang="en-US" dirty="0" err="1">
                <a:latin typeface="Times New Roman" panose="02020603050405020304" pitchFamily="18" charset="0"/>
                <a:cs typeface="Times New Roman" panose="02020603050405020304" pitchFamily="18" charset="0"/>
              </a:rPr>
              <a:t>những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hệ</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thống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thường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ít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xảy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ung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thư</a:t>
            </a:r>
            <a:r>
              <a:rPr lang="en-US" dirty="0">
                <a:latin typeface="Times New Roman" panose="02020603050405020304" pitchFamily="18" charset="0"/>
                <a:cs typeface="Times New Roman" panose="02020603050405020304" pitchFamily="18" charset="0"/>
              </a:rPr>
              <a:t> ở </a:t>
            </a:r>
            <a:r>
              <a:rPr lang="en-US" dirty="0" err="1">
                <a:latin typeface="Times New Roman" panose="02020603050405020304" pitchFamily="18" charset="0"/>
                <a:cs typeface="Times New Roman" panose="02020603050405020304" pitchFamily="18" charset="0"/>
              </a:rPr>
              <a:t>những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người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đáp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ứng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miễn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dịch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thường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ví</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dụ</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như</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ung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thư</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hóa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hệ</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lympho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hạch</a:t>
            </a:r>
            <a:r>
              <a:rPr lang="en-US" dirty="0">
                <a:latin typeface="Times New Roman" panose="02020603050405020304" pitchFamily="18" charset="0"/>
                <a:cs typeface="Times New Roman" panose="02020603050405020304" pitchFamily="18" charset="0"/>
              </a:rPr>
              <a:t> to </a:t>
            </a:r>
            <a:r>
              <a:rPr lang="en-US" dirty="0" err="1">
                <a:latin typeface="Times New Roman" panose="02020603050405020304" pitchFamily="18" charset="0"/>
                <a:cs typeface="Times New Roman" panose="02020603050405020304" pitchFamily="18" charset="0"/>
              </a:rPr>
              <a:t>dạng</a:t>
            </a:r>
            <a:r>
              <a:rPr lang="en-US" dirty="0">
                <a:latin typeface="Times New Roman" panose="02020603050405020304" pitchFamily="18" charset="0"/>
                <a:cs typeface="Times New Roman" panose="02020603050405020304" pitchFamily="18" charset="0"/>
              </a:rPr>
              <a:t> Kaposi’s sarcoma, u </a:t>
            </a:r>
            <a:r>
              <a:rPr lang="en-US" dirty="0" err="1">
                <a:latin typeface="Times New Roman" panose="02020603050405020304" pitchFamily="18" charset="0"/>
                <a:cs typeface="Times New Roman" panose="02020603050405020304" pitchFamily="18" charset="0"/>
              </a:rPr>
              <a:t>lympho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không</a:t>
            </a:r>
            <a:r>
              <a:rPr lang="en-US" dirty="0">
                <a:latin typeface="Times New Roman" panose="02020603050405020304" pitchFamily="18" charset="0"/>
                <a:cs typeface="Times New Roman" panose="02020603050405020304" pitchFamily="18" charset="0"/>
              </a:rPr>
              <a:t> Hodgkin).</a:t>
            </a:r>
          </a:p>
          <a:p>
            <a:r>
              <a:rPr lang="en-US"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Biểu</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hiện</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trực</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tiếp</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của</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nhiễm</a:t>
            </a:r>
            <a:r>
              <a:rPr lang="en-US" i="1" dirty="0">
                <a:latin typeface="Times New Roman" panose="02020603050405020304" pitchFamily="18" charset="0"/>
                <a:cs typeface="Times New Roman" panose="02020603050405020304" pitchFamily="18" charset="0"/>
              </a:rPr>
              <a:t> HIV: </a:t>
            </a:r>
            <a:r>
              <a:rPr lang="en-US" dirty="0" err="1">
                <a:latin typeface="Times New Roman" panose="02020603050405020304" pitchFamily="18" charset="0"/>
                <a:cs typeface="Times New Roman" panose="02020603050405020304" pitchFamily="18" charset="0"/>
              </a:rPr>
              <a:t>Bệnh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não</a:t>
            </a:r>
            <a:r>
              <a:rPr lang="en-US" dirty="0">
                <a:latin typeface="Times New Roman" panose="02020603050405020304" pitchFamily="18" charset="0"/>
                <a:cs typeface="Times New Roman" panose="02020603050405020304" pitchFamily="18" charset="0"/>
              </a:rPr>
              <a:t> do HIV, </a:t>
            </a:r>
            <a:r>
              <a:rPr lang="en-US" dirty="0" err="1">
                <a:latin typeface="Times New Roman" panose="02020603050405020304" pitchFamily="18" charset="0"/>
                <a:cs typeface="Times New Roman" panose="02020603050405020304" pitchFamily="18" charset="0"/>
              </a:rPr>
              <a:t>bệnh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tủy</a:t>
            </a:r>
            <a:r>
              <a:rPr lang="en-US" dirty="0">
                <a:latin typeface="Times New Roman" panose="02020603050405020304" pitchFamily="18" charset="0"/>
                <a:cs typeface="Times New Roman" panose="02020603050405020304" pitchFamily="18" charset="0"/>
              </a:rPr>
              <a:t> do HIV.</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870" y="4477292"/>
            <a:ext cx="3363170" cy="2266200"/>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59927" y="4178780"/>
            <a:ext cx="3737778" cy="2564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329418" y="931061"/>
            <a:ext cx="6485025" cy="369332"/>
          </a:xfrm>
          <a:prstGeom prst="rect">
            <a:avLst/>
          </a:prstGeom>
        </p:spPr>
        <p:txBody>
          <a:bodyPr wrap="square">
            <a:spAutoFit/>
          </a:bodyPr>
          <a:lstStyle/>
          <a:p>
            <a:r>
              <a:rPr lang="en-US" b="1" u="sng" dirty="0">
                <a:latin typeface="Times New Roman" panose="02020603050405020304" pitchFamily="18" charset="0"/>
                <a:cs typeface="Times New Roman" panose="02020603050405020304" pitchFamily="18" charset="0"/>
              </a:rPr>
              <a:t>4.2. </a:t>
            </a:r>
            <a:r>
              <a:rPr lang="en-US" b="1" u="sng" dirty="0" err="1">
                <a:latin typeface="Times New Roman" panose="02020603050405020304" pitchFamily="18" charset="0"/>
                <a:cs typeface="Times New Roman" panose="02020603050405020304" pitchFamily="18" charset="0"/>
              </a:rPr>
              <a:t>Lâm</a:t>
            </a:r>
            <a:r>
              <a:rPr lang="en-US" b="1" u="sng" dirty="0">
                <a:latin typeface="Times New Roman" panose="02020603050405020304" pitchFamily="18" charset="0"/>
                <a:cs typeface="Times New Roman" panose="02020603050405020304" pitchFamily="18" charset="0"/>
              </a:rPr>
              <a:t> </a:t>
            </a:r>
            <a:r>
              <a:rPr lang="en-US" b="1" u="sng" dirty="0" err="1">
                <a:latin typeface="Times New Roman" panose="02020603050405020304" pitchFamily="18" charset="0"/>
                <a:cs typeface="Times New Roman" panose="02020603050405020304" pitchFamily="18" charset="0"/>
              </a:rPr>
              <a:t>sàng</a:t>
            </a:r>
            <a:endParaRPr lang="en-US" b="1" u="sng"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882410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113" y="0"/>
            <a:ext cx="9131710" cy="87088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Rectangle 4"/>
          <p:cNvSpPr/>
          <p:nvPr/>
        </p:nvSpPr>
        <p:spPr>
          <a:xfrm>
            <a:off x="76200" y="81498"/>
            <a:ext cx="9038303" cy="584775"/>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200" b="1" dirty="0">
                <a:latin typeface="Times New Roman" panose="02020603050405020304" pitchFamily="18" charset="0"/>
                <a:cs typeface="Times New Roman" panose="02020603050405020304" pitchFamily="18" charset="0"/>
              </a:rPr>
              <a:t>4. </a:t>
            </a:r>
            <a:r>
              <a:rPr lang="en-US" sz="3200" b="1" dirty="0" err="1">
                <a:latin typeface="Times New Roman" panose="02020603050405020304" pitchFamily="18" charset="0"/>
                <a:cs typeface="Times New Roman" panose="02020603050405020304" pitchFamily="18" charset="0"/>
              </a:rPr>
              <a:t>Các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giai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đoạn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nhiễm</a:t>
            </a:r>
            <a:r>
              <a:rPr lang="en-US" sz="3200" b="1" dirty="0">
                <a:latin typeface="Times New Roman" panose="02020603050405020304" pitchFamily="18" charset="0"/>
                <a:cs typeface="Times New Roman" panose="02020603050405020304" pitchFamily="18" charset="0"/>
              </a:rPr>
              <a:t> HIV </a:t>
            </a:r>
            <a:r>
              <a:rPr lang="en-US" sz="3200" b="1" dirty="0" err="1">
                <a:latin typeface="Times New Roman" panose="02020603050405020304" pitchFamily="18" charset="0"/>
                <a:cs typeface="Times New Roman" panose="02020603050405020304" pitchFamily="18" charset="0"/>
              </a:rPr>
              <a:t>và</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hội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chứng</a:t>
            </a:r>
            <a:r>
              <a:rPr lang="en-US" sz="3200" b="1" dirty="0">
                <a:latin typeface="Times New Roman" panose="02020603050405020304" pitchFamily="18" charset="0"/>
                <a:cs typeface="Times New Roman" panose="02020603050405020304" pitchFamily="18" charset="0"/>
              </a:rPr>
              <a:t> AIDS</a:t>
            </a:r>
            <a:endParaRPr lang="en-US" sz="3200" b="1" spc="50" dirty="0">
              <a:ln w="11430"/>
              <a:solidFill>
                <a:srgbClr val="00B0F0"/>
              </a:solidFill>
              <a:latin typeface="Times New Roman" panose="02020603050405020304" pitchFamily="18" charset="0"/>
              <a:cs typeface="Times New Roman" panose="02020603050405020304" pitchFamily="18" charset="0"/>
            </a:endParaRPr>
          </a:p>
        </p:txBody>
      </p:sp>
      <p:sp>
        <p:nvSpPr>
          <p:cNvPr id="13" name="Rectangle 12"/>
          <p:cNvSpPr/>
          <p:nvPr/>
        </p:nvSpPr>
        <p:spPr>
          <a:xfrm>
            <a:off x="381000" y="1066800"/>
            <a:ext cx="5638800" cy="369332"/>
          </a:xfrm>
          <a:prstGeom prst="rect">
            <a:avLst/>
          </a:prstGeom>
        </p:spPr>
        <p:txBody>
          <a:bodyPr wrap="square">
            <a:spAutoFit/>
          </a:bodyPr>
          <a:lstStyle/>
          <a:p>
            <a:r>
              <a:rPr lang="en-US" u="sng" dirty="0">
                <a:latin typeface="Times New Roman" panose="02020603050405020304" pitchFamily="18" charset="0"/>
                <a:ea typeface="Tahoma" panose="020B0604030504040204" pitchFamily="34" charset="0"/>
                <a:cs typeface="Times New Roman" panose="02020603050405020304" pitchFamily="18" charset="0"/>
              </a:rPr>
              <a:t>4.2.2 </a:t>
            </a:r>
            <a:r>
              <a:rPr lang="en-US" u="sng" dirty="0" err="1">
                <a:latin typeface="Times New Roman" panose="02020603050405020304" pitchFamily="18" charset="0"/>
                <a:ea typeface="Tahoma" panose="020B0604030504040204" pitchFamily="34" charset="0"/>
                <a:cs typeface="Times New Roman" panose="02020603050405020304" pitchFamily="18" charset="0"/>
              </a:rPr>
              <a:t>Phức</a:t>
            </a:r>
            <a:r>
              <a:rPr lang="en-US" u="sng" dirty="0">
                <a:latin typeface="Times New Roman" panose="02020603050405020304" pitchFamily="18" charset="0"/>
                <a:ea typeface="Tahoma" panose="020B0604030504040204" pitchFamily="34" charset="0"/>
                <a:cs typeface="Times New Roman" panose="02020603050405020304" pitchFamily="18" charset="0"/>
              </a:rPr>
              <a:t> </a:t>
            </a:r>
            <a:r>
              <a:rPr lang="en-US" u="sng" dirty="0" err="1">
                <a:latin typeface="Times New Roman" panose="02020603050405020304" pitchFamily="18" charset="0"/>
                <a:ea typeface="Tahoma" panose="020B0604030504040204" pitchFamily="34" charset="0"/>
                <a:cs typeface="Times New Roman" panose="02020603050405020304" pitchFamily="18" charset="0"/>
              </a:rPr>
              <a:t>hợp</a:t>
            </a:r>
            <a:r>
              <a:rPr lang="en-US" u="sng" dirty="0">
                <a:latin typeface="Times New Roman" panose="02020603050405020304" pitchFamily="18" charset="0"/>
                <a:ea typeface="Tahoma" panose="020B0604030504040204" pitchFamily="34" charset="0"/>
                <a:cs typeface="Times New Roman" panose="02020603050405020304" pitchFamily="18" charset="0"/>
              </a:rPr>
              <a:t> </a:t>
            </a:r>
            <a:r>
              <a:rPr lang="en-US" u="sng" dirty="0" err="1">
                <a:latin typeface="Times New Roman" panose="02020603050405020304" pitchFamily="18" charset="0"/>
                <a:ea typeface="Tahoma" panose="020B0604030504040204" pitchFamily="34" charset="0"/>
                <a:cs typeface="Times New Roman" panose="02020603050405020304" pitchFamily="18" charset="0"/>
              </a:rPr>
              <a:t>liên</a:t>
            </a:r>
            <a:r>
              <a:rPr lang="en-US" u="sng" dirty="0">
                <a:latin typeface="Times New Roman" panose="02020603050405020304" pitchFamily="18" charset="0"/>
                <a:ea typeface="Tahoma" panose="020B0604030504040204" pitchFamily="34" charset="0"/>
                <a:cs typeface="Times New Roman" panose="02020603050405020304" pitchFamily="18" charset="0"/>
              </a:rPr>
              <a:t> </a:t>
            </a:r>
            <a:r>
              <a:rPr lang="en-US" u="sng" dirty="0" err="1">
                <a:latin typeface="Times New Roman" panose="02020603050405020304" pitchFamily="18" charset="0"/>
                <a:ea typeface="Tahoma" panose="020B0604030504040204" pitchFamily="34" charset="0"/>
                <a:cs typeface="Times New Roman" panose="02020603050405020304" pitchFamily="18" charset="0"/>
              </a:rPr>
              <a:t>quan</a:t>
            </a:r>
            <a:r>
              <a:rPr lang="en-US" u="sng" dirty="0">
                <a:latin typeface="Times New Roman" panose="02020603050405020304" pitchFamily="18" charset="0"/>
                <a:ea typeface="Tahoma" panose="020B0604030504040204" pitchFamily="34" charset="0"/>
                <a:cs typeface="Times New Roman" panose="02020603050405020304" pitchFamily="18" charset="0"/>
              </a:rPr>
              <a:t> AIDS </a:t>
            </a:r>
            <a:r>
              <a:rPr lang="en-US" u="sng" dirty="0" err="1">
                <a:latin typeface="Times New Roman" panose="02020603050405020304" pitchFamily="18" charset="0"/>
                <a:ea typeface="Tahoma" panose="020B0604030504040204" pitchFamily="34" charset="0"/>
                <a:cs typeface="Times New Roman" panose="02020603050405020304" pitchFamily="18" charset="0"/>
              </a:rPr>
              <a:t>và</a:t>
            </a:r>
            <a:r>
              <a:rPr lang="en-US" u="sng" dirty="0">
                <a:latin typeface="Times New Roman" panose="02020603050405020304" pitchFamily="18" charset="0"/>
                <a:ea typeface="Tahoma" panose="020B0604030504040204" pitchFamily="34" charset="0"/>
                <a:cs typeface="Times New Roman" panose="02020603050405020304" pitchFamily="18" charset="0"/>
              </a:rPr>
              <a:t> </a:t>
            </a:r>
            <a:r>
              <a:rPr lang="en-US" u="sng" dirty="0" err="1">
                <a:latin typeface="Times New Roman" panose="02020603050405020304" pitchFamily="18" charset="0"/>
                <a:ea typeface="Tahoma" panose="020B0604030504040204" pitchFamily="34" charset="0"/>
                <a:cs typeface="Times New Roman" panose="02020603050405020304" pitchFamily="18" charset="0"/>
              </a:rPr>
              <a:t>hội</a:t>
            </a:r>
            <a:r>
              <a:rPr lang="en-US" u="sng" dirty="0">
                <a:latin typeface="Times New Roman" panose="02020603050405020304" pitchFamily="18" charset="0"/>
                <a:ea typeface="Tahoma" panose="020B0604030504040204" pitchFamily="34" charset="0"/>
                <a:cs typeface="Times New Roman" panose="02020603050405020304" pitchFamily="18" charset="0"/>
              </a:rPr>
              <a:t> </a:t>
            </a:r>
            <a:r>
              <a:rPr lang="en-US" u="sng" dirty="0" err="1">
                <a:latin typeface="Times New Roman" panose="02020603050405020304" pitchFamily="18" charset="0"/>
                <a:ea typeface="Tahoma" panose="020B0604030504040204" pitchFamily="34" charset="0"/>
                <a:cs typeface="Times New Roman" panose="02020603050405020304" pitchFamily="18" charset="0"/>
              </a:rPr>
              <a:t>chứng</a:t>
            </a:r>
            <a:r>
              <a:rPr lang="en-US" u="sng" dirty="0">
                <a:latin typeface="Times New Roman" panose="02020603050405020304" pitchFamily="18" charset="0"/>
                <a:ea typeface="Tahoma" panose="020B0604030504040204" pitchFamily="34" charset="0"/>
                <a:cs typeface="Times New Roman" panose="02020603050405020304" pitchFamily="18" charset="0"/>
              </a:rPr>
              <a:t> AIDS </a:t>
            </a:r>
            <a:r>
              <a:rPr lang="en-US" u="sng" dirty="0" err="1">
                <a:latin typeface="Times New Roman" panose="02020603050405020304" pitchFamily="18" charset="0"/>
                <a:ea typeface="Tahoma" panose="020B0604030504040204" pitchFamily="34" charset="0"/>
                <a:cs typeface="Times New Roman" panose="02020603050405020304" pitchFamily="18" charset="0"/>
              </a:rPr>
              <a:t>đầy</a:t>
            </a:r>
            <a:r>
              <a:rPr lang="en-US" u="sng" dirty="0">
                <a:latin typeface="Times New Roman" panose="02020603050405020304" pitchFamily="18" charset="0"/>
                <a:ea typeface="Tahoma" panose="020B0604030504040204" pitchFamily="34" charset="0"/>
                <a:cs typeface="Times New Roman" panose="02020603050405020304" pitchFamily="18" charset="0"/>
              </a:rPr>
              <a:t> </a:t>
            </a:r>
            <a:r>
              <a:rPr lang="en-US" u="sng" dirty="0" err="1">
                <a:latin typeface="Times New Roman" panose="02020603050405020304" pitchFamily="18" charset="0"/>
                <a:ea typeface="Tahoma" panose="020B0604030504040204" pitchFamily="34" charset="0"/>
                <a:cs typeface="Times New Roman" panose="02020603050405020304" pitchFamily="18" charset="0"/>
              </a:rPr>
              <a:t>đủ</a:t>
            </a:r>
            <a:endParaRPr lang="en-US" u="sng" dirty="0">
              <a:latin typeface="Times New Roman" panose="02020603050405020304" pitchFamily="18" charset="0"/>
              <a:ea typeface="Tahoma" panose="020B0604030504040204" pitchFamily="34" charset="0"/>
              <a:cs typeface="Times New Roman" panose="02020603050405020304" pitchFamily="18" charset="0"/>
            </a:endParaRPr>
          </a:p>
        </p:txBody>
      </p:sp>
      <p:sp>
        <p:nvSpPr>
          <p:cNvPr id="15" name="Rectangle 14"/>
          <p:cNvSpPr/>
          <p:nvPr/>
        </p:nvSpPr>
        <p:spPr>
          <a:xfrm>
            <a:off x="381000" y="1663674"/>
            <a:ext cx="4038600" cy="1754326"/>
          </a:xfrm>
          <a:prstGeom prst="rect">
            <a:avLst/>
          </a:prstGeom>
        </p:spPr>
        <p:txBody>
          <a:bodyPr wrap="square">
            <a:spAutoFit/>
          </a:bodyPr>
          <a:lstStyle/>
          <a:p>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Mặc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dù</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biểu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lâm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sàng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hội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chứng</a:t>
            </a:r>
            <a:r>
              <a:rPr lang="en-US" dirty="0">
                <a:latin typeface="Times New Roman" panose="02020603050405020304" pitchFamily="18" charset="0"/>
                <a:cs typeface="Times New Roman" panose="02020603050405020304" pitchFamily="18" charset="0"/>
              </a:rPr>
              <a:t> AIDS qua  </a:t>
            </a:r>
            <a:r>
              <a:rPr lang="en-US" dirty="0" err="1">
                <a:latin typeface="Times New Roman" panose="02020603050405020304" pitchFamily="18" charset="0"/>
                <a:cs typeface="Times New Roman" panose="02020603050405020304" pitchFamily="18" charset="0"/>
              </a:rPr>
              <a:t>hai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giai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đoạn</a:t>
            </a:r>
            <a:r>
              <a:rPr lang="en-US" dirty="0">
                <a:latin typeface="Times New Roman" panose="02020603050405020304" pitchFamily="18" charset="0"/>
                <a:cs typeface="Times New Roman" panose="02020603050405020304" pitchFamily="18" charset="0"/>
              </a:rPr>
              <a:t>:</a:t>
            </a:r>
          </a:p>
          <a:p>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Giai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đoạn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đầu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triệu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chứng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đặc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hiệu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gọi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phức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hợp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liên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quan</a:t>
            </a:r>
            <a:r>
              <a:rPr lang="en-US" dirty="0">
                <a:latin typeface="Times New Roman" panose="02020603050405020304" pitchFamily="18" charset="0"/>
                <a:cs typeface="Times New Roman" panose="02020603050405020304" pitchFamily="18" charset="0"/>
              </a:rPr>
              <a:t> AIDS,</a:t>
            </a:r>
          </a:p>
          <a:p>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Giai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đoạn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sau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biểu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hội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chứng</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AIDS </a:t>
            </a:r>
            <a:r>
              <a:rPr lang="en-US" dirty="0" err="1">
                <a:latin typeface="Times New Roman" panose="02020603050405020304" pitchFamily="18" charset="0"/>
                <a:cs typeface="Times New Roman" panose="02020603050405020304" pitchFamily="18" charset="0"/>
              </a:rPr>
              <a:t>đầy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đủ</a:t>
            </a:r>
            <a:r>
              <a:rPr lang="en-US" dirty="0">
                <a:latin typeface="Times New Roman" panose="02020603050405020304" pitchFamily="18" charset="0"/>
                <a:cs typeface="Times New Roman" panose="02020603050405020304" pitchFamily="18" charset="0"/>
              </a:rPr>
              <a:t>.</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1632049"/>
            <a:ext cx="3352800" cy="2330351"/>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p:nvSpPr>
        <p:spPr>
          <a:xfrm>
            <a:off x="381000" y="3922541"/>
            <a:ext cx="4267199" cy="2585323"/>
          </a:xfrm>
          <a:prstGeom prst="rect">
            <a:avLst/>
          </a:prstGeom>
        </p:spPr>
        <p:txBody>
          <a:bodyPr wrap="square">
            <a:spAutoFit/>
          </a:bodyPr>
          <a:lstStyle/>
          <a:p>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Phức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hợp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liên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quan</a:t>
            </a:r>
            <a:r>
              <a:rPr lang="en-US" dirty="0">
                <a:latin typeface="Times New Roman" panose="02020603050405020304" pitchFamily="18" charset="0"/>
                <a:cs typeface="Times New Roman" panose="02020603050405020304" pitchFamily="18" charset="0"/>
              </a:rPr>
              <a:t>   AIDS   (AIDS   – Related Complex – ARC):</a:t>
            </a:r>
          </a:p>
          <a:p>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Sốt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kéo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dài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gày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sút</a:t>
            </a:r>
            <a:r>
              <a:rPr lang="en-US" dirty="0">
                <a:latin typeface="Times New Roman" panose="02020603050405020304" pitchFamily="18" charset="0"/>
                <a:cs typeface="Times New Roman" panose="02020603050405020304" pitchFamily="18" charset="0"/>
              </a:rPr>
              <a:t>  &gt;  10%  </a:t>
            </a:r>
            <a:r>
              <a:rPr lang="en-US" dirty="0" err="1">
                <a:latin typeface="Times New Roman" panose="02020603050405020304" pitchFamily="18" charset="0"/>
                <a:cs typeface="Times New Roman" panose="02020603050405020304" pitchFamily="18" charset="0"/>
              </a:rPr>
              <a:t>thể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trọng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tiêu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chảy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kéo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dài</a:t>
            </a:r>
            <a:r>
              <a:rPr lang="en-US" dirty="0">
                <a:latin typeface="Times New Roman" panose="02020603050405020304" pitchFamily="18" charset="0"/>
                <a:cs typeface="Times New Roman" panose="02020603050405020304" pitchFamily="18" charset="0"/>
              </a:rPr>
              <a:t>;</a:t>
            </a:r>
          </a:p>
          <a:p>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Viêm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loét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răng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miệng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kéo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dài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nhiễm</a:t>
            </a:r>
            <a:r>
              <a:rPr lang="en-US" dirty="0">
                <a:latin typeface="Times New Roman" panose="02020603050405020304" pitchFamily="18" charset="0"/>
                <a:cs typeface="Times New Roman" panose="02020603050405020304" pitchFamily="18" charset="0"/>
              </a:rPr>
              <a:t> Herpes simplex virus </a:t>
            </a:r>
            <a:r>
              <a:rPr lang="en-US" dirty="0" err="1">
                <a:latin typeface="Times New Roman" panose="02020603050405020304" pitchFamily="18" charset="0"/>
                <a:cs typeface="Times New Roman" panose="02020603050405020304" pitchFamily="18" charset="0"/>
              </a:rPr>
              <a:t>hoặc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nhiễm</a:t>
            </a:r>
            <a:r>
              <a:rPr lang="en-US" dirty="0">
                <a:latin typeface="Times New Roman" panose="02020603050405020304" pitchFamily="18" charset="0"/>
                <a:cs typeface="Times New Roman" panose="02020603050405020304" pitchFamily="18" charset="0"/>
              </a:rPr>
              <a:t> Varicella zoster virus </a:t>
            </a:r>
            <a:r>
              <a:rPr lang="en-US" dirty="0" err="1">
                <a:latin typeface="Times New Roman" panose="02020603050405020304" pitchFamily="18" charset="0"/>
                <a:cs typeface="Times New Roman" panose="02020603050405020304" pitchFamily="18" charset="0"/>
              </a:rPr>
              <a:t>tái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nhiễm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nhiều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lần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nhiễm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nấm</a:t>
            </a:r>
            <a:r>
              <a:rPr lang="en-US" dirty="0">
                <a:latin typeface="Times New Roman" panose="02020603050405020304" pitchFamily="18" charset="0"/>
                <a:cs typeface="Times New Roman" panose="02020603050405020304" pitchFamily="18" charset="0"/>
              </a:rPr>
              <a:t> da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niêm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mạc</a:t>
            </a:r>
            <a:r>
              <a:rPr lang="en-US" dirty="0">
                <a:latin typeface="Times New Roman" panose="02020603050405020304" pitchFamily="18" charset="0"/>
                <a:cs typeface="Times New Roman" panose="02020603050405020304" pitchFamily="18" charset="0"/>
              </a:rPr>
              <a:t>,</a:t>
            </a:r>
          </a:p>
          <a:p>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Ngứa</a:t>
            </a:r>
            <a:r>
              <a:rPr lang="en-US" dirty="0">
                <a:latin typeface="Times New Roman" panose="02020603050405020304" pitchFamily="18" charset="0"/>
                <a:cs typeface="Times New Roman" panose="02020603050405020304" pitchFamily="18" charset="0"/>
              </a:rPr>
              <a:t>, ban </a:t>
            </a:r>
            <a:r>
              <a:rPr lang="en-US" dirty="0" err="1">
                <a:latin typeface="Times New Roman" panose="02020603050405020304" pitchFamily="18" charset="0"/>
                <a:cs typeface="Times New Roman" panose="02020603050405020304" pitchFamily="18" charset="0"/>
              </a:rPr>
              <a:t>đỏ</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bầm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tím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trên</a:t>
            </a:r>
            <a:r>
              <a:rPr lang="en-US" dirty="0">
                <a:latin typeface="Times New Roman" panose="02020603050405020304" pitchFamily="18" charset="0"/>
                <a:cs typeface="Times New Roman" panose="02020603050405020304" pitchFamily="18" charset="0"/>
              </a:rPr>
              <a:t> da. </a:t>
            </a:r>
          </a:p>
        </p:txBody>
      </p:sp>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84652" y="4160382"/>
            <a:ext cx="3321148" cy="23803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37791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113" y="0"/>
            <a:ext cx="9131710" cy="87088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Rectangle 4"/>
          <p:cNvSpPr/>
          <p:nvPr/>
        </p:nvSpPr>
        <p:spPr>
          <a:xfrm>
            <a:off x="76200" y="81498"/>
            <a:ext cx="9038303" cy="584775"/>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200" b="1" dirty="0">
                <a:latin typeface="Times New Roman" panose="02020603050405020304" pitchFamily="18" charset="0"/>
                <a:cs typeface="Times New Roman" panose="02020603050405020304" pitchFamily="18" charset="0"/>
              </a:rPr>
              <a:t>4. </a:t>
            </a:r>
            <a:r>
              <a:rPr lang="en-US" sz="3200" b="1" dirty="0" err="1">
                <a:latin typeface="Times New Roman" panose="02020603050405020304" pitchFamily="18" charset="0"/>
                <a:cs typeface="Times New Roman" panose="02020603050405020304" pitchFamily="18" charset="0"/>
              </a:rPr>
              <a:t>Các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giai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đoạn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nhiễm</a:t>
            </a:r>
            <a:r>
              <a:rPr lang="en-US" sz="3200" b="1" dirty="0">
                <a:latin typeface="Times New Roman" panose="02020603050405020304" pitchFamily="18" charset="0"/>
                <a:cs typeface="Times New Roman" panose="02020603050405020304" pitchFamily="18" charset="0"/>
              </a:rPr>
              <a:t> HIV </a:t>
            </a:r>
            <a:r>
              <a:rPr lang="en-US" sz="3200" b="1" dirty="0" err="1">
                <a:latin typeface="Times New Roman" panose="02020603050405020304" pitchFamily="18" charset="0"/>
                <a:cs typeface="Times New Roman" panose="02020603050405020304" pitchFamily="18" charset="0"/>
              </a:rPr>
              <a:t>và</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hội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chứng</a:t>
            </a:r>
            <a:r>
              <a:rPr lang="en-US" sz="3200" b="1" dirty="0">
                <a:latin typeface="Times New Roman" panose="02020603050405020304" pitchFamily="18" charset="0"/>
                <a:cs typeface="Times New Roman" panose="02020603050405020304" pitchFamily="18" charset="0"/>
              </a:rPr>
              <a:t> AIDS</a:t>
            </a:r>
            <a:endParaRPr lang="en-US" sz="3200" b="1" spc="50" dirty="0">
              <a:ln w="11430"/>
              <a:solidFill>
                <a:srgbClr val="00B0F0"/>
              </a:solidFill>
              <a:latin typeface="Times New Roman" panose="02020603050405020304" pitchFamily="18" charset="0"/>
              <a:cs typeface="Times New Roman" panose="02020603050405020304" pitchFamily="18" charset="0"/>
            </a:endParaRPr>
          </a:p>
        </p:txBody>
      </p:sp>
      <p:sp>
        <p:nvSpPr>
          <p:cNvPr id="17" name="Rectangle 16"/>
          <p:cNvSpPr/>
          <p:nvPr/>
        </p:nvSpPr>
        <p:spPr>
          <a:xfrm>
            <a:off x="304800" y="1219200"/>
            <a:ext cx="8229600" cy="1477328"/>
          </a:xfrm>
          <a:prstGeom prst="rect">
            <a:avLst/>
          </a:prstGeom>
        </p:spPr>
        <p:txBody>
          <a:bodyPr wrap="square">
            <a:spAutoFit/>
          </a:bodyPr>
          <a:lstStyle/>
          <a:p>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Hội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chứng</a:t>
            </a:r>
            <a:r>
              <a:rPr lang="en-US" dirty="0">
                <a:latin typeface="Times New Roman" panose="02020603050405020304" pitchFamily="18" charset="0"/>
                <a:cs typeface="Times New Roman" panose="02020603050405020304" pitchFamily="18" charset="0"/>
              </a:rPr>
              <a:t> AIDS </a:t>
            </a:r>
            <a:r>
              <a:rPr lang="en-US" dirty="0" err="1">
                <a:latin typeface="Times New Roman" panose="02020603050405020304" pitchFamily="18" charset="0"/>
                <a:cs typeface="Times New Roman" panose="02020603050405020304" pitchFamily="18" charset="0"/>
              </a:rPr>
              <a:t>đầy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đủ</a:t>
            </a:r>
            <a:r>
              <a:rPr lang="en-US" dirty="0">
                <a:latin typeface="Times New Roman" panose="02020603050405020304" pitchFamily="18" charset="0"/>
                <a:cs typeface="Times New Roman" panose="02020603050405020304" pitchFamily="18" charset="0"/>
              </a:rPr>
              <a:t>: Bao </a:t>
            </a:r>
            <a:r>
              <a:rPr lang="en-US" dirty="0" err="1">
                <a:latin typeface="Times New Roman" panose="02020603050405020304" pitchFamily="18" charset="0"/>
                <a:cs typeface="Times New Roman" panose="02020603050405020304" pitchFamily="18" charset="0"/>
              </a:rPr>
              <a:t>gồm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triệu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chứng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kèm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theo</a:t>
            </a:r>
            <a:r>
              <a:rPr lang="en-US" dirty="0">
                <a:latin typeface="Times New Roman" panose="02020603050405020304" pitchFamily="18" charset="0"/>
                <a:cs typeface="Times New Roman" panose="02020603050405020304" pitchFamily="18" charset="0"/>
              </a:rPr>
              <a:t> 1 </a:t>
            </a:r>
            <a:r>
              <a:rPr lang="en-US" dirty="0" err="1">
                <a:latin typeface="Times New Roman" panose="02020603050405020304" pitchFamily="18" charset="0"/>
                <a:cs typeface="Times New Roman" panose="02020603050405020304" pitchFamily="18" charset="0"/>
              </a:rPr>
              <a:t>hoặc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nhiều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biểu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sau</a:t>
            </a:r>
            <a:r>
              <a:rPr lang="en-US" dirty="0">
                <a:latin typeface="Times New Roman" panose="02020603050405020304" pitchFamily="18" charset="0"/>
                <a:cs typeface="Times New Roman" panose="02020603050405020304" pitchFamily="18" charset="0"/>
              </a:rPr>
              <a:t>:</a:t>
            </a:r>
          </a:p>
          <a:p>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Hạch</a:t>
            </a:r>
            <a:r>
              <a:rPr lang="en-US" dirty="0">
                <a:latin typeface="Times New Roman" panose="02020603050405020304" pitchFamily="18" charset="0"/>
                <a:cs typeface="Times New Roman" panose="02020603050405020304" pitchFamily="18" charset="0"/>
              </a:rPr>
              <a:t> to </a:t>
            </a:r>
            <a:r>
              <a:rPr lang="en-US" dirty="0" err="1">
                <a:latin typeface="Times New Roman" panose="02020603050405020304" pitchFamily="18" charset="0"/>
                <a:cs typeface="Times New Roman" panose="02020603050405020304" pitchFamily="18" charset="0"/>
              </a:rPr>
              <a:t>dạng</a:t>
            </a:r>
            <a:r>
              <a:rPr lang="en-US" dirty="0">
                <a:latin typeface="Times New Roman" panose="02020603050405020304" pitchFamily="18" charset="0"/>
                <a:cs typeface="Times New Roman" panose="02020603050405020304" pitchFamily="18" charset="0"/>
              </a:rPr>
              <a:t> Kaposi sarcoma</a:t>
            </a:r>
          </a:p>
          <a:p>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Nhiễm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trùng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phổi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viêm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phổi</a:t>
            </a:r>
            <a:r>
              <a:rPr lang="en-US" dirty="0">
                <a:latin typeface="Times New Roman" panose="02020603050405020304" pitchFamily="18" charset="0"/>
                <a:cs typeface="Times New Roman" panose="02020603050405020304" pitchFamily="18" charset="0"/>
              </a:rPr>
              <a:t> do </a:t>
            </a:r>
            <a:r>
              <a:rPr lang="en-US" dirty="0" err="1">
                <a:latin typeface="Times New Roman" panose="02020603050405020304" pitchFamily="18" charset="0"/>
                <a:cs typeface="Times New Roman" panose="02020603050405020304" pitchFamily="18" charset="0"/>
              </a:rPr>
              <a:t>Phneumocytis</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carinii</a:t>
            </a:r>
            <a:r>
              <a:rPr lang="en-US" dirty="0">
                <a:latin typeface="Times New Roman" panose="02020603050405020304" pitchFamily="18" charset="0"/>
                <a:cs typeface="Times New Roman" panose="02020603050405020304" pitchFamily="18" charset="0"/>
              </a:rPr>
              <a:t>, lao </a:t>
            </a:r>
            <a:r>
              <a:rPr lang="en-US" dirty="0" err="1">
                <a:latin typeface="Times New Roman" panose="02020603050405020304" pitchFamily="18" charset="0"/>
                <a:cs typeface="Times New Roman" panose="02020603050405020304" pitchFamily="18" charset="0"/>
              </a:rPr>
              <a:t>phổi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nấm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phổi</a:t>
            </a:r>
            <a:r>
              <a:rPr lang="en-US" dirty="0">
                <a:latin typeface="Times New Roman" panose="02020603050405020304" pitchFamily="18" charset="0"/>
                <a:cs typeface="Times New Roman" panose="02020603050405020304" pitchFamily="18" charset="0"/>
              </a:rPr>
              <a:t>.</a:t>
            </a:r>
          </a:p>
          <a:p>
            <a:r>
              <a:rPr lang="en-US" dirty="0">
                <a:latin typeface="Times New Roman" panose="02020603050405020304" pitchFamily="18" charset="0"/>
                <a:cs typeface="Times New Roman" panose="02020603050405020304" pitchFamily="18" charset="0"/>
              </a:rPr>
              <a:t>+</a:t>
            </a:r>
            <a:r>
              <a:rPr lang="en-US" dirty="0" err="1">
                <a:latin typeface="Times New Roman" panose="02020603050405020304" pitchFamily="18" charset="0"/>
                <a:cs typeface="Times New Roman" panose="02020603050405020304" pitchFamily="18" charset="0"/>
              </a:rPr>
              <a:t>Thần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kinh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liệt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rối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loạn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tâm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thần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sút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trí</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tuệ</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rối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loạn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cảm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nóng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lạnh</a:t>
            </a:r>
            <a:r>
              <a:rPr lang="en-US" dirty="0">
                <a:latin typeface="Times New Roman" panose="02020603050405020304" pitchFamily="18" charset="0"/>
                <a:cs typeface="Times New Roman" panose="02020603050405020304" pitchFamily="18" charset="0"/>
              </a:rPr>
              <a:t>.</a:t>
            </a:r>
          </a:p>
        </p:txBody>
      </p:sp>
      <p:sp>
        <p:nvSpPr>
          <p:cNvPr id="2" name="Rectangle 1"/>
          <p:cNvSpPr/>
          <p:nvPr/>
        </p:nvSpPr>
        <p:spPr>
          <a:xfrm>
            <a:off x="304800" y="2696528"/>
            <a:ext cx="8001000" cy="2308324"/>
          </a:xfrm>
          <a:prstGeom prst="rect">
            <a:avLst/>
          </a:prstGeom>
        </p:spPr>
        <p:txBody>
          <a:bodyPr wrap="square">
            <a:spAutoFit/>
          </a:bodyPr>
          <a:lstStyle/>
          <a:p>
            <a:r>
              <a:rPr lang="en-US" b="1" u="sng" dirty="0">
                <a:latin typeface="Times New Roman" panose="02020603050405020304" pitchFamily="18" charset="0"/>
                <a:cs typeface="Times New Roman" panose="02020603050405020304" pitchFamily="18" charset="0"/>
              </a:rPr>
              <a:t>4.3</a:t>
            </a:r>
            <a:r>
              <a:rPr lang="en-US" b="1" u="sng" dirty="0">
                <a:latin typeface="+mj-lt"/>
              </a:rPr>
              <a:t> </a:t>
            </a:r>
            <a:r>
              <a:rPr lang="vi-VN" b="1" u="sng" dirty="0">
                <a:latin typeface="+mj-lt"/>
              </a:rPr>
              <a:t>Cận lâm sàng</a:t>
            </a:r>
          </a:p>
          <a:p>
            <a:r>
              <a:rPr lang="vi-VN" dirty="0">
                <a:latin typeface="+mj-lt"/>
              </a:rPr>
              <a:t>‒Biểu  hiện  đặc  hiệu  nhất  là trong  huyết  thanh  có  kháng thể đặc hiệu kháng HIV hoặc kháng nguyên của HIV.</a:t>
            </a:r>
          </a:p>
          <a:p>
            <a:r>
              <a:rPr lang="vi-VN" dirty="0">
                <a:latin typeface="+mj-lt"/>
              </a:rPr>
              <a:t>‒   Số  lượng  T-CD4  giảm  (bình</a:t>
            </a:r>
            <a:r>
              <a:rPr lang="en-US" dirty="0">
                <a:latin typeface="+mj-lt"/>
              </a:rPr>
              <a:t> </a:t>
            </a:r>
            <a:r>
              <a:rPr lang="vi-VN" dirty="0">
                <a:latin typeface="+mj-lt"/>
              </a:rPr>
              <a:t>thường  số  lượng  T-CD4  từ</a:t>
            </a:r>
            <a:r>
              <a:rPr lang="en-US" dirty="0">
                <a:latin typeface="+mj-lt"/>
              </a:rPr>
              <a:t> </a:t>
            </a:r>
            <a:r>
              <a:rPr lang="vi-VN" dirty="0">
                <a:latin typeface="+mj-lt"/>
              </a:rPr>
              <a:t>500  –  1500/mm3).  Mức  độ</a:t>
            </a:r>
            <a:r>
              <a:rPr lang="en-US" dirty="0">
                <a:latin typeface="+mj-lt"/>
              </a:rPr>
              <a:t> </a:t>
            </a:r>
            <a:r>
              <a:rPr lang="vi-VN" dirty="0">
                <a:latin typeface="+mj-lt"/>
              </a:rPr>
              <a:t>giảm  T-CD4  tương  ứng  với</a:t>
            </a:r>
            <a:r>
              <a:rPr lang="en-US" dirty="0">
                <a:latin typeface="+mj-lt"/>
              </a:rPr>
              <a:t> </a:t>
            </a:r>
            <a:r>
              <a:rPr lang="vi-VN" dirty="0">
                <a:latin typeface="+mj-lt"/>
              </a:rPr>
              <a:t>mức độ suy giảm miễn dịch.</a:t>
            </a:r>
          </a:p>
          <a:p>
            <a:r>
              <a:rPr lang="vi-VN" dirty="0">
                <a:latin typeface="+mj-lt"/>
              </a:rPr>
              <a:t>‒Số  lượng  lympho  toàn  phần giảm.</a:t>
            </a:r>
          </a:p>
          <a:p>
            <a:r>
              <a:rPr lang="vi-VN" dirty="0">
                <a:latin typeface="+mj-lt"/>
              </a:rPr>
              <a:t>‒  Tỷ  lệ  T-CD4/T-CD8  &lt;  1  (bìnhthường 1,5 – 2,5).</a:t>
            </a:r>
          </a:p>
          <a:p>
            <a:r>
              <a:rPr lang="vi-VN" dirty="0">
                <a:latin typeface="+mj-lt"/>
              </a:rPr>
              <a:t>‒</a:t>
            </a:r>
            <a:r>
              <a:rPr lang="en-US" dirty="0">
                <a:latin typeface="+mj-lt"/>
              </a:rPr>
              <a:t> </a:t>
            </a:r>
            <a:r>
              <a:rPr lang="vi-VN" dirty="0">
                <a:latin typeface="+mj-lt"/>
              </a:rPr>
              <a:t>Ở giai đoạn muộn, số lượng hồng cầu, tiểu cầu, bạch cầu giảm. </a:t>
            </a:r>
          </a:p>
        </p:txBody>
      </p:sp>
    </p:spTree>
    <p:extLst>
      <p:ext uri="{BB962C8B-B14F-4D97-AF65-F5344CB8AC3E}">
        <p14:creationId xmlns:p14="http://schemas.microsoft.com/office/powerpoint/2010/main" val="12470224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1383</TotalTime>
  <Words>2022</Words>
  <Application>Microsoft Office PowerPoint</Application>
  <PresentationFormat>On-screen Show (4:3)</PresentationFormat>
  <Paragraphs>153</Paragraphs>
  <Slides>15</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Tahoma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PC</cp:lastModifiedBy>
  <cp:revision>142</cp:revision>
  <dcterms:created xsi:type="dcterms:W3CDTF">2017-02-19T10:41:03Z</dcterms:created>
  <dcterms:modified xsi:type="dcterms:W3CDTF">2017-03-26T11:53:09Z</dcterms:modified>
</cp:coreProperties>
</file>