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905A-344B-47B8-A272-EED89E1D187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E68D-1B50-4CA0-AF67-238A0015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88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905A-344B-47B8-A272-EED89E1D187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E68D-1B50-4CA0-AF67-238A0015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701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905A-344B-47B8-A272-EED89E1D187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E68D-1B50-4CA0-AF67-238A0015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6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905A-344B-47B8-A272-EED89E1D187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E68D-1B50-4CA0-AF67-238A0015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871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905A-344B-47B8-A272-EED89E1D187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E68D-1B50-4CA0-AF67-238A0015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473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905A-344B-47B8-A272-EED89E1D187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E68D-1B50-4CA0-AF67-238A0015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305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905A-344B-47B8-A272-EED89E1D187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E68D-1B50-4CA0-AF67-238A0015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656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905A-344B-47B8-A272-EED89E1D187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E68D-1B50-4CA0-AF67-238A0015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65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905A-344B-47B8-A272-EED89E1D187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E68D-1B50-4CA0-AF67-238A0015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06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905A-344B-47B8-A272-EED89E1D187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E68D-1B50-4CA0-AF67-238A0015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610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0905A-344B-47B8-A272-EED89E1D187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DE68D-1B50-4CA0-AF67-238A0015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738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0905A-344B-47B8-A272-EED89E1D1876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DE68D-1B50-4CA0-AF67-238A0015F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8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gif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2400"/>
            <a:ext cx="75438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75855" y="4237973"/>
            <a:ext cx="7010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i="1" u="sng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Nhóm</a:t>
            </a:r>
            <a:r>
              <a:rPr lang="en-US" b="1" i="1" u="sng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:</a:t>
            </a: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5.</a:t>
            </a:r>
          </a:p>
          <a:p>
            <a:pPr>
              <a:buClrTx/>
              <a:buFontTx/>
              <a:buNone/>
            </a:pPr>
            <a:endParaRPr lang="en-US" b="1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Font typeface="Arial" charset="0"/>
              <a:buChar char="•"/>
            </a:pPr>
            <a:r>
              <a:rPr lang="en-US" b="1" i="1" u="sng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i="1" u="sng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Sinh</a:t>
            </a:r>
            <a:r>
              <a:rPr lang="en-US" b="1" i="1" u="sng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i="1" u="sng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viên</a:t>
            </a:r>
            <a:r>
              <a:rPr lang="en-US" b="1" i="1" u="sng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i="1" u="sng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thực</a:t>
            </a:r>
            <a:r>
              <a:rPr lang="en-US" b="1" i="1" u="sng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i="1" u="sng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hiện</a:t>
            </a: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:      </a:t>
            </a:r>
            <a:r>
              <a:rPr lang="en-US" b="1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Lê</a:t>
            </a: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Đức</a:t>
            </a: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Anh</a:t>
            </a:r>
            <a:endParaRPr lang="en-US" b="1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		          		  </a:t>
            </a:r>
            <a:r>
              <a:rPr lang="en-US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  </a:t>
            </a:r>
            <a:r>
              <a:rPr lang="en-US" b="1" dirty="0" err="1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Lê</a:t>
            </a:r>
            <a:r>
              <a:rPr lang="en-US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Tôn</a:t>
            </a: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Viện</a:t>
            </a:r>
            <a:endParaRPr lang="en-US" b="1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		          		 </a:t>
            </a:r>
            <a:r>
              <a:rPr lang="en-US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   </a:t>
            </a:r>
            <a:r>
              <a:rPr lang="en-US" b="1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Võ</a:t>
            </a: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Đình</a:t>
            </a: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Thi</a:t>
            </a:r>
            <a:endParaRPr lang="en-US" b="1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		          		 </a:t>
            </a:r>
            <a:r>
              <a:rPr lang="en-US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   </a:t>
            </a:r>
            <a:r>
              <a:rPr lang="en-US" b="1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Trần</a:t>
            </a: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Văn</a:t>
            </a: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Thái</a:t>
            </a:r>
            <a:endParaRPr lang="en-US" b="1" dirty="0">
              <a:solidFill>
                <a:schemeClr val="tx1"/>
              </a:solidFill>
              <a:latin typeface="Times New Roman" pitchFamily="16" charset="0"/>
              <a:cs typeface="Times New Roman" pitchFamily="16" charset="0"/>
            </a:endParaRPr>
          </a:p>
          <a:p>
            <a:pPr>
              <a:buClrTx/>
              <a:buFontTx/>
              <a:buNone/>
            </a:pP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		          		</a:t>
            </a:r>
            <a:r>
              <a:rPr lang="en-US" b="1" dirty="0" smtClean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          </a:t>
            </a:r>
            <a:r>
              <a:rPr lang="en-US" b="1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Nguyễn</a:t>
            </a: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Lê</a:t>
            </a: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Hữu</a:t>
            </a: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Phúc</a:t>
            </a:r>
            <a:r>
              <a:rPr lang="en-US" b="1" dirty="0">
                <a:solidFill>
                  <a:schemeClr val="tx1"/>
                </a:solidFill>
                <a:latin typeface="Times New Roman" pitchFamily="16" charset="0"/>
                <a:cs typeface="Times New Roman" pitchFamily="16" charset="0"/>
              </a:rPr>
              <a:t>.</a:t>
            </a:r>
            <a:r>
              <a:rPr lang="en-US" dirty="0">
                <a:latin typeface="Times New Roman" pitchFamily="16" charset="0"/>
                <a:cs typeface="Times New Roman" pitchFamily="16" charset="0"/>
              </a:rPr>
              <a:t>	   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775855" y="3753767"/>
            <a:ext cx="60198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b="1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i="1" u="sng" dirty="0" err="1">
                <a:latin typeface="Times New Roman" pitchFamily="16" charset="0"/>
                <a:cs typeface="Times New Roman" pitchFamily="16" charset="0"/>
              </a:rPr>
              <a:t>Giảng</a:t>
            </a:r>
            <a:r>
              <a:rPr lang="en-US" b="1" i="1" u="sng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i="1" u="sng" dirty="0" err="1">
                <a:latin typeface="Times New Roman" pitchFamily="16" charset="0"/>
                <a:cs typeface="Times New Roman" pitchFamily="16" charset="0"/>
              </a:rPr>
              <a:t>viên</a:t>
            </a:r>
            <a:r>
              <a:rPr lang="en-US" b="1" i="1" u="sng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i="1" u="sng" dirty="0" err="1">
                <a:latin typeface="Times New Roman" pitchFamily="16" charset="0"/>
                <a:cs typeface="Times New Roman" pitchFamily="16" charset="0"/>
              </a:rPr>
              <a:t>hướng</a:t>
            </a:r>
            <a:r>
              <a:rPr lang="en-US" b="1" i="1" u="sng" dirty="0">
                <a:latin typeface="Times New Roman" pitchFamily="16" charset="0"/>
                <a:cs typeface="Times New Roman" pitchFamily="16" charset="0"/>
              </a:rPr>
              <a:t> </a:t>
            </a:r>
            <a:r>
              <a:rPr lang="en-US" b="1" i="1" u="sng" dirty="0" err="1">
                <a:latin typeface="Times New Roman" pitchFamily="16" charset="0"/>
                <a:cs typeface="Times New Roman" pitchFamily="16" charset="0"/>
              </a:rPr>
              <a:t>dẫn</a:t>
            </a:r>
            <a:r>
              <a:rPr lang="en-US" b="1" dirty="0">
                <a:latin typeface="Times New Roman" pitchFamily="16" charset="0"/>
                <a:cs typeface="Times New Roman" pitchFamily="16" charset="0"/>
              </a:rPr>
              <a:t>: </a:t>
            </a:r>
            <a:r>
              <a:rPr lang="en-US" b="1" dirty="0" err="1">
                <a:latin typeface="Times New Roman" pitchFamily="16" charset="0"/>
                <a:cs typeface="Times New Roman" pitchFamily="16" charset="0"/>
              </a:rPr>
              <a:t>Ths</a:t>
            </a:r>
            <a:r>
              <a:rPr lang="en-US" b="1" dirty="0">
                <a:latin typeface="Times New Roman" pitchFamily="16" charset="0"/>
                <a:cs typeface="Times New Roman" pitchFamily="16" charset="0"/>
              </a:rPr>
              <a:t>. </a:t>
            </a:r>
            <a:r>
              <a:rPr lang="en-US" b="1" dirty="0" err="1">
                <a:latin typeface="Times New Roman" pitchFamily="16" charset="0"/>
                <a:cs typeface="Times New Roman" pitchFamily="16" charset="0"/>
              </a:rPr>
              <a:t>Bs</a:t>
            </a:r>
            <a:r>
              <a:rPr lang="en-US" b="1" dirty="0">
                <a:latin typeface="Times New Roman" pitchFamily="16" charset="0"/>
                <a:cs typeface="Times New Roman" pitchFamily="16" charset="0"/>
              </a:rPr>
              <a:t>. NGUYỄN PHÚC HỌC.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81000" y="1676400"/>
            <a:ext cx="8382000" cy="144655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SỎI MẬT</a:t>
            </a:r>
            <a:endParaRPr lang="en-US" sz="8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75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74519" y="13855"/>
            <a:ext cx="4343400" cy="59920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19" y="723900"/>
            <a:ext cx="4876800" cy="2386446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5534893" y="0"/>
            <a:ext cx="3304308" cy="61306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tụy</a:t>
            </a:r>
            <a:r>
              <a:rPr 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1" y="722169"/>
            <a:ext cx="3706090" cy="2386446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5562602" y="3281796"/>
            <a:ext cx="3276600" cy="44680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huyết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8650" y="3281796"/>
            <a:ext cx="3581399" cy="44680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Sốc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khuẩn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86200"/>
            <a:ext cx="4838701" cy="2971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619" y="3952224"/>
            <a:ext cx="4059381" cy="267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2105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66700" y="152400"/>
            <a:ext cx="4152900" cy="59920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thận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838200"/>
            <a:ext cx="3557587" cy="579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858982"/>
            <a:ext cx="4686300" cy="577041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4862945" y="152399"/>
            <a:ext cx="4152900" cy="59920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máu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2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8381"/>
            <a:ext cx="70596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032091" y="318615"/>
            <a:ext cx="48891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 TRỊ NỘI KHOA</a:t>
            </a:r>
            <a:endParaRPr lang="en-US" sz="3600" b="1" cap="none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6200" y="1189037"/>
            <a:ext cx="9067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2200" dirty="0">
                <a:latin typeface="Times New Roman" pitchFamily="18" charset="0"/>
                <a:cs typeface="Times New Roman" pitchFamily="18" charset="0"/>
              </a:rPr>
              <a:t>Kiêng mỡ, Ăn giảm calo, Uống các nước khoáng, nhân trần, 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Actiso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257300" lvl="2" indent="-342900">
              <a:buFont typeface="Arial" pitchFamily="34" charset="0"/>
              <a:buChar char="•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Augmentin 1g/12h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TM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chậm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6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Ceftriaxone 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Flagyl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6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Ciprofloxacin 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Flagyl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6"/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 Ceftriaxone + Gentamycin +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Flagyl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Giãn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thắt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2"/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+ Atropin (ống: 1/ 2mg) liều 1 ống/ 24 giờ tiêm dưới da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lvl="2"/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+ Papaverin (Viên 0,04) liều 4 viên/ 24 giờ x 5 - 10 ngày 4.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666912"/>
            <a:ext cx="3886200" cy="21910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908" y="4666912"/>
            <a:ext cx="4881091" cy="219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40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6828" y="0"/>
            <a:ext cx="84582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Sulphatmagnesie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3 -5 g/ 24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Actiso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: 30 ml/ 24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+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Socbitol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5gx 2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gói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/ 24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nồng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kháng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tiêm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Vitamin K: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tỉ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Prothrombin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5mg, 2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tan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1714500" lvl="3" indent="-342900">
              <a:buFont typeface="Arial" pitchFamily="34" charset="0"/>
              <a:buChar char="•"/>
            </a:pP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Chenodesoxychohc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acid (BD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Chenodex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250 mg,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Chenar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200 mg,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chenofalkchenolite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250 mg. 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1714500" lvl="3" indent="-342900">
              <a:buFont typeface="Arial" pitchFamily="34" charset="0"/>
              <a:buChar char="•"/>
            </a:pPr>
            <a:r>
              <a:rPr lang="vi-VN" sz="2200" dirty="0">
                <a:latin typeface="+mj-lt"/>
              </a:rPr>
              <a:t>Urodesoxycholic (BD Delursan 250 mg, Usolvan 200 mg Destolit: 150 mg). Liều 8 - 12 mg/ kg/ 24 giờ cho trong 6 tháng đến 3 </a:t>
            </a:r>
            <a:r>
              <a:rPr lang="vi-VN" sz="2200" dirty="0" smtClean="0">
                <a:latin typeface="+mj-lt"/>
              </a:rPr>
              <a:t>năm</a:t>
            </a:r>
            <a:r>
              <a:rPr lang="en-US" sz="2200" dirty="0" smtClean="0">
                <a:latin typeface="+mj-lt"/>
              </a:rPr>
              <a:t>.</a:t>
            </a:r>
            <a:r>
              <a:rPr lang="vi-VN" sz="2200" dirty="0" smtClean="0">
                <a:latin typeface="+mj-lt"/>
              </a:rPr>
              <a:t> </a:t>
            </a:r>
            <a:r>
              <a:rPr lang="vi-VN" sz="2200" dirty="0">
                <a:latin typeface="+mj-lt"/>
              </a:rPr>
              <a:t>Kết quả tan sỏi 70 - 80</a:t>
            </a:r>
            <a:r>
              <a:rPr lang="vi-VN" sz="2200" dirty="0" smtClean="0">
                <a:latin typeface="+mj-lt"/>
              </a:rPr>
              <a:t>%</a:t>
            </a:r>
            <a:r>
              <a:rPr lang="en-US" sz="2200" dirty="0" smtClean="0">
                <a:latin typeface="+mj-lt"/>
              </a:rPr>
              <a:t> </a:t>
            </a:r>
            <a:r>
              <a:rPr lang="vi-VN" sz="2200" dirty="0" smtClean="0">
                <a:latin typeface="+mj-lt"/>
              </a:rPr>
              <a:t>ít </a:t>
            </a:r>
            <a:r>
              <a:rPr lang="vi-VN" sz="2200" dirty="0">
                <a:latin typeface="+mj-lt"/>
              </a:rPr>
              <a:t>biến chứng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342900" indent="-342900">
              <a:buFont typeface="Wingdings" pitchFamily="2" charset="2"/>
              <a:buChar char="Ø"/>
            </a:pP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00600"/>
            <a:ext cx="3886200" cy="2042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5928" y="4800600"/>
            <a:ext cx="4708072" cy="204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3960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75181"/>
            <a:ext cx="87630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Phẫu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phúc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hoại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hồi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cực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hoãn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giai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soi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bỏ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914400" lvl="2" indent="0">
              <a:buNone/>
            </a:pP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200" dirty="0">
                <a:latin typeface="+mj-lt"/>
              </a:rPr>
              <a:t>- Ưu </a:t>
            </a:r>
            <a:r>
              <a:rPr lang="vi-VN" sz="2200" dirty="0" smtClean="0">
                <a:latin typeface="+mj-lt"/>
              </a:rPr>
              <a:t>điểm</a:t>
            </a:r>
            <a:r>
              <a:rPr lang="en-US" sz="2200" dirty="0" smtClean="0">
                <a:latin typeface="+mj-lt"/>
              </a:rPr>
              <a:t>: </a:t>
            </a:r>
            <a:r>
              <a:rPr lang="vi-VN" sz="2200" dirty="0" smtClean="0">
                <a:latin typeface="+mj-lt"/>
              </a:rPr>
              <a:t>Bệnh </a:t>
            </a:r>
            <a:r>
              <a:rPr lang="vi-VN" sz="2200" dirty="0">
                <a:latin typeface="+mj-lt"/>
              </a:rPr>
              <a:t>nhân hồi phục </a:t>
            </a:r>
            <a:r>
              <a:rPr lang="vi-VN" sz="2200" dirty="0" smtClean="0">
                <a:latin typeface="+mj-lt"/>
              </a:rPr>
              <a:t>sớm</a:t>
            </a:r>
            <a:r>
              <a:rPr lang="en-US" sz="2200" dirty="0" smtClean="0">
                <a:latin typeface="+mj-lt"/>
              </a:rPr>
              <a:t>,</a:t>
            </a:r>
            <a:r>
              <a:rPr lang="vi-VN" sz="2200" dirty="0" smtClean="0">
                <a:latin typeface="+mj-lt"/>
              </a:rPr>
              <a:t> </a:t>
            </a:r>
            <a:r>
              <a:rPr lang="en-US" sz="2200" dirty="0">
                <a:latin typeface="+mj-lt"/>
              </a:rPr>
              <a:t>í</a:t>
            </a:r>
            <a:r>
              <a:rPr lang="vi-VN" sz="2200" dirty="0" smtClean="0">
                <a:latin typeface="+mj-lt"/>
              </a:rPr>
              <a:t>t </a:t>
            </a:r>
            <a:r>
              <a:rPr lang="vi-VN" sz="2200" dirty="0">
                <a:latin typeface="+mj-lt"/>
              </a:rPr>
              <a:t>đau, ít dính sau </a:t>
            </a:r>
            <a:r>
              <a:rPr lang="vi-VN" sz="2200" dirty="0" smtClean="0">
                <a:latin typeface="+mj-lt"/>
              </a:rPr>
              <a:t>mổ</a:t>
            </a:r>
            <a:r>
              <a:rPr lang="en-US" sz="2200" dirty="0" smtClean="0">
                <a:latin typeface="+mj-lt"/>
              </a:rPr>
              <a:t>,</a:t>
            </a:r>
            <a:r>
              <a:rPr lang="vi-VN" sz="2200" dirty="0" smtClean="0">
                <a:latin typeface="+mj-lt"/>
              </a:rPr>
              <a:t>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vi-VN" sz="2200" dirty="0" smtClean="0">
                <a:latin typeface="+mj-lt"/>
              </a:rPr>
              <a:t>iảm </a:t>
            </a:r>
            <a:r>
              <a:rPr lang="vi-VN" sz="2200" dirty="0">
                <a:latin typeface="+mj-lt"/>
              </a:rPr>
              <a:t>tỷ lệ biến chứng </a:t>
            </a:r>
            <a:r>
              <a:rPr lang="vi-VN" sz="2200" dirty="0" smtClean="0">
                <a:latin typeface="+mj-lt"/>
              </a:rPr>
              <a:t>nơi</a:t>
            </a:r>
            <a:r>
              <a:rPr lang="en-US" sz="2200" dirty="0" smtClean="0">
                <a:latin typeface="+mj-lt"/>
              </a:rPr>
              <a:t>,</a:t>
            </a:r>
            <a:r>
              <a:rPr lang="vi-VN" sz="2200" dirty="0" smtClean="0">
                <a:latin typeface="+mj-lt"/>
              </a:rPr>
              <a:t>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vi-VN" sz="2200" dirty="0" smtClean="0">
                <a:latin typeface="Times New Roman" pitchFamily="18" charset="0"/>
                <a:cs typeface="Times New Roman" pitchFamily="18" charset="0"/>
              </a:rPr>
              <a:t>ết mổ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8381"/>
            <a:ext cx="70596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679430" y="318615"/>
            <a:ext cx="559448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 TRỊ NGOẠI KHOA</a:t>
            </a:r>
            <a:endParaRPr lang="en-US" sz="3600" b="1" cap="none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886200"/>
            <a:ext cx="86868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517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76201"/>
            <a:ext cx="89916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vi-VN" sz="2200" dirty="0">
                <a:latin typeface="+mj-lt"/>
              </a:rPr>
              <a:t>Phá sỏi bằng siêu âm </a:t>
            </a:r>
            <a:r>
              <a:rPr lang="vi-VN" sz="2200" dirty="0" smtClean="0">
                <a:latin typeface="+mj-lt"/>
              </a:rPr>
              <a:t>Lase </a:t>
            </a:r>
            <a:r>
              <a:rPr lang="vi-VN" sz="2200" dirty="0">
                <a:latin typeface="+mj-lt"/>
              </a:rPr>
              <a:t>Cơ học </a:t>
            </a:r>
            <a:r>
              <a:rPr lang="en-US" sz="2200" dirty="0">
                <a:latin typeface="+mj-lt"/>
              </a:rPr>
              <a:t>(</a:t>
            </a:r>
            <a:r>
              <a:rPr lang="vi-VN" sz="2200" dirty="0" smtClean="0">
                <a:latin typeface="+mj-lt"/>
              </a:rPr>
              <a:t>Lấy </a:t>
            </a:r>
            <a:r>
              <a:rPr lang="vi-VN" sz="2200" dirty="0">
                <a:latin typeface="+mj-lt"/>
              </a:rPr>
              <a:t>sỏi qua nội soi mật tụy ngược </a:t>
            </a:r>
            <a:r>
              <a:rPr lang="vi-VN" sz="2200" dirty="0" smtClean="0">
                <a:latin typeface="+mj-lt"/>
              </a:rPr>
              <a:t>dòng</a:t>
            </a:r>
            <a:r>
              <a:rPr lang="en-US" sz="2200" dirty="0" smtClean="0">
                <a:latin typeface="+mj-lt"/>
              </a:rPr>
              <a:t>):</a:t>
            </a:r>
          </a:p>
          <a:p>
            <a:r>
              <a:rPr lang="en-US" sz="2200" dirty="0" smtClean="0">
                <a:latin typeface="+mj-lt"/>
              </a:rPr>
              <a:t>	</a:t>
            </a:r>
            <a:r>
              <a:rPr lang="vi-VN" sz="2200" dirty="0" smtClean="0">
                <a:latin typeface="+mj-lt"/>
              </a:rPr>
              <a:t> </a:t>
            </a:r>
            <a:r>
              <a:rPr lang="vi-VN" sz="2200" dirty="0">
                <a:latin typeface="+mj-lt"/>
              </a:rPr>
              <a:t>• Phá sỏi đầu tiên làm 1968 bởi Cunt tại Hoa Kz; Nội soi cắt cơ vòng Oddi đầu tiên 1973 bởi Classen tại Đức </a:t>
            </a:r>
            <a:endParaRPr lang="en-US" sz="2200" dirty="0" smtClean="0">
              <a:latin typeface="+mj-lt"/>
            </a:endParaRPr>
          </a:p>
          <a:p>
            <a:r>
              <a:rPr lang="en-US" sz="2200" dirty="0">
                <a:latin typeface="+mj-lt"/>
              </a:rPr>
              <a:t>	</a:t>
            </a:r>
            <a:r>
              <a:rPr lang="vi-VN" sz="2200" dirty="0" smtClean="0">
                <a:latin typeface="+mj-lt"/>
              </a:rPr>
              <a:t>• </a:t>
            </a:r>
            <a:r>
              <a:rPr lang="vi-VN" sz="2200" dirty="0">
                <a:latin typeface="+mj-lt"/>
              </a:rPr>
              <a:t>Chỉ định: Sỏi ống mật chủ, ống gan chung đường kính không quá 20 - 30mm không quá nhiều sỏi. </a:t>
            </a:r>
            <a:endParaRPr lang="en-US" sz="2200" dirty="0">
              <a:latin typeface="+mj-lt"/>
            </a:endParaRPr>
          </a:p>
          <a:p>
            <a:r>
              <a:rPr lang="en-US" sz="2200" dirty="0" smtClean="0">
                <a:latin typeface="+mj-lt"/>
              </a:rPr>
              <a:t>	</a:t>
            </a:r>
            <a:r>
              <a:rPr lang="vi-VN" sz="2200" dirty="0" smtClean="0">
                <a:latin typeface="+mj-lt"/>
              </a:rPr>
              <a:t>• </a:t>
            </a:r>
            <a:r>
              <a:rPr lang="vi-VN" sz="2200" dirty="0">
                <a:latin typeface="+mj-lt"/>
              </a:rPr>
              <a:t>Biến chứng sớm: Chảy máu Thủng ống mật, thủng ruột Nhiễm trùng, viêm tụy cấp </a:t>
            </a:r>
            <a:r>
              <a:rPr lang="en-US" sz="2200" dirty="0" smtClean="0">
                <a:latin typeface="+mj-lt"/>
              </a:rPr>
              <a:t>	</a:t>
            </a:r>
          </a:p>
          <a:p>
            <a:r>
              <a:rPr lang="en-US" sz="2200" dirty="0">
                <a:latin typeface="+mj-lt"/>
              </a:rPr>
              <a:t>	</a:t>
            </a:r>
            <a:r>
              <a:rPr lang="vi-VN" sz="2200" dirty="0" smtClean="0">
                <a:latin typeface="+mj-lt"/>
              </a:rPr>
              <a:t>• </a:t>
            </a:r>
            <a:r>
              <a:rPr lang="vi-VN" sz="2200" dirty="0">
                <a:latin typeface="+mj-lt"/>
              </a:rPr>
              <a:t>Biến chứng muộn: Trào dịch tá tràng lên đường mật Trít hẹp cơ vòng </a:t>
            </a:r>
            <a:r>
              <a:rPr lang="vi-VN" sz="2200" dirty="0" smtClean="0">
                <a:latin typeface="+mj-lt"/>
              </a:rPr>
              <a:t>oddi</a:t>
            </a:r>
            <a:r>
              <a:rPr lang="en-US" sz="2200" dirty="0" smtClean="0">
                <a:latin typeface="+mj-lt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40221"/>
            <a:ext cx="4876800" cy="325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199" y="3554075"/>
            <a:ext cx="4009939" cy="27705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562600" y="6382389"/>
            <a:ext cx="3200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lực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8601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8381"/>
            <a:ext cx="70596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6789" y="318615"/>
            <a:ext cx="49997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ĐIỀU TRỊ DỰ PHÒNG</a:t>
            </a:r>
            <a:endParaRPr lang="en-US" sz="3600" b="1" cap="none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1295400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cholesterol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cholesterol,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mỡ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hòa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thai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Dự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Xổ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giun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tuyên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trùng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huyết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973056"/>
            <a:ext cx="8763000" cy="2808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1285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636" y="0"/>
            <a:ext cx="91786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44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28" y="87923"/>
            <a:ext cx="8527471" cy="1590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650338" y="617361"/>
            <a:ext cx="822045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2800" b="1" cap="none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ĐỊNH NGHĨA, NGUYÊN NHÂN VÀ BỆNH SINH</a:t>
            </a:r>
            <a:endParaRPr lang="en-US" sz="2800" b="1" cap="none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436" y="3733800"/>
            <a:ext cx="4114800" cy="2971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5548" y="3733799"/>
            <a:ext cx="3967452" cy="297179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64128" y="1905000"/>
            <a:ext cx="792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(Gallstones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Cholelithiasis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bùn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đương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2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637" y="208251"/>
            <a:ext cx="7059612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62000" y="1676400"/>
            <a:ext cx="6789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fontAlgn="base">
              <a:buFont typeface="Arial" pitchFamily="34" charset="0"/>
              <a:buChar char="•"/>
            </a:pP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Sỏi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mật được hình thành từ sự kết tụ của các thành phần có trong dịch mật, trong đó chủ yếu là cholesterol và bilirubin (sắc tố mật).</a:t>
            </a:r>
          </a:p>
        </p:txBody>
      </p:sp>
      <p:sp>
        <p:nvSpPr>
          <p:cNvPr id="7" name="Rectangle 6"/>
          <p:cNvSpPr/>
          <p:nvPr/>
        </p:nvSpPr>
        <p:spPr>
          <a:xfrm>
            <a:off x="2743200" y="525027"/>
            <a:ext cx="411522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000" b="1" cap="none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NGUYÊN NHÂN</a:t>
            </a:r>
            <a:endParaRPr lang="en-US" sz="4000" b="1" cap="none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0" y="3959732"/>
            <a:ext cx="2743200" cy="1219200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43729" y="4276944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</a:rPr>
              <a:t>PHÂN LOẠI</a:t>
            </a:r>
            <a:endParaRPr lang="en-US" sz="3200" b="1" dirty="0">
              <a:solidFill>
                <a:srgbClr val="FFFF00"/>
              </a:solidFill>
            </a:endParaRPr>
          </a:p>
        </p:txBody>
      </p:sp>
      <p:cxnSp>
        <p:nvCxnSpPr>
          <p:cNvPr id="10" name="AutoShape 22"/>
          <p:cNvCxnSpPr>
            <a:cxnSpLocks noChangeShapeType="1"/>
            <a:stCxn id="8" idx="7"/>
          </p:cNvCxnSpPr>
          <p:nvPr/>
        </p:nvCxnSpPr>
        <p:spPr bwMode="auto">
          <a:xfrm flipV="1">
            <a:off x="2341468" y="3794031"/>
            <a:ext cx="401732" cy="344249"/>
          </a:xfrm>
          <a:prstGeom prst="straightConnector1">
            <a:avLst/>
          </a:prstGeom>
          <a:noFill/>
          <a:ln w="12600" cap="sq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3" name="AutoShape 22"/>
          <p:cNvCxnSpPr>
            <a:cxnSpLocks noChangeShapeType="1"/>
            <a:stCxn id="8" idx="5"/>
          </p:cNvCxnSpPr>
          <p:nvPr/>
        </p:nvCxnSpPr>
        <p:spPr bwMode="auto">
          <a:xfrm>
            <a:off x="2341468" y="5000384"/>
            <a:ext cx="477932" cy="409816"/>
          </a:xfrm>
          <a:prstGeom prst="straightConnector1">
            <a:avLst/>
          </a:prstGeom>
          <a:noFill/>
          <a:ln w="12600" cap="sq">
            <a:solidFill>
              <a:srgbClr val="FF0000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2743200" y="3257915"/>
            <a:ext cx="1676400" cy="857539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 err="1" smtClean="0">
                <a:solidFill>
                  <a:srgbClr val="FFFF00"/>
                </a:solidFill>
              </a:rPr>
              <a:t>Sỏi</a:t>
            </a:r>
            <a:r>
              <a:rPr lang="en-US" sz="1600" b="1" dirty="0" smtClean="0">
                <a:solidFill>
                  <a:srgbClr val="FFFF00"/>
                </a:solidFill>
              </a:rPr>
              <a:t> Cholesterol</a:t>
            </a:r>
            <a:endParaRPr lang="en-US" sz="1600" b="1" dirty="0">
              <a:solidFill>
                <a:srgbClr val="FFFF00"/>
              </a:solidFill>
            </a:endParaRPr>
          </a:p>
        </p:txBody>
      </p:sp>
      <p:sp>
        <p:nvSpPr>
          <p:cNvPr id="17" name="Oval 9"/>
          <p:cNvSpPr>
            <a:spLocks noChangeArrowheads="1"/>
          </p:cNvSpPr>
          <p:nvPr/>
        </p:nvSpPr>
        <p:spPr bwMode="auto">
          <a:xfrm>
            <a:off x="2743200" y="5216236"/>
            <a:ext cx="1676400" cy="857539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 dirty="0" err="1" smtClean="0">
                <a:solidFill>
                  <a:srgbClr val="FFFF00"/>
                </a:solidFill>
              </a:rPr>
              <a:t>Sỏi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Sắc</a:t>
            </a:r>
            <a:r>
              <a:rPr lang="en-US" sz="1600" b="1" dirty="0" smtClean="0">
                <a:solidFill>
                  <a:srgbClr val="FFFF00"/>
                </a:solidFill>
              </a:rPr>
              <a:t> </a:t>
            </a:r>
            <a:r>
              <a:rPr lang="en-US" sz="1600" b="1" dirty="0" err="1" smtClean="0">
                <a:solidFill>
                  <a:srgbClr val="FFFF00"/>
                </a:solidFill>
              </a:rPr>
              <a:t>Tố</a:t>
            </a:r>
            <a:endParaRPr lang="en-US" sz="1600" b="1" dirty="0">
              <a:solidFill>
                <a:srgbClr val="FFFF00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09" y="2657986"/>
            <a:ext cx="3228111" cy="20573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310" y="4861719"/>
            <a:ext cx="3228110" cy="199390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7675492" y="2842273"/>
            <a:ext cx="15447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khi cholesterol lớn hơn 50% 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675492" y="4971568"/>
            <a:ext cx="151007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khi nồng độ bilirubin lớn hơn 50%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36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04799"/>
            <a:ext cx="7059612" cy="13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01006" y="659677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 CHẾ BỆNH SINH</a:t>
            </a:r>
            <a:endParaRPr lang="en-US" sz="36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7724" y="1828800"/>
            <a:ext cx="78486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Sỏi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cholesterol: 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hình </a:t>
            </a:r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thành do sự mất cần bằng các thành phần có trong dịch mật - nồng độ cholesterol tăng lên, trong khi nồng độ chất làm tan (muối mật - Lecithin) giảm xuống. Cholesterol có xu hướng kết tủa tạo nên những vi thể, tinh thể là tiền đề cho sự hình thành sỏi mật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ỏi sắc tố: do sự có mặt quá nhiều số luợng bilirulin không kết hợp trong dịch mật. Sự có mặt bilirubin không kết hợp này (mono và digluconat) là do bởi các enzym nội ò gluronidase hoặc có thể do thuỷ phân ancalin, mà những tình trạng này có thể xảy ra trong quá trình nhiễm trùng mạn tính.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33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8381"/>
            <a:ext cx="70596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2684347" y="318615"/>
            <a:ext cx="358463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TRIỆU CHỨNG</a:t>
            </a:r>
            <a:endParaRPr lang="en-US" sz="3600" b="1" cap="none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1"/>
          <p:cNvSpPr>
            <a:spLocks noChangeArrowheads="1"/>
          </p:cNvSpPr>
          <p:nvPr/>
        </p:nvSpPr>
        <p:spPr bwMode="auto">
          <a:xfrm>
            <a:off x="970027" y="1447801"/>
            <a:ext cx="2052261" cy="1219200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àng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val 1"/>
          <p:cNvSpPr>
            <a:spLocks noChangeArrowheads="1"/>
          </p:cNvSpPr>
          <p:nvPr/>
        </p:nvSpPr>
        <p:spPr bwMode="auto">
          <a:xfrm>
            <a:off x="5717569" y="1399310"/>
            <a:ext cx="2052261" cy="1219200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Cận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Lâm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Sàng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-13369" y="2964873"/>
            <a:ext cx="1295400" cy="762000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Đau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bụng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1348458" y="2964873"/>
            <a:ext cx="1295400" cy="762000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Sốt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rét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run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7"/>
          <p:cNvSpPr>
            <a:spLocks noChangeArrowheads="1"/>
          </p:cNvSpPr>
          <p:nvPr/>
        </p:nvSpPr>
        <p:spPr bwMode="auto">
          <a:xfrm>
            <a:off x="2775172" y="2964873"/>
            <a:ext cx="1295400" cy="762000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da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AutoShape 22"/>
          <p:cNvCxnSpPr>
            <a:cxnSpLocks noChangeShapeType="1"/>
            <a:stCxn id="7" idx="4"/>
            <a:endCxn id="11" idx="0"/>
          </p:cNvCxnSpPr>
          <p:nvPr/>
        </p:nvCxnSpPr>
        <p:spPr bwMode="auto">
          <a:xfrm flipH="1">
            <a:off x="634331" y="2667001"/>
            <a:ext cx="1361827" cy="297872"/>
          </a:xfrm>
          <a:prstGeom prst="straightConnector1">
            <a:avLst/>
          </a:prstGeom>
          <a:noFill/>
          <a:ln w="12600" cap="sq">
            <a:solidFill>
              <a:srgbClr val="FF6903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7" name="AutoShape 22"/>
          <p:cNvCxnSpPr>
            <a:cxnSpLocks noChangeShapeType="1"/>
            <a:stCxn id="7" idx="4"/>
            <a:endCxn id="12" idx="0"/>
          </p:cNvCxnSpPr>
          <p:nvPr/>
        </p:nvCxnSpPr>
        <p:spPr bwMode="auto">
          <a:xfrm>
            <a:off x="1996158" y="2667001"/>
            <a:ext cx="0" cy="297872"/>
          </a:xfrm>
          <a:prstGeom prst="straightConnector1">
            <a:avLst/>
          </a:prstGeom>
          <a:noFill/>
          <a:ln w="12600" cap="sq">
            <a:solidFill>
              <a:srgbClr val="FF6903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8" name="AutoShape 22"/>
          <p:cNvCxnSpPr>
            <a:cxnSpLocks noChangeShapeType="1"/>
            <a:stCxn id="7" idx="4"/>
            <a:endCxn id="13" idx="0"/>
          </p:cNvCxnSpPr>
          <p:nvPr/>
        </p:nvCxnSpPr>
        <p:spPr bwMode="auto">
          <a:xfrm>
            <a:off x="1996158" y="2667001"/>
            <a:ext cx="1426714" cy="297872"/>
          </a:xfrm>
          <a:prstGeom prst="straightConnector1">
            <a:avLst/>
          </a:prstGeom>
          <a:noFill/>
          <a:ln w="12600" cap="sq">
            <a:solidFill>
              <a:srgbClr val="FF6903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27" name="Down Arrow 26"/>
          <p:cNvSpPr/>
          <p:nvPr/>
        </p:nvSpPr>
        <p:spPr>
          <a:xfrm>
            <a:off x="854562" y="3886200"/>
            <a:ext cx="2362954" cy="990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1"/>
          <p:cNvSpPr>
            <a:spLocks noChangeArrowheads="1"/>
          </p:cNvSpPr>
          <p:nvPr/>
        </p:nvSpPr>
        <p:spPr bwMode="auto">
          <a:xfrm>
            <a:off x="169138" y="4953000"/>
            <a:ext cx="3733799" cy="1219200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am </a:t>
            </a:r>
            <a:r>
              <a:rPr lang="en-US" sz="2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Charcot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Oval 7"/>
          <p:cNvSpPr>
            <a:spLocks noChangeArrowheads="1"/>
          </p:cNvSpPr>
          <p:nvPr/>
        </p:nvSpPr>
        <p:spPr bwMode="auto">
          <a:xfrm>
            <a:off x="4267200" y="2916381"/>
            <a:ext cx="1603664" cy="914401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Bilirubin huyết 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thanh tăng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Oval 7"/>
          <p:cNvSpPr>
            <a:spLocks noChangeArrowheads="1"/>
          </p:cNvSpPr>
          <p:nvPr/>
        </p:nvSpPr>
        <p:spPr bwMode="auto">
          <a:xfrm>
            <a:off x="6019800" y="2916380"/>
            <a:ext cx="1447800" cy="914401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Phosphatase </a:t>
            </a:r>
          </a:p>
          <a:p>
            <a:pPr algn="ctr"/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kiềm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7"/>
          <p:cNvSpPr>
            <a:spLocks noChangeArrowheads="1"/>
          </p:cNvSpPr>
          <p:nvPr/>
        </p:nvSpPr>
        <p:spPr bwMode="auto">
          <a:xfrm>
            <a:off x="7602682" y="2916381"/>
            <a:ext cx="1388918" cy="914401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Bạch cầu </a:t>
            </a:r>
            <a:endParaRPr lang="en-US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9" name="AutoShape 22"/>
          <p:cNvCxnSpPr>
            <a:cxnSpLocks noChangeShapeType="1"/>
          </p:cNvCxnSpPr>
          <p:nvPr/>
        </p:nvCxnSpPr>
        <p:spPr bwMode="auto">
          <a:xfrm flipH="1">
            <a:off x="5369843" y="2608118"/>
            <a:ext cx="1361827" cy="297872"/>
          </a:xfrm>
          <a:prstGeom prst="straightConnector1">
            <a:avLst/>
          </a:prstGeom>
          <a:noFill/>
          <a:ln w="12600" cap="sq">
            <a:solidFill>
              <a:srgbClr val="FF6903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0" name="AutoShape 22"/>
          <p:cNvCxnSpPr>
            <a:cxnSpLocks noChangeShapeType="1"/>
          </p:cNvCxnSpPr>
          <p:nvPr/>
        </p:nvCxnSpPr>
        <p:spPr bwMode="auto">
          <a:xfrm>
            <a:off x="6731670" y="2608118"/>
            <a:ext cx="0" cy="297872"/>
          </a:xfrm>
          <a:prstGeom prst="straightConnector1">
            <a:avLst/>
          </a:prstGeom>
          <a:noFill/>
          <a:ln w="12600" cap="sq">
            <a:solidFill>
              <a:srgbClr val="FF6903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71" name="AutoShape 22"/>
          <p:cNvCxnSpPr>
            <a:cxnSpLocks noChangeShapeType="1"/>
          </p:cNvCxnSpPr>
          <p:nvPr/>
        </p:nvCxnSpPr>
        <p:spPr bwMode="auto">
          <a:xfrm>
            <a:off x="6731670" y="2608118"/>
            <a:ext cx="1426714" cy="297872"/>
          </a:xfrm>
          <a:prstGeom prst="straightConnector1">
            <a:avLst/>
          </a:prstGeom>
          <a:noFill/>
          <a:ln w="12600" cap="sq">
            <a:solidFill>
              <a:srgbClr val="FF6903"/>
            </a:solidFill>
            <a:miter lim="800000"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pic>
        <p:nvPicPr>
          <p:cNvPr id="73" name="Picture 7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8" y="3886200"/>
            <a:ext cx="461356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7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8381"/>
            <a:ext cx="70596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63347" y="318615"/>
            <a:ext cx="59618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CHUẨN ĐOÁN HÌNH ẢNH</a:t>
            </a:r>
            <a:endParaRPr lang="en-US" sz="3600" b="1" cap="none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744912" y="1198418"/>
            <a:ext cx="1295400" cy="762000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Siêu</a:t>
            </a:r>
            <a:r>
              <a:rPr lang="en-US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âm</a:t>
            </a:r>
            <a:endParaRPr lang="en-US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766454"/>
            <a:ext cx="3647570" cy="2133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64" y="1738745"/>
            <a:ext cx="4038600" cy="2133600"/>
          </a:xfrm>
          <a:prstGeom prst="rect">
            <a:avLst/>
          </a:prstGeom>
        </p:spPr>
      </p:pic>
      <p:sp>
        <p:nvSpPr>
          <p:cNvPr id="10" name="Oval 7"/>
          <p:cNvSpPr>
            <a:spLocks noChangeArrowheads="1"/>
          </p:cNvSpPr>
          <p:nvPr/>
        </p:nvSpPr>
        <p:spPr bwMode="auto">
          <a:xfrm>
            <a:off x="3761870" y="3872345"/>
            <a:ext cx="1295400" cy="762000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ERCP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0" y="4495800"/>
            <a:ext cx="3713018" cy="213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664" y="4495800"/>
            <a:ext cx="4038600" cy="213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39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1"/>
          <p:cNvSpPr>
            <a:spLocks noChangeArrowheads="1"/>
          </p:cNvSpPr>
          <p:nvPr/>
        </p:nvSpPr>
        <p:spPr bwMode="auto">
          <a:xfrm>
            <a:off x="3276600" y="55420"/>
            <a:ext cx="2052261" cy="949035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CT scan </a:t>
            </a:r>
            <a:r>
              <a:rPr lang="en-US" sz="2000" b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MRI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2" y="983673"/>
            <a:ext cx="3865418" cy="2292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7" y="976746"/>
            <a:ext cx="4267200" cy="22929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4343400"/>
            <a:ext cx="4572000" cy="2493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Oval 1"/>
          <p:cNvSpPr>
            <a:spLocks noChangeArrowheads="1"/>
          </p:cNvSpPr>
          <p:nvPr/>
        </p:nvSpPr>
        <p:spPr bwMode="auto">
          <a:xfrm>
            <a:off x="685800" y="3297384"/>
            <a:ext cx="2052261" cy="949035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MRC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1"/>
          <p:cNvSpPr>
            <a:spLocks noChangeArrowheads="1"/>
          </p:cNvSpPr>
          <p:nvPr/>
        </p:nvSpPr>
        <p:spPr bwMode="auto">
          <a:xfrm>
            <a:off x="6324600" y="3280066"/>
            <a:ext cx="2052261" cy="949035"/>
          </a:xfrm>
          <a:prstGeom prst="ellipse">
            <a:avLst/>
          </a:prstGeom>
          <a:solidFill>
            <a:srgbClr val="595D63"/>
          </a:solidFill>
          <a:ln w="25560" cap="sq">
            <a:solidFill>
              <a:srgbClr val="BB612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PTC hay PTHC</a:t>
            </a:r>
            <a:endParaRPr lang="en-US" sz="2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27" y="4246419"/>
            <a:ext cx="4255134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5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8381"/>
            <a:ext cx="7059612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921889" y="318615"/>
            <a:ext cx="32447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smtClean="0">
                <a:ln w="11430"/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BIẾN CHỨNG</a:t>
            </a:r>
            <a:endParaRPr lang="en-US" sz="3600" b="1" cap="none" spc="50" dirty="0">
              <a:ln w="11430"/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36884" y="1371600"/>
            <a:ext cx="2083689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305" y="2576944"/>
            <a:ext cx="5016500" cy="41286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" y="2590800"/>
            <a:ext cx="3348141" cy="41148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3956888" y="1371600"/>
            <a:ext cx="4419600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501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256589" y="3562525"/>
            <a:ext cx="2083689" cy="67611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gan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4317069"/>
            <a:ext cx="4849091" cy="2534004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533400" y="96982"/>
            <a:ext cx="4343400" cy="8936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mủ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163782"/>
            <a:ext cx="4876800" cy="226521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6276109" y="96982"/>
            <a:ext cx="2083689" cy="106680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1" y="1228566"/>
            <a:ext cx="3810000" cy="5344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59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526</Words>
  <Application>Microsoft Office PowerPoint</Application>
  <PresentationFormat>On-screen Show (4:3)</PresentationFormat>
  <Paragraphs>90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25</cp:revision>
  <dcterms:created xsi:type="dcterms:W3CDTF">2017-02-19T10:41:03Z</dcterms:created>
  <dcterms:modified xsi:type="dcterms:W3CDTF">2017-02-19T19:13:09Z</dcterms:modified>
</cp:coreProperties>
</file>