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59" r:id="rId4"/>
    <p:sldId id="273" r:id="rId5"/>
    <p:sldId id="260" r:id="rId6"/>
    <p:sldId id="261" r:id="rId7"/>
    <p:sldId id="263" r:id="rId8"/>
    <p:sldId id="264" r:id="rId9"/>
    <p:sldId id="267" r:id="rId10"/>
    <p:sldId id="268" r:id="rId11"/>
    <p:sldId id="269" r:id="rId12"/>
    <p:sldId id="270" r:id="rId13"/>
    <p:sldId id="27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31" autoAdjust="0"/>
    <p:restoredTop sz="94660"/>
  </p:normalViewPr>
  <p:slideViewPr>
    <p:cSldViewPr snapToGrid="0">
      <p:cViewPr varScale="1">
        <p:scale>
          <a:sx n="49" d="100"/>
          <a:sy n="49" d="100"/>
        </p:scale>
        <p:origin x="-108" y="-32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409530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139904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005855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90068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53175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3170294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799841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1215364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652511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3267896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96AF07D-88AA-4E3B-9EF8-C720C7AFE400}" type="datetimeFigureOut">
              <a:rPr lang="en-US" smtClean="0"/>
              <a:pPr/>
              <a:t>19/02/2017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72942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6AF07D-88AA-4E3B-9EF8-C720C7AFE400}" type="datetimeFigureOut">
              <a:rPr lang="en-US" smtClean="0"/>
              <a:pPr/>
              <a:t>19/02/2017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801109-1D21-4257-A519-D08B254A583D}" type="slidenum">
              <a:rPr lang="en-US" smtClean="0"/>
              <a:pPr/>
              <a:t>‹#›</a:t>
            </a:fld>
            <a:endParaRPr lang="en-US"/>
          </a:p>
        </p:txBody>
      </p:sp>
    </p:spTree>
    <p:extLst>
      <p:ext uri="{BB962C8B-B14F-4D97-AF65-F5344CB8AC3E}">
        <p14:creationId xmlns:p14="http://schemas.microsoft.com/office/powerpoint/2010/main" xmlns="" val="29564369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hyperlink" Target="https://vi.wikipedia.org/wiki/T%E1%BB%95_ch%E1%BB%A9c_Y_t%E1%BA%BF_Th%E1%BA%BF_gi%E1%BB%9Bi"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911882"/>
          </a:xfrm>
        </p:spPr>
        <p:txBody>
          <a:bodyPr>
            <a:normAutofit/>
          </a:bodyPr>
          <a:lstStyle/>
          <a:p>
            <a:r>
              <a:rPr lang="en-US" sz="3600" dirty="0" smtClean="0">
                <a:latin typeface="Times New Roman" pitchFamily="18" charset="0"/>
                <a:cs typeface="Times New Roman" pitchFamily="18" charset="0"/>
              </a:rPr>
              <a:t>TIÊU CHẢY VÀ TÁO BÓN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normAutofit/>
          </a:bodyPr>
          <a:lstStyle/>
          <a:p>
            <a:pPr>
              <a:buNone/>
            </a:pPr>
            <a:r>
              <a:rPr lang="en-US" sz="2400" dirty="0" err="1" smtClean="0">
                <a:latin typeface="Times New Roman" pitchFamily="18" charset="0"/>
                <a:cs typeface="Times New Roman" pitchFamily="18" charset="0"/>
              </a:rPr>
              <a:t>Lớp</a:t>
            </a:r>
            <a:r>
              <a:rPr lang="en-US" sz="2400" dirty="0" smtClean="0">
                <a:latin typeface="Times New Roman" pitchFamily="18" charset="0"/>
                <a:cs typeface="Times New Roman" pitchFamily="18" charset="0"/>
              </a:rPr>
              <a:t>: K20YDH 8</a:t>
            </a:r>
          </a:p>
          <a:p>
            <a:pPr>
              <a:buNone/>
            </a:pPr>
            <a:r>
              <a:rPr lang="en-US" sz="2400" dirty="0" err="1" smtClean="0">
                <a:latin typeface="Times New Roman" pitchFamily="18" charset="0"/>
                <a:cs typeface="Times New Roman" pitchFamily="18" charset="0"/>
              </a:rPr>
              <a:t>Nhóm</a:t>
            </a:r>
            <a:r>
              <a:rPr lang="en-US" sz="2400" dirty="0" smtClean="0">
                <a:latin typeface="Times New Roman" pitchFamily="18" charset="0"/>
                <a:cs typeface="Times New Roman" pitchFamily="18" charset="0"/>
              </a:rPr>
              <a:t>: 7</a:t>
            </a:r>
          </a:p>
          <a:p>
            <a:pPr>
              <a:buNone/>
            </a:pPr>
            <a:r>
              <a:rPr lang="en-US" sz="2400" dirty="0" err="1" smtClean="0">
                <a:latin typeface="Times New Roman" pitchFamily="18" charset="0"/>
                <a:cs typeface="Times New Roman" pitchFamily="18" charset="0"/>
              </a:rPr>
              <a:t>Thành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viên</a:t>
            </a:r>
            <a:r>
              <a:rPr lang="en-US" sz="2400" dirty="0" smtClean="0">
                <a:latin typeface="Times New Roman" pitchFamily="18" charset="0"/>
                <a:cs typeface="Times New Roman" pitchFamily="18" charset="0"/>
              </a:rPr>
              <a:t>:</a:t>
            </a:r>
          </a:p>
          <a:p>
            <a:pPr>
              <a:buNone/>
            </a:pPr>
            <a:r>
              <a:rPr lang="en-US" sz="2400" dirty="0" err="1" smtClean="0">
                <a:latin typeface="Times New Roman" pitchFamily="18" charset="0"/>
                <a:cs typeface="Times New Roman" pitchFamily="18" charset="0"/>
              </a:rPr>
              <a:t>Phạm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Ly</a:t>
            </a:r>
          </a:p>
          <a:p>
            <a:pPr>
              <a:buNone/>
            </a:pPr>
            <a:r>
              <a:rPr lang="en-US" sz="2400" dirty="0" err="1" smtClean="0">
                <a:latin typeface="Times New Roman" pitchFamily="18" charset="0"/>
                <a:cs typeface="Times New Roman" pitchFamily="18" charset="0"/>
              </a:rPr>
              <a:t>Huỳnh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Châu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Ngân</a:t>
            </a:r>
            <a:endParaRPr lang="en-US" sz="2400" dirty="0" smtClean="0">
              <a:latin typeface="Times New Roman" pitchFamily="18" charset="0"/>
              <a:cs typeface="Times New Roman" pitchFamily="18" charset="0"/>
            </a:endParaRPr>
          </a:p>
          <a:p>
            <a:pPr>
              <a:buNone/>
            </a:pPr>
            <a:r>
              <a:rPr lang="en-US" sz="2400" dirty="0" err="1" smtClean="0">
                <a:latin typeface="Times New Roman" pitchFamily="18" charset="0"/>
                <a:cs typeface="Times New Roman" pitchFamily="18" charset="0"/>
              </a:rPr>
              <a:t>Chế</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Hương</a:t>
            </a:r>
            <a:endParaRPr lang="en-US" sz="2400" dirty="0" smtClean="0">
              <a:latin typeface="Times New Roman" pitchFamily="18" charset="0"/>
              <a:cs typeface="Times New Roman" pitchFamily="18" charset="0"/>
            </a:endParaRPr>
          </a:p>
          <a:p>
            <a:pPr>
              <a:buNone/>
            </a:pPr>
            <a:r>
              <a:rPr lang="en-US" sz="2400" dirty="0" err="1" smtClean="0">
                <a:latin typeface="Times New Roman" pitchFamily="18" charset="0"/>
                <a:cs typeface="Times New Roman" pitchFamily="18" charset="0"/>
              </a:rPr>
              <a:t>Đặng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Hiền</a:t>
            </a:r>
            <a:endParaRPr lang="en-US" sz="2400" dirty="0" smtClean="0">
              <a:latin typeface="Times New Roman" pitchFamily="18" charset="0"/>
              <a:cs typeface="Times New Roman" pitchFamily="18" charset="0"/>
            </a:endParaRPr>
          </a:p>
          <a:p>
            <a:pPr>
              <a:buNone/>
            </a:pPr>
            <a:r>
              <a:rPr lang="en-US" sz="2400" dirty="0" err="1" smtClean="0">
                <a:latin typeface="Times New Roman" pitchFamily="18" charset="0"/>
                <a:cs typeface="Times New Roman" pitchFamily="18" charset="0"/>
              </a:rPr>
              <a:t>Đào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Thanh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Vân</a:t>
            </a:r>
            <a:endParaRPr lang="en-US" sz="2400" dirty="0">
              <a:latin typeface="Times New Roman" pitchFamily="18" charset="0"/>
              <a:cs typeface="Times New Roman" pitchFamily="18" charset="0"/>
            </a:endParaRPr>
          </a:p>
        </p:txBody>
      </p:sp>
      <p:sp>
        <p:nvSpPr>
          <p:cNvPr id="4" name="Rectangle 3"/>
          <p:cNvSpPr/>
          <p:nvPr/>
        </p:nvSpPr>
        <p:spPr>
          <a:xfrm>
            <a:off x="6842234" y="1024758"/>
            <a:ext cx="2790496"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dung</a:t>
            </a:r>
            <a:endParaRPr lang="en-US" sz="2400" dirty="0">
              <a:latin typeface="Times New Roman" pitchFamily="18" charset="0"/>
              <a:cs typeface="Times New Roman" pitchFamily="18" charset="0"/>
            </a:endParaRPr>
          </a:p>
        </p:txBody>
      </p:sp>
      <p:cxnSp>
        <p:nvCxnSpPr>
          <p:cNvPr id="6" name="Straight Arrow Connector 5"/>
          <p:cNvCxnSpPr/>
          <p:nvPr/>
        </p:nvCxnSpPr>
        <p:spPr>
          <a:xfrm rot="10800000" flipV="1">
            <a:off x="6668814" y="1923393"/>
            <a:ext cx="977462" cy="5675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8749862" y="1939159"/>
            <a:ext cx="993228" cy="5360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5454870" y="2506717"/>
            <a:ext cx="2349062" cy="6779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Tiêu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chảy</a:t>
            </a:r>
            <a:endParaRPr lang="en-US" sz="2400" dirty="0">
              <a:latin typeface="Times New Roman" pitchFamily="18" charset="0"/>
              <a:cs typeface="Times New Roman" pitchFamily="18" charset="0"/>
            </a:endParaRPr>
          </a:p>
        </p:txBody>
      </p:sp>
      <p:sp>
        <p:nvSpPr>
          <p:cNvPr id="15" name="Oval 14"/>
          <p:cNvSpPr/>
          <p:nvPr/>
        </p:nvSpPr>
        <p:spPr>
          <a:xfrm>
            <a:off x="8791904" y="2469931"/>
            <a:ext cx="2349062" cy="677917"/>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bón</a:t>
            </a:r>
            <a:endParaRPr lang="en-US" sz="2400" dirty="0">
              <a:latin typeface="Times New Roman" pitchFamily="18" charset="0"/>
              <a:cs typeface="Times New Roman" pitchFamily="18" charset="0"/>
            </a:endParaRPr>
          </a:p>
        </p:txBody>
      </p:sp>
      <p:sp>
        <p:nvSpPr>
          <p:cNvPr id="16" name="Rectangle 15"/>
          <p:cNvSpPr/>
          <p:nvPr/>
        </p:nvSpPr>
        <p:spPr>
          <a:xfrm>
            <a:off x="3972910" y="3610303"/>
            <a:ext cx="1056290" cy="21283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Định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nghĩa</a:t>
            </a:r>
            <a:endParaRPr lang="en-US" sz="2400" dirty="0">
              <a:latin typeface="Times New Roman" pitchFamily="18" charset="0"/>
              <a:cs typeface="Times New Roman" pitchFamily="18" charset="0"/>
            </a:endParaRPr>
          </a:p>
        </p:txBody>
      </p:sp>
      <p:sp>
        <p:nvSpPr>
          <p:cNvPr id="17" name="Rectangle 16"/>
          <p:cNvSpPr/>
          <p:nvPr/>
        </p:nvSpPr>
        <p:spPr>
          <a:xfrm>
            <a:off x="5171090" y="3620813"/>
            <a:ext cx="1245476" cy="21283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Nguyên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nhân</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18" name="Rectangle 17"/>
          <p:cNvSpPr/>
          <p:nvPr/>
        </p:nvSpPr>
        <p:spPr>
          <a:xfrm>
            <a:off x="6490138" y="3636580"/>
            <a:ext cx="1156138" cy="21283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Sinh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lý</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sự</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endParaRPr lang="en-US" sz="2400" dirty="0">
              <a:latin typeface="Times New Roman" pitchFamily="18" charset="0"/>
              <a:cs typeface="Times New Roman" pitchFamily="18" charset="0"/>
            </a:endParaRPr>
          </a:p>
        </p:txBody>
      </p:sp>
      <p:sp>
        <p:nvSpPr>
          <p:cNvPr id="19" name="Rectangle 18"/>
          <p:cNvSpPr/>
          <p:nvPr/>
        </p:nvSpPr>
        <p:spPr>
          <a:xfrm>
            <a:off x="7788164" y="3673365"/>
            <a:ext cx="1213945" cy="21283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Cơ</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chế</a:t>
            </a:r>
            <a:endParaRPr lang="en-US" sz="2400" dirty="0">
              <a:latin typeface="Times New Roman" pitchFamily="18" charset="0"/>
              <a:cs typeface="Times New Roman" pitchFamily="18" charset="0"/>
            </a:endParaRPr>
          </a:p>
        </p:txBody>
      </p:sp>
      <p:sp>
        <p:nvSpPr>
          <p:cNvPr id="20" name="Rectangle 19"/>
          <p:cNvSpPr/>
          <p:nvPr/>
        </p:nvSpPr>
        <p:spPr>
          <a:xfrm>
            <a:off x="9175530" y="3657598"/>
            <a:ext cx="1198180" cy="21283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Triệu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chứng</a:t>
            </a:r>
            <a:endParaRPr lang="en-US" sz="2400" dirty="0">
              <a:latin typeface="Times New Roman" pitchFamily="18" charset="0"/>
              <a:cs typeface="Times New Roman" pitchFamily="18" charset="0"/>
            </a:endParaRPr>
          </a:p>
        </p:txBody>
      </p:sp>
      <p:sp>
        <p:nvSpPr>
          <p:cNvPr id="21" name="Rectangle 20"/>
          <p:cNvSpPr/>
          <p:nvPr/>
        </p:nvSpPr>
        <p:spPr>
          <a:xfrm>
            <a:off x="10515600" y="3673365"/>
            <a:ext cx="1056290" cy="2128345"/>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Điều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trị</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426"/>
            <a:ext cx="10515600" cy="618186"/>
          </a:xfrm>
        </p:spPr>
        <p:txBody>
          <a:bodyPr>
            <a:normAutofit/>
          </a:bodyPr>
          <a:lstStyle/>
          <a:p>
            <a:r>
              <a:rPr lang="en-US" sz="3600" dirty="0">
                <a:latin typeface="Times New Roman" pitchFamily="18" charset="0"/>
                <a:cs typeface="Times New Roman" pitchFamily="18" charset="0"/>
              </a:rPr>
              <a:t>3</a:t>
            </a:r>
            <a:r>
              <a:rPr lang="en-US" sz="3600" dirty="0" smtClean="0">
                <a:latin typeface="Times New Roman" pitchFamily="18" charset="0"/>
                <a:cs typeface="Times New Roman" pitchFamily="18" charset="0"/>
              </a:rPr>
              <a:t>. NGUYÊN NHÂN</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a:xfrm>
            <a:off x="838200" y="856034"/>
            <a:ext cx="10515600" cy="5686657"/>
          </a:xfrm>
        </p:spPr>
        <p:txBody>
          <a:bodyPr>
            <a:normAutofit lnSpcReduction="10000"/>
          </a:bodyPr>
          <a:lstStyle/>
          <a:p>
            <a:pPr marL="0" indent="0">
              <a:buNone/>
            </a:pPr>
            <a:r>
              <a:rPr lang="en-US" sz="2400" dirty="0" smtClean="0">
                <a:latin typeface="Times New Roman" pitchFamily="18" charset="0"/>
                <a:cs typeface="Times New Roman" pitchFamily="18" charset="0"/>
              </a:rPr>
              <a:t>a) </a:t>
            </a:r>
            <a:r>
              <a:rPr lang="vi-VN" sz="2400" dirty="0" smtClean="0">
                <a:latin typeface="Times New Roman" pitchFamily="18" charset="0"/>
                <a:cs typeface="Times New Roman" pitchFamily="18" charset="0"/>
              </a:rPr>
              <a:t>Do dinh dưỡng: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 C</a:t>
            </a:r>
            <a:r>
              <a:rPr lang="vi-VN" sz="2400" dirty="0" smtClean="0">
                <a:latin typeface="Times New Roman" pitchFamily="18" charset="0"/>
                <a:cs typeface="Times New Roman" pitchFamily="18" charset="0"/>
              </a:rPr>
              <a:t>hế độ ăn không hợp lý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	- Ă</a:t>
            </a:r>
            <a:r>
              <a:rPr lang="vi-VN" sz="2400" dirty="0" smtClean="0">
                <a:latin typeface="Times New Roman" pitchFamily="18" charset="0"/>
                <a:cs typeface="Times New Roman" pitchFamily="18" charset="0"/>
              </a:rPr>
              <a:t>n ít chất xơ,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C</a:t>
            </a:r>
            <a:r>
              <a:rPr lang="vi-VN" sz="2400" dirty="0" smtClean="0">
                <a:latin typeface="Times New Roman" pitchFamily="18" charset="0"/>
                <a:cs typeface="Times New Roman" pitchFamily="18" charset="0"/>
              </a:rPr>
              <a:t>hế độ ăn kiêng khắt khe</a:t>
            </a:r>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b) </a:t>
            </a:r>
            <a:r>
              <a:rPr lang="vi-VN" sz="2400" dirty="0" smtClean="0">
                <a:latin typeface="Times New Roman" pitchFamily="18" charset="0"/>
                <a:cs typeface="Times New Roman" pitchFamily="18" charset="0"/>
              </a:rPr>
              <a:t>Uống ít nước.   </a:t>
            </a:r>
            <a:endParaRPr lang="en-US" sz="2400" dirty="0" smtClean="0">
              <a:latin typeface="Times New Roman" pitchFamily="18" charset="0"/>
              <a:cs typeface="Times New Roman" pitchFamily="18" charset="0"/>
            </a:endParaRPr>
          </a:p>
          <a:p>
            <a:pPr marL="0" indent="0">
              <a:buNone/>
            </a:pPr>
            <a:r>
              <a:rPr lang="en-US" sz="2400" dirty="0" smtClean="0">
                <a:latin typeface="Times New Roman" pitchFamily="18" charset="0"/>
                <a:cs typeface="Times New Roman" pitchFamily="18" charset="0"/>
              </a:rPr>
              <a:t>c) </a:t>
            </a:r>
            <a:r>
              <a:rPr lang="vi-VN" sz="2400" dirty="0" smtClean="0">
                <a:latin typeface="Times New Roman" pitchFamily="18" charset="0"/>
                <a:cs typeface="Times New Roman" pitchFamily="18" charset="0"/>
              </a:rPr>
              <a:t>Do tâm lý: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Thói quen nhịn đi cầu</a:t>
            </a:r>
            <a:r>
              <a:rPr lang="en-US" sz="2400" dirty="0" smtClean="0">
                <a:latin typeface="Times New Roman" pitchFamily="18" charset="0"/>
                <a:cs typeface="Times New Roman" pitchFamily="18" charset="0"/>
              </a:rPr>
              <a:t> </a:t>
            </a: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Đ</a:t>
            </a:r>
            <a:r>
              <a:rPr lang="vi-VN" sz="2400" dirty="0" smtClean="0">
                <a:latin typeface="Times New Roman" pitchFamily="18" charset="0"/>
                <a:cs typeface="Times New Roman" pitchFamily="18" charset="0"/>
              </a:rPr>
              <a:t>ặc biệt là vừa đi vừa đọc sách, báo</a:t>
            </a:r>
            <a:r>
              <a:rPr lang="en-US" sz="2400" dirty="0" smtClean="0">
                <a:latin typeface="Times New Roman" pitchFamily="18" charset="0"/>
                <a:cs typeface="Times New Roman" pitchFamily="18" charset="0"/>
              </a:rPr>
              <a:t> =&gt;</a:t>
            </a:r>
            <a:r>
              <a:rPr lang="en-US" sz="2400" dirty="0">
                <a:latin typeface="Times New Roman" pitchFamily="18" charset="0"/>
                <a:cs typeface="Times New Roman" pitchFamily="18" charset="0"/>
              </a:rPr>
              <a:t> </a:t>
            </a:r>
            <a:r>
              <a:rPr lang="vi-VN" sz="2400" dirty="0" smtClean="0">
                <a:latin typeface="Times New Roman" pitchFamily="18" charset="0"/>
                <a:cs typeface="Times New Roman" pitchFamily="18" charset="0"/>
              </a:rPr>
              <a:t>kéo dài thời gian đại tiện</a:t>
            </a:r>
            <a:r>
              <a:rPr lang="en-US" sz="2400"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d) </a:t>
            </a:r>
            <a:r>
              <a:rPr lang="vi-VN" sz="2400" dirty="0" smtClean="0">
                <a:latin typeface="Times New Roman" pitchFamily="18" charset="0"/>
                <a:cs typeface="Times New Roman" pitchFamily="18" charset="0"/>
              </a:rPr>
              <a:t>Một số nguyên nhân khác: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Do bệnh lý ở đại tràng, bệnh nội tiết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Sử dụng thuốc làm giảm chức năng vận chuyển đại tràng như: Thuốc giảm đau, thuốc điều trị tăng huyết áp. </a:t>
            </a:r>
            <a:endParaRPr lang="en-US" sz="2400" dirty="0" smtClean="0">
              <a:latin typeface="Times New Roman" pitchFamily="18" charset="0"/>
              <a:cs typeface="Times New Roman" pitchFamily="18" charset="0"/>
            </a:endParaRPr>
          </a:p>
          <a:p>
            <a:pPr marL="0" indent="0">
              <a:buNone/>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a:t>
            </a:r>
            <a:r>
              <a:rPr lang="vi-VN" sz="2400" dirty="0" smtClean="0">
                <a:latin typeface="Times New Roman" pitchFamily="18" charset="0"/>
                <a:cs typeface="Times New Roman" pitchFamily="18" charset="0"/>
              </a:rPr>
              <a:t>Nghề nghiệp phải ngồi lâu, ít vận động</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2831878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33306"/>
            <a:ext cx="10515600" cy="587912"/>
          </a:xfrm>
        </p:spPr>
        <p:txBody>
          <a:bodyPr>
            <a:normAutofit fontScale="90000"/>
          </a:bodyPr>
          <a:lstStyle/>
          <a:p>
            <a:r>
              <a:rPr lang="en-US" dirty="0" smtClean="0">
                <a:latin typeface="Arial" panose="020B0604020202020204" pitchFamily="34" charset="0"/>
                <a:cs typeface="Arial" panose="020B0604020202020204" pitchFamily="34" charset="0"/>
              </a:rPr>
              <a:t>4. </a:t>
            </a:r>
            <a:r>
              <a:rPr lang="en-US" sz="4000" dirty="0" smtClean="0">
                <a:latin typeface="Times New Roman" pitchFamily="18" charset="0"/>
                <a:cs typeface="Times New Roman" pitchFamily="18" charset="0"/>
              </a:rPr>
              <a:t>TRIỆU CHỨNG:</a:t>
            </a:r>
            <a:endParaRPr lang="en-US" sz="4000" dirty="0">
              <a:latin typeface="Times New Roman" pitchFamily="18" charset="0"/>
              <a:cs typeface="Times New Roman" pitchFamily="18" charset="0"/>
            </a:endParaRPr>
          </a:p>
        </p:txBody>
      </p:sp>
      <p:sp>
        <p:nvSpPr>
          <p:cNvPr id="3" name="Content Placeholder 2"/>
          <p:cNvSpPr>
            <a:spLocks noGrp="1"/>
          </p:cNvSpPr>
          <p:nvPr>
            <p:ph idx="1"/>
          </p:nvPr>
        </p:nvSpPr>
        <p:spPr>
          <a:xfrm>
            <a:off x="599090" y="721218"/>
            <a:ext cx="6495393" cy="6040190"/>
          </a:xfrm>
        </p:spPr>
        <p:txBody>
          <a:bodyPr>
            <a:noAutofit/>
          </a:bodyPr>
          <a:lstStyle/>
          <a:p>
            <a:r>
              <a:rPr lang="vi-VN" sz="2400" dirty="0" smtClean="0">
                <a:latin typeface="Times New Roman" pitchFamily="18" charset="0"/>
                <a:cs typeface="Times New Roman" pitchFamily="18" charset="0"/>
              </a:rPr>
              <a:t>Đi ngoài phân rắn, màu đen hay vón cục</a:t>
            </a:r>
            <a:r>
              <a:rPr lang="en-US" sz="2400" dirty="0" smtClean="0">
                <a:latin typeface="Times New Roman" pitchFamily="18" charset="0"/>
                <a:cs typeface="Times New Roman" pitchFamily="18" charset="0"/>
              </a:rPr>
              <a:t>.</a:t>
            </a:r>
          </a:p>
          <a:p>
            <a:r>
              <a:rPr lang="vi-VN" sz="2400" dirty="0" smtClean="0">
                <a:latin typeface="Times New Roman" pitchFamily="18" charset="0"/>
                <a:cs typeface="Times New Roman" pitchFamily="18" charset="0"/>
              </a:rPr>
              <a:t>3-4 ngày đi đại tiện một lần hoặc đi đại tiện dưới 3 lần/tuần. </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Hay đau quặn bụng, nhất là vùng hố chậu trái</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Đ</a:t>
            </a:r>
            <a:r>
              <a:rPr lang="vi-VN" sz="2400" dirty="0" smtClean="0">
                <a:latin typeface="Times New Roman" pitchFamily="18" charset="0"/>
                <a:cs typeface="Times New Roman" pitchFamily="18" charset="0"/>
              </a:rPr>
              <a:t>i đại tiện được thì phải rặn mạnh đến nỗi có lúc bật cả máu tươi, ngồi lâu mới đi được hết, ở một số người có biểu hiện là khi đại tiện rồi mà vẫn cứ cảm giác vẫn còn phân trong ruột.</a:t>
            </a:r>
            <a:endParaRPr lang="en-US" sz="2400" dirty="0" smtClean="0">
              <a:latin typeface="Times New Roman" pitchFamily="18" charset="0"/>
              <a:cs typeface="Times New Roman" pitchFamily="18" charset="0"/>
            </a:endParaRPr>
          </a:p>
          <a:p>
            <a:r>
              <a:rPr lang="vi-VN" sz="2400" dirty="0" smtClean="0">
                <a:latin typeface="Times New Roman" pitchFamily="18" charset="0"/>
                <a:cs typeface="Times New Roman" pitchFamily="18" charset="0"/>
              </a:rPr>
              <a:t>Lâu ngày không đại tiện được sẽ thấy cảm giác đắng miệng, chán ăn, chướng bụng, đầy hơi</a:t>
            </a:r>
            <a:r>
              <a:rPr lang="en-US" sz="2400" dirty="0" smtClean="0">
                <a:latin typeface="Times New Roman" pitchFamily="18" charset="0"/>
                <a:cs typeface="Times New Roman" pitchFamily="18" charset="0"/>
              </a:rPr>
              <a:t>.</a:t>
            </a:r>
          </a:p>
          <a:p>
            <a:r>
              <a:rPr lang="en-US" sz="2400" dirty="0" err="1" smtClean="0">
                <a:latin typeface="Times New Roman" pitchFamily="18" charset="0"/>
                <a:cs typeface="Times New Roman" pitchFamily="18" charset="0"/>
              </a:rPr>
              <a:t>Nội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soi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X </a:t>
            </a: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quang</a:t>
            </a:r>
            <a:r>
              <a:rPr lang="en-US" sz="2400" dirty="0" smtClean="0">
                <a:latin typeface="Times New Roman" pitchFamily="18" charset="0"/>
                <a:cs typeface="Times New Roman" pitchFamily="18" charset="0"/>
              </a:rPr>
              <a:t> ( </a:t>
            </a:r>
            <a:r>
              <a:rPr lang="en-US" sz="2400" dirty="0" err="1" smtClean="0">
                <a:latin typeface="Times New Roman" pitchFamily="18" charset="0"/>
                <a:cs typeface="Times New Roman" pitchFamily="18" charset="0"/>
              </a:rPr>
              <a:t>ung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a:t>
            </a:r>
            <a:r>
              <a:rPr lang="en-US" sz="2400" dirty="0" smtClean="0">
                <a:latin typeface="Times New Roman" pitchFamily="18" charset="0"/>
                <a:cs typeface="Times New Roman" pitchFamily="18" charset="0"/>
              </a:rPr>
              <a:t>)</a:t>
            </a:r>
          </a:p>
          <a:p>
            <a:endParaRPr lang="en-US" sz="2400" dirty="0" smtClean="0">
              <a:latin typeface="Times New Roman" pitchFamily="18" charset="0"/>
              <a:cs typeface="Times New Roman" pitchFamily="18" charset="0"/>
            </a:endParaRPr>
          </a:p>
          <a:p>
            <a:pPr marL="0" indent="0">
              <a:buNone/>
            </a:pPr>
            <a:endParaRPr lang="en-US" sz="2400" dirty="0" smtClean="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004997" y="411235"/>
            <a:ext cx="5187003" cy="5561547"/>
          </a:xfrm>
          <a:prstGeom prst="rect">
            <a:avLst/>
          </a:prstGeom>
        </p:spPr>
      </p:pic>
      <p:sp>
        <p:nvSpPr>
          <p:cNvPr id="5" name="TextBox 4"/>
          <p:cNvSpPr txBox="1"/>
          <p:nvPr/>
        </p:nvSpPr>
        <p:spPr>
          <a:xfrm>
            <a:off x="9878097" y="4438154"/>
            <a:ext cx="1996224" cy="369332"/>
          </a:xfrm>
          <a:prstGeom prst="rect">
            <a:avLst/>
          </a:prstGeom>
          <a:noFill/>
        </p:spPr>
        <p:txBody>
          <a:bodyPr wrap="square" rtlCol="0">
            <a:spAutoFit/>
          </a:bodyPr>
          <a:lstStyle/>
          <a:p>
            <a:r>
              <a:rPr lang="en-US" b="1" dirty="0" smtClean="0"/>
              <a:t>X-QUANG BỤNG</a:t>
            </a:r>
            <a:endParaRPr lang="en-US" b="1" dirty="0"/>
          </a:p>
        </p:txBody>
      </p:sp>
    </p:spTree>
    <p:extLst>
      <p:ext uri="{BB962C8B-B14F-4D97-AF65-F5344CB8AC3E}">
        <p14:creationId xmlns:p14="http://schemas.microsoft.com/office/powerpoint/2010/main" xmlns="" val="2081602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8381"/>
            <a:ext cx="10515600" cy="465563"/>
          </a:xfrm>
        </p:spPr>
        <p:txBody>
          <a:bodyPr>
            <a:normAutofit fontScale="90000"/>
          </a:bodyPr>
          <a:lstStyle/>
          <a:p>
            <a:r>
              <a:rPr lang="en-US" dirty="0" smtClean="0">
                <a:latin typeface="Arial" panose="020B0604020202020204" pitchFamily="34" charset="0"/>
                <a:cs typeface="Arial" panose="020B0604020202020204" pitchFamily="34" charset="0"/>
              </a:rPr>
              <a:t>5. </a:t>
            </a:r>
            <a:r>
              <a:rPr lang="en-US" dirty="0" err="1" smtClean="0">
                <a:latin typeface="Arial" panose="020B0604020202020204" pitchFamily="34" charset="0"/>
                <a:cs typeface="Arial" panose="020B0604020202020204" pitchFamily="34" charset="0"/>
              </a:rPr>
              <a:t>Điều</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trị</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838200" y="746976"/>
            <a:ext cx="10515600" cy="6111024"/>
          </a:xfrm>
        </p:spPr>
        <p:txBody>
          <a:bodyPr/>
          <a:lstStyle/>
          <a:p>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Chế</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độ</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ăn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và</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thay</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đổi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sống</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err="1" smtClean="0">
                <a:latin typeface="Arial" panose="020B0604020202020204" pitchFamily="34" charset="0"/>
                <a:cs typeface="Arial" panose="020B0604020202020204" pitchFamily="34" charset="0"/>
              </a:rPr>
              <a:t>Thuốc</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điều</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a:t>
            </a:r>
          </a:p>
          <a:p>
            <a:pPr marL="0" indent="0">
              <a:buNone/>
            </a:pPr>
            <a:r>
              <a:rPr lang="en-US" dirty="0" err="1" smtClean="0">
                <a:latin typeface="Arial" panose="020B0604020202020204" pitchFamily="34" charset="0"/>
                <a:cs typeface="Arial" panose="020B0604020202020204" pitchFamily="34" charset="0"/>
              </a:rPr>
              <a:t>Thuốc</a:t>
            </a:r>
            <a:r>
              <a:rPr lang="en-US" dirty="0" smtClean="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khối</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igol</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metamucil</a:t>
            </a:r>
            <a:r>
              <a:rPr lang="en-US" dirty="0" smtClean="0">
                <a:latin typeface="Arial" panose="020B0604020202020204" pitchFamily="34" charset="0"/>
                <a:cs typeface="Arial" panose="020B0604020202020204" pitchFamily="34" charset="0"/>
              </a:rPr>
              <a:t>)</a:t>
            </a:r>
          </a:p>
          <a:p>
            <a:pPr marL="0" indent="0">
              <a:buNone/>
            </a:pPr>
            <a:endParaRPr lang="en-US"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429556" y="1197735"/>
            <a:ext cx="7225048" cy="315813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031301" y="4332303"/>
            <a:ext cx="3872525" cy="2525697"/>
          </a:xfrm>
          <a:prstGeom prst="rect">
            <a:avLst/>
          </a:prstGeom>
        </p:spPr>
      </p:pic>
    </p:spTree>
    <p:extLst>
      <p:ext uri="{BB962C8B-B14F-4D97-AF65-F5344CB8AC3E}">
        <p14:creationId xmlns:p14="http://schemas.microsoft.com/office/powerpoint/2010/main" xmlns="" val="2373187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447489" y="3251140"/>
            <a:ext cx="1723417" cy="208148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7430653" y="2850534"/>
            <a:ext cx="4391696" cy="270396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286374" y="2465893"/>
            <a:ext cx="3102749" cy="3866222"/>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0" y="2815048"/>
            <a:ext cx="2715766" cy="3420281"/>
          </a:xfrm>
          <a:prstGeom prst="rect">
            <a:avLst/>
          </a:prstGeom>
        </p:spPr>
      </p:pic>
      <p:sp>
        <p:nvSpPr>
          <p:cNvPr id="3" name="Content Placeholder 2"/>
          <p:cNvSpPr>
            <a:spLocks noGrp="1"/>
          </p:cNvSpPr>
          <p:nvPr>
            <p:ph idx="1"/>
          </p:nvPr>
        </p:nvSpPr>
        <p:spPr>
          <a:xfrm>
            <a:off x="389106" y="283334"/>
            <a:ext cx="11011711" cy="6214743"/>
          </a:xfrm>
        </p:spPr>
        <p:txBody>
          <a:bodyPr>
            <a:normAutofit/>
          </a:bodyPr>
          <a:lstStyle/>
          <a:p>
            <a:r>
              <a:rPr lang="en-US" dirty="0" err="1">
                <a:latin typeface="Arial" panose="020B0604020202020204" pitchFamily="34" charset="0"/>
                <a:cs typeface="Arial" panose="020B0604020202020204" pitchFamily="34" charset="0"/>
              </a:rPr>
              <a:t>Thuốc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thẩm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thấu</a:t>
            </a:r>
            <a:r>
              <a:rPr lang="en-US" dirty="0">
                <a:latin typeface="Arial" panose="020B0604020202020204" pitchFamily="34" charset="0"/>
                <a:cs typeface="Arial" panose="020B0604020202020204" pitchFamily="34" charset="0"/>
              </a:rPr>
              <a:t> (sorbitol, </a:t>
            </a:r>
            <a:r>
              <a:rPr lang="en-US" dirty="0" err="1">
                <a:latin typeface="Arial" panose="020B0604020202020204" pitchFamily="34" charset="0"/>
                <a:cs typeface="Arial" panose="020B0604020202020204" pitchFamily="34" charset="0"/>
              </a:rPr>
              <a:t>forlax</a:t>
            </a:r>
            <a:r>
              <a:rPr lang="en-US" dirty="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lactitol</a:t>
            </a:r>
            <a:r>
              <a:rPr lang="en-US" dirty="0" smtClean="0">
                <a:latin typeface="Arial" panose="020B0604020202020204" pitchFamily="34" charset="0"/>
                <a:cs typeface="Arial" panose="020B0604020202020204" pitchFamily="34" charset="0"/>
              </a:rPr>
              <a:t>)</a:t>
            </a:r>
          </a:p>
          <a:p>
            <a:r>
              <a:rPr lang="en-US" dirty="0" err="1">
                <a:latin typeface="Arial" panose="020B0604020202020204" pitchFamily="34" charset="0"/>
                <a:cs typeface="Arial" panose="020B0604020202020204" pitchFamily="34" charset="0"/>
              </a:rPr>
              <a:t>Các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làm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mềm</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phân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docusat</a:t>
            </a:r>
            <a:r>
              <a:rPr lang="en-US" dirty="0" smtClean="0">
                <a:latin typeface="Arial" panose="020B0604020202020204" pitchFamily="34" charset="0"/>
                <a:cs typeface="Arial" panose="020B0604020202020204" pitchFamily="34" charset="0"/>
              </a:rPr>
              <a:t>)</a:t>
            </a:r>
          </a:p>
          <a:p>
            <a:r>
              <a:rPr lang="vi-VN" dirty="0">
                <a:latin typeface="Arial" panose="020B0604020202020204" pitchFamily="34" charset="0"/>
                <a:cs typeface="Arial" panose="020B0604020202020204" pitchFamily="34" charset="0"/>
              </a:rPr>
              <a:t>Các thuốc bôi </a:t>
            </a:r>
            <a:r>
              <a:rPr lang="vi-VN" dirty="0" smtClean="0">
                <a:latin typeface="Arial" panose="020B0604020202020204" pitchFamily="34" charset="0"/>
                <a:cs typeface="Arial" panose="020B0604020202020204" pitchFamily="34" charset="0"/>
              </a:rPr>
              <a:t>trơn </a:t>
            </a:r>
            <a:r>
              <a:rPr lang="vi-VN" dirty="0">
                <a:latin typeface="Arial" panose="020B0604020202020204" pitchFamily="34" charset="0"/>
                <a:cs typeface="Arial" panose="020B0604020202020204" pitchFamily="34" charset="0"/>
              </a:rPr>
              <a:t>(norgalax, microlax) dùng bơm hậu </a:t>
            </a:r>
            <a:r>
              <a:rPr lang="vi-VN" dirty="0" smtClean="0">
                <a:latin typeface="Arial" panose="020B0604020202020204" pitchFamily="34" charset="0"/>
                <a:cs typeface="Arial" panose="020B0604020202020204" pitchFamily="34" charset="0"/>
              </a:rPr>
              <a:t>môn</a:t>
            </a:r>
            <a:endParaRPr lang="en-US" dirty="0" smtClean="0">
              <a:latin typeface="Arial" panose="020B0604020202020204" pitchFamily="34" charset="0"/>
              <a:cs typeface="Arial" panose="020B0604020202020204" pitchFamily="34" charset="0"/>
            </a:endParaRPr>
          </a:p>
          <a:p>
            <a:r>
              <a:rPr lang="en-US" dirty="0" err="1">
                <a:latin typeface="Arial" panose="020B0604020202020204" pitchFamily="34" charset="0"/>
                <a:cs typeface="Arial" panose="020B0604020202020204" pitchFamily="34" charset="0"/>
              </a:rPr>
              <a:t>Thuốc</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trị</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táo</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bón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kích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thích</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bisacodyl</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cascara)</a:t>
            </a: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endParaRPr lang="en-US" dirty="0" smtClean="0">
              <a:latin typeface="Arial" panose="020B0604020202020204" pitchFamily="34" charset="0"/>
              <a:cs typeface="Arial" panose="020B0604020202020204" pitchFamily="34" charset="0"/>
            </a:endParaRPr>
          </a:p>
          <a:p>
            <a:pPr>
              <a:buNone/>
            </a:pPr>
            <a:r>
              <a:rPr lang="en-US" dirty="0" smtClean="0">
                <a:latin typeface="Arial" panose="020B0604020202020204" pitchFamily="34" charset="0"/>
                <a:cs typeface="Arial" panose="020B0604020202020204" pitchFamily="34" charset="0"/>
              </a:rPr>
              <a:t>                CẢM ƠN THẦY VÀ CÁC BẠN ĐÃ LẮNG NGHE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049544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box(in)">
                                      <p:cBhvr>
                                        <p:cTn id="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6386" y="204952"/>
            <a:ext cx="10021614" cy="1024759"/>
          </a:xfrm>
        </p:spPr>
        <p:txBody>
          <a:bodyPr>
            <a:normAutofit fontScale="90000"/>
          </a:bodyPr>
          <a:lstStyle/>
          <a:p>
            <a:pPr algn="l"/>
            <a:r>
              <a:rPr lang="en-US" sz="3600" dirty="0" smtClean="0">
                <a:latin typeface="Times New Roman" pitchFamily="18" charset="0"/>
                <a:cs typeface="Times New Roman" pitchFamily="18" charset="0"/>
              </a:rPr>
              <a:t>TIÊU CHẢY</a:t>
            </a:r>
            <a:r>
              <a:rPr lang="en-US" sz="3600" dirty="0">
                <a:latin typeface="Times New Roman" pitchFamily="18" charset="0"/>
                <a:cs typeface="Times New Roman" pitchFamily="18" charset="0"/>
              </a:rPr>
              <a:t/>
            </a:r>
            <a:br>
              <a:rPr lang="en-US" sz="3600" dirty="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283780" y="867103"/>
            <a:ext cx="8860220" cy="5801711"/>
          </a:xfrm>
        </p:spPr>
        <p:txBody>
          <a:bodyPr>
            <a:noAutofit/>
          </a:bodyPr>
          <a:lstStyle/>
          <a:p>
            <a:pPr marL="457200" indent="-457200" algn="l">
              <a:buAutoNum type="arabicPeriod"/>
            </a:pPr>
            <a:r>
              <a:rPr lang="en-US" sz="2200" dirty="0" smtClean="0">
                <a:latin typeface="Times New Roman" pitchFamily="18" charset="0"/>
                <a:cs typeface="Times New Roman" pitchFamily="18" charset="0"/>
              </a:rPr>
              <a:t>ĐỊNH NGHĨA</a:t>
            </a:r>
            <a:br>
              <a:rPr lang="en-US" sz="2200" dirty="0" smtClean="0">
                <a:latin typeface="Times New Roman" pitchFamily="18" charset="0"/>
                <a:cs typeface="Times New Roman" pitchFamily="18" charset="0"/>
              </a:rPr>
            </a:br>
            <a:r>
              <a:rPr lang="vi-VN" sz="2200" dirty="0" smtClean="0">
                <a:latin typeface="Times New Roman" pitchFamily="18" charset="0"/>
                <a:cs typeface="Times New Roman" pitchFamily="18" charset="0"/>
              </a:rPr>
              <a:t>Bệnh tiêu chảy được định nghĩa bởi </a:t>
            </a:r>
            <a:r>
              <a:rPr lang="vi-VN" sz="2200" dirty="0" smtClean="0">
                <a:latin typeface="Times New Roman" pitchFamily="18" charset="0"/>
                <a:cs typeface="Times New Roman" pitchFamily="18" charset="0"/>
                <a:hlinkClick r:id="rId2" tooltip="Tổ chức Y tế Thế giới"/>
              </a:rPr>
              <a:t>Tổ chức Y tế Thế giới</a:t>
            </a:r>
            <a:r>
              <a:rPr lang="vi-VN" sz="2200" dirty="0" smtClean="0">
                <a:latin typeface="Times New Roman" pitchFamily="18" charset="0"/>
                <a:cs typeface="Times New Roman" pitchFamily="18" charset="0"/>
              </a:rPr>
              <a:t> khi bệnh nhân có số lần đi phân lỏng nhiều hơn ba lần mỗi ngày hoặc bệnh nhân ấy đi tiêu nhiều phân hơn lúc khỏe mạnh</a:t>
            </a:r>
            <a:endParaRPr lang="en-US" sz="2200" dirty="0" smtClean="0">
              <a:latin typeface="Times New Roman" pitchFamily="18" charset="0"/>
              <a:cs typeface="Times New Roman" pitchFamily="18" charset="0"/>
            </a:endParaRPr>
          </a:p>
          <a:p>
            <a:pPr marL="457200" indent="-457200" algn="l">
              <a:buAutoNum type="arabicPeriod"/>
            </a:pPr>
            <a:r>
              <a:rPr lang="en-US" sz="2200" dirty="0" smtClean="0">
                <a:latin typeface="Times New Roman" pitchFamily="18" charset="0"/>
                <a:cs typeface="Times New Roman" pitchFamily="18" charset="0"/>
              </a:rPr>
              <a:t> NGUYÊN NHÂN</a:t>
            </a:r>
          </a:p>
          <a:p>
            <a:pPr marL="457200" indent="-457200" algn="l"/>
            <a:r>
              <a:rPr lang="en-US" sz="2200" dirty="0" smtClean="0">
                <a:latin typeface="Times New Roman" pitchFamily="18" charset="0"/>
                <a:cs typeface="Times New Roman" pitchFamily="18" charset="0"/>
              </a:rPr>
              <a:t>  - </a:t>
            </a:r>
            <a:r>
              <a:rPr lang="en-US" sz="2200" dirty="0" err="1" smtClean="0">
                <a:latin typeface="Times New Roman" pitchFamily="18" charset="0"/>
                <a:cs typeface="Times New Roman" pitchFamily="18" charset="0"/>
              </a:rPr>
              <a:t>Tiêu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cấp</a:t>
            </a:r>
            <a:endParaRPr lang="en-US" sz="2200" dirty="0" smtClean="0">
              <a:latin typeface="Times New Roman" pitchFamily="18" charset="0"/>
              <a:cs typeface="Times New Roman" pitchFamily="18" charset="0"/>
            </a:endParaRPr>
          </a:p>
          <a:p>
            <a:pPr marL="457200" indent="-457200" algn="l"/>
            <a:r>
              <a:rPr lang="en-US" sz="2200" dirty="0" smtClean="0">
                <a:latin typeface="Times New Roman" pitchFamily="18" charset="0"/>
                <a:cs typeface="Times New Roman" pitchFamily="18" charset="0"/>
              </a:rPr>
              <a:t>  </a:t>
            </a:r>
          </a:p>
          <a:p>
            <a:pPr marL="457200" indent="-457200" algn="l"/>
            <a:endParaRPr lang="en-US" sz="2200" dirty="0" smtClean="0">
              <a:latin typeface="Times New Roman" pitchFamily="18" charset="0"/>
              <a:cs typeface="Times New Roman" pitchFamily="18" charset="0"/>
            </a:endParaRPr>
          </a:p>
          <a:p>
            <a:pPr marL="457200" indent="-457200" algn="l"/>
            <a:endParaRPr lang="en-US" sz="2200" dirty="0" smtClean="0">
              <a:latin typeface="Times New Roman" pitchFamily="18" charset="0"/>
              <a:cs typeface="Times New Roman" pitchFamily="18" charset="0"/>
            </a:endParaRPr>
          </a:p>
          <a:p>
            <a:pPr marL="457200" indent="-457200" algn="l"/>
            <a:endParaRPr lang="en-US" sz="2200" dirty="0" smtClean="0">
              <a:latin typeface="Times New Roman" pitchFamily="18" charset="0"/>
              <a:cs typeface="Times New Roman" pitchFamily="18" charset="0"/>
            </a:endParaRPr>
          </a:p>
          <a:p>
            <a:pPr marL="457200" indent="-457200" algn="l"/>
            <a:endParaRPr lang="en-US" sz="2200" dirty="0" smtClean="0">
              <a:latin typeface="Times New Roman" pitchFamily="18" charset="0"/>
              <a:cs typeface="Times New Roman" pitchFamily="18" charset="0"/>
            </a:endParaRPr>
          </a:p>
          <a:p>
            <a:pPr marL="457200" indent="-457200" algn="l"/>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Tiêu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chảy</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mạn</a:t>
            </a:r>
            <a:endParaRPr lang="en-US" sz="2200" dirty="0" smtClean="0">
              <a:latin typeface="Times New Roman" pitchFamily="18" charset="0"/>
              <a:cs typeface="Times New Roman" pitchFamily="18" charset="0"/>
            </a:endParaRPr>
          </a:p>
          <a:p>
            <a:pPr marL="342900" indent="-342900" algn="l"/>
            <a:r>
              <a:rPr lang="en-US" sz="2200" dirty="0" smtClean="0">
                <a:latin typeface="Arial" panose="020B0604020202020204" pitchFamily="34" charset="0"/>
                <a:cs typeface="Arial" panose="020B0604020202020204" pitchFamily="34" charset="0"/>
              </a:rPr>
              <a:t/>
            </a:r>
            <a:br>
              <a:rPr lang="en-US" sz="2200" dirty="0" smtClean="0">
                <a:latin typeface="Arial" panose="020B0604020202020204" pitchFamily="34" charset="0"/>
                <a:cs typeface="Arial" panose="020B0604020202020204" pitchFamily="34" charset="0"/>
              </a:rPr>
            </a:br>
            <a:endParaRPr lang="en-US" sz="2200" dirty="0"/>
          </a:p>
        </p:txBody>
      </p:sp>
      <p:pic>
        <p:nvPicPr>
          <p:cNvPr id="5" name="Picture 4" descr="sigalla.jpg"/>
          <p:cNvPicPr>
            <a:picLocks noChangeAspect="1"/>
          </p:cNvPicPr>
          <p:nvPr/>
        </p:nvPicPr>
        <p:blipFill>
          <a:blip r:embed="rId3" cstate="print"/>
          <a:stretch>
            <a:fillRect/>
          </a:stretch>
        </p:blipFill>
        <p:spPr>
          <a:xfrm>
            <a:off x="3103513" y="2095095"/>
            <a:ext cx="2916621" cy="1530974"/>
          </a:xfrm>
          <a:prstGeom prst="rect">
            <a:avLst/>
          </a:prstGeom>
        </p:spPr>
      </p:pic>
      <p:pic>
        <p:nvPicPr>
          <p:cNvPr id="6" name="Picture 5" descr="salmonila.jpg"/>
          <p:cNvPicPr>
            <a:picLocks noChangeAspect="1"/>
          </p:cNvPicPr>
          <p:nvPr/>
        </p:nvPicPr>
        <p:blipFill>
          <a:blip r:embed="rId4"/>
          <a:stretch>
            <a:fillRect/>
          </a:stretch>
        </p:blipFill>
        <p:spPr>
          <a:xfrm>
            <a:off x="6099822" y="2094234"/>
            <a:ext cx="2144111" cy="1594897"/>
          </a:xfrm>
          <a:prstGeom prst="rect">
            <a:avLst/>
          </a:prstGeom>
        </p:spPr>
      </p:pic>
      <p:pic>
        <p:nvPicPr>
          <p:cNvPr id="7" name="Picture 6" descr="ecoli.jpg"/>
          <p:cNvPicPr>
            <a:picLocks noChangeAspect="1"/>
          </p:cNvPicPr>
          <p:nvPr/>
        </p:nvPicPr>
        <p:blipFill>
          <a:blip r:embed="rId5"/>
          <a:stretch>
            <a:fillRect/>
          </a:stretch>
        </p:blipFill>
        <p:spPr>
          <a:xfrm>
            <a:off x="8355056" y="2111435"/>
            <a:ext cx="2634369" cy="1593462"/>
          </a:xfrm>
          <a:prstGeom prst="rect">
            <a:avLst/>
          </a:prstGeom>
        </p:spPr>
      </p:pic>
      <p:pic>
        <p:nvPicPr>
          <p:cNvPr id="8" name="Picture 7" descr="rotavirus.jpg"/>
          <p:cNvPicPr>
            <a:picLocks noChangeAspect="1"/>
          </p:cNvPicPr>
          <p:nvPr/>
        </p:nvPicPr>
        <p:blipFill>
          <a:blip r:embed="rId6"/>
          <a:stretch>
            <a:fillRect/>
          </a:stretch>
        </p:blipFill>
        <p:spPr>
          <a:xfrm>
            <a:off x="3816042" y="3641834"/>
            <a:ext cx="2505929" cy="1560787"/>
          </a:xfrm>
          <a:prstGeom prst="rect">
            <a:avLst/>
          </a:prstGeom>
        </p:spPr>
      </p:pic>
      <p:pic>
        <p:nvPicPr>
          <p:cNvPr id="9" name="Picture 8" descr="lỵ amip.jpg"/>
          <p:cNvPicPr>
            <a:picLocks noChangeAspect="1"/>
          </p:cNvPicPr>
          <p:nvPr/>
        </p:nvPicPr>
        <p:blipFill>
          <a:blip r:embed="rId7"/>
          <a:stretch>
            <a:fillRect/>
          </a:stretch>
        </p:blipFill>
        <p:spPr>
          <a:xfrm>
            <a:off x="6425325" y="3736428"/>
            <a:ext cx="2876330" cy="1324304"/>
          </a:xfrm>
          <a:prstGeom prst="rect">
            <a:avLst/>
          </a:prstGeom>
        </p:spPr>
      </p:pic>
      <p:pic>
        <p:nvPicPr>
          <p:cNvPr id="10" name="Picture 9" descr="crohn.jpg"/>
          <p:cNvPicPr>
            <a:picLocks noChangeAspect="1"/>
          </p:cNvPicPr>
          <p:nvPr/>
        </p:nvPicPr>
        <p:blipFill>
          <a:blip r:embed="rId8"/>
          <a:stretch>
            <a:fillRect/>
          </a:stretch>
        </p:blipFill>
        <p:spPr>
          <a:xfrm>
            <a:off x="2965258" y="5252938"/>
            <a:ext cx="3048000" cy="1361872"/>
          </a:xfrm>
          <a:prstGeom prst="rect">
            <a:avLst/>
          </a:prstGeom>
        </p:spPr>
      </p:pic>
    </p:spTree>
    <p:extLst>
      <p:ext uri="{BB962C8B-B14F-4D97-AF65-F5344CB8AC3E}">
        <p14:creationId xmlns:p14="http://schemas.microsoft.com/office/powerpoint/2010/main" xmlns="" val="26390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amond(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3"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plus(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plus(in)">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ox(in)">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tieu-hoa.gif"/>
          <p:cNvPicPr>
            <a:picLocks noChangeAspect="1"/>
          </p:cNvPicPr>
          <p:nvPr/>
        </p:nvPicPr>
        <p:blipFill>
          <a:blip r:embed="rId2"/>
          <a:stretch>
            <a:fillRect/>
          </a:stretch>
        </p:blipFill>
        <p:spPr>
          <a:xfrm>
            <a:off x="0" y="1828800"/>
            <a:ext cx="7010400" cy="5029200"/>
          </a:xfrm>
          <a:prstGeom prst="rect">
            <a:avLst/>
          </a:prstGeom>
        </p:spPr>
      </p:pic>
      <p:sp>
        <p:nvSpPr>
          <p:cNvPr id="2" name="Title 1"/>
          <p:cNvSpPr>
            <a:spLocks noGrp="1"/>
          </p:cNvSpPr>
          <p:nvPr>
            <p:ph type="ctrTitle"/>
          </p:nvPr>
        </p:nvSpPr>
        <p:spPr>
          <a:xfrm>
            <a:off x="0" y="381002"/>
            <a:ext cx="12192000" cy="1142999"/>
          </a:xfrm>
        </p:spPr>
        <p:txBody>
          <a:bodyPr>
            <a:normAutofit/>
          </a:bodyPr>
          <a:lstStyle/>
          <a:p>
            <a:r>
              <a:rPr lang="en-US" sz="3600" dirty="0" smtClean="0">
                <a:latin typeface="Times New Roman" pitchFamily="18" charset="0"/>
                <a:cs typeface="Times New Roman" pitchFamily="18" charset="0"/>
              </a:rPr>
              <a:t>SINH LÝ SỰ HẤP THU DỊCH </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TRONG ỐNG TIÊU HÓA</a:t>
            </a:r>
            <a:endParaRPr lang="en-US" sz="3600" dirty="0">
              <a:latin typeface="Times New Roman" pitchFamily="18" charset="0"/>
              <a:cs typeface="Times New Roman" pitchFamily="18" charset="0"/>
            </a:endParaRPr>
          </a:p>
        </p:txBody>
      </p:sp>
      <p:sp>
        <p:nvSpPr>
          <p:cNvPr id="3" name="Subtitle 2"/>
          <p:cNvSpPr>
            <a:spLocks noGrp="1"/>
          </p:cNvSpPr>
          <p:nvPr>
            <p:ph type="subTitle" idx="1"/>
          </p:nvPr>
        </p:nvSpPr>
        <p:spPr>
          <a:xfrm>
            <a:off x="5486400" y="1828800"/>
            <a:ext cx="3860800" cy="5029200"/>
          </a:xfrm>
        </p:spPr>
        <p:txBody>
          <a:bodyPr/>
          <a:lstStyle/>
          <a:p>
            <a:r>
              <a:rPr lang="en-US" dirty="0" smtClean="0">
                <a:solidFill>
                  <a:schemeClr val="tx1"/>
                </a:solidFill>
                <a:latin typeface="Times New Roman" pitchFamily="18" charset="0"/>
                <a:cs typeface="Times New Roman" pitchFamily="18" charset="0"/>
              </a:rPr>
              <a:t>3,5 </a:t>
            </a:r>
            <a:r>
              <a:rPr lang="en-US" dirty="0" err="1" smtClean="0">
                <a:solidFill>
                  <a:schemeClr val="tx1"/>
                </a:solidFill>
                <a:latin typeface="Times New Roman" pitchFamily="18" charset="0"/>
                <a:cs typeface="Times New Roman" pitchFamily="18" charset="0"/>
              </a:rPr>
              <a:t>lít</a:t>
            </a:r>
            <a:endParaRPr lang="en-US" dirty="0" smtClean="0">
              <a:solidFill>
                <a:schemeClr val="tx1"/>
              </a:solidFill>
              <a:latin typeface="Times New Roman" pitchFamily="18" charset="0"/>
              <a:cs typeface="Times New Roman" pitchFamily="18" charset="0"/>
            </a:endParaRPr>
          </a:p>
          <a:p>
            <a:endParaRPr lang="en-US" dirty="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2,5 </a:t>
            </a:r>
            <a:r>
              <a:rPr lang="en-US" dirty="0" err="1" smtClean="0">
                <a:solidFill>
                  <a:schemeClr val="tx1"/>
                </a:solidFill>
                <a:latin typeface="Times New Roman" pitchFamily="18" charset="0"/>
                <a:cs typeface="Times New Roman" pitchFamily="18" charset="0"/>
              </a:rPr>
              <a:t>lít</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1 </a:t>
            </a:r>
            <a:r>
              <a:rPr lang="en-US" dirty="0" err="1" smtClean="0">
                <a:solidFill>
                  <a:schemeClr val="tx1"/>
                </a:solidFill>
                <a:latin typeface="Times New Roman" pitchFamily="18" charset="0"/>
                <a:cs typeface="Times New Roman" pitchFamily="18" charset="0"/>
              </a:rPr>
              <a:t>lít</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2 </a:t>
            </a:r>
            <a:r>
              <a:rPr lang="en-US" dirty="0" err="1" smtClean="0">
                <a:solidFill>
                  <a:schemeClr val="tx1"/>
                </a:solidFill>
                <a:latin typeface="Times New Roman" pitchFamily="18" charset="0"/>
                <a:cs typeface="Times New Roman" pitchFamily="18" charset="0"/>
              </a:rPr>
              <a:t>lít</a:t>
            </a:r>
            <a:endParaRPr lang="en-US" dirty="0" smtClean="0">
              <a:solidFill>
                <a:schemeClr val="tx1"/>
              </a:solidFill>
              <a:latin typeface="Times New Roman" pitchFamily="18" charset="0"/>
              <a:cs typeface="Times New Roman" pitchFamily="18" charset="0"/>
            </a:endParaRPr>
          </a:p>
          <a:p>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4 </a:t>
            </a:r>
            <a:r>
              <a:rPr lang="en-US" dirty="0" err="1" smtClean="0">
                <a:solidFill>
                  <a:schemeClr val="tx1"/>
                </a:solidFill>
                <a:latin typeface="Times New Roman" pitchFamily="18" charset="0"/>
                <a:cs typeface="Times New Roman" pitchFamily="18" charset="0"/>
              </a:rPr>
              <a:t>lít</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4 </a:t>
            </a:r>
            <a:r>
              <a:rPr lang="en-US" dirty="0" err="1" smtClean="0">
                <a:solidFill>
                  <a:schemeClr val="tx1"/>
                </a:solidFill>
                <a:latin typeface="Times New Roman" pitchFamily="18" charset="0"/>
                <a:cs typeface="Times New Roman" pitchFamily="18" charset="0"/>
              </a:rPr>
              <a:t>lít</a:t>
            </a:r>
            <a:endParaRPr lang="en-US" dirty="0" smtClean="0">
              <a:solidFill>
                <a:schemeClr val="tx1"/>
              </a:solidFill>
              <a:latin typeface="Times New Roman" pitchFamily="18" charset="0"/>
              <a:cs typeface="Times New Roman" pitchFamily="18" charset="0"/>
            </a:endParaRPr>
          </a:p>
          <a:p>
            <a:r>
              <a:rPr lang="en-US" dirty="0" smtClean="0">
                <a:solidFill>
                  <a:schemeClr val="tx1"/>
                </a:solidFill>
                <a:latin typeface="Times New Roman" pitchFamily="18" charset="0"/>
                <a:cs typeface="Times New Roman" pitchFamily="18" charset="0"/>
              </a:rPr>
              <a:t>0,8 </a:t>
            </a:r>
            <a:r>
              <a:rPr lang="en-US" dirty="0" err="1" smtClean="0">
                <a:solidFill>
                  <a:schemeClr val="tx1"/>
                </a:solidFill>
                <a:latin typeface="Times New Roman" pitchFamily="18" charset="0"/>
                <a:cs typeface="Times New Roman" pitchFamily="18" charset="0"/>
              </a:rPr>
              <a:t>lít</a:t>
            </a:r>
            <a:endParaRPr lang="en-US" dirty="0">
              <a:solidFill>
                <a:schemeClr val="tx1"/>
              </a:solidFill>
              <a:latin typeface="Times New Roman" pitchFamily="18" charset="0"/>
              <a:cs typeface="Times New Roman" pitchFamily="18" charset="0"/>
            </a:endParaRPr>
          </a:p>
        </p:txBody>
      </p:sp>
      <p:cxnSp>
        <p:nvCxnSpPr>
          <p:cNvPr id="6" name="Straight Arrow Connector 5"/>
          <p:cNvCxnSpPr/>
          <p:nvPr/>
        </p:nvCxnSpPr>
        <p:spPr>
          <a:xfrm flipV="1">
            <a:off x="2540000" y="2003898"/>
            <a:ext cx="4366638" cy="7393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673600" y="3352800"/>
            <a:ext cx="2032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641600" y="3886200"/>
            <a:ext cx="4267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4610911" y="4244502"/>
            <a:ext cx="22352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Right Brace 16"/>
          <p:cNvSpPr/>
          <p:nvPr/>
        </p:nvSpPr>
        <p:spPr>
          <a:xfrm>
            <a:off x="8432800" y="1981200"/>
            <a:ext cx="711200" cy="26670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Rounded Rectangle 17"/>
          <p:cNvSpPr/>
          <p:nvPr/>
        </p:nvSpPr>
        <p:spPr>
          <a:xfrm>
            <a:off x="9347200" y="2743200"/>
            <a:ext cx="24384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vào</a:t>
            </a:r>
            <a:endParaRPr lang="en-US" sz="2400" dirty="0">
              <a:latin typeface="Times New Roman" pitchFamily="18" charset="0"/>
              <a:cs typeface="Times New Roman" pitchFamily="18" charset="0"/>
            </a:endParaRPr>
          </a:p>
        </p:txBody>
      </p:sp>
      <p:cxnSp>
        <p:nvCxnSpPr>
          <p:cNvPr id="20" name="Straight Arrow Connector 19"/>
          <p:cNvCxnSpPr/>
          <p:nvPr/>
        </p:nvCxnSpPr>
        <p:spPr>
          <a:xfrm flipV="1">
            <a:off x="3657600" y="5105400"/>
            <a:ext cx="3048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657600" y="5638800"/>
            <a:ext cx="314960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540000" y="5715000"/>
            <a:ext cx="41656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2" name="Right Brace 31"/>
          <p:cNvSpPr/>
          <p:nvPr/>
        </p:nvSpPr>
        <p:spPr>
          <a:xfrm>
            <a:off x="8229600" y="4953000"/>
            <a:ext cx="812800" cy="14478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Rounded Rectangle 32"/>
          <p:cNvSpPr/>
          <p:nvPr/>
        </p:nvSpPr>
        <p:spPr>
          <a:xfrm>
            <a:off x="9144000" y="5105400"/>
            <a:ext cx="2641600" cy="10668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Dịch</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hấp</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thu</a:t>
            </a:r>
            <a:endParaRPr lang="en-US" sz="2400" dirty="0">
              <a:latin typeface="Times New Roman" pitchFamily="18" charset="0"/>
              <a:cs typeface="Times New Roman" pitchFamily="18" charset="0"/>
            </a:endParaRPr>
          </a:p>
        </p:txBody>
      </p:sp>
      <p:sp>
        <p:nvSpPr>
          <p:cNvPr id="34" name="Explosion 1 33"/>
          <p:cNvSpPr/>
          <p:nvPr/>
        </p:nvSpPr>
        <p:spPr>
          <a:xfrm>
            <a:off x="345873" y="4800600"/>
            <a:ext cx="5689600" cy="2057400"/>
          </a:xfrm>
          <a:prstGeom prst="irregularSeal1">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dirty="0" smtClean="0">
                <a:latin typeface="Times New Roman" pitchFamily="18" charset="0"/>
                <a:cs typeface="Times New Roman" pitchFamily="18" charset="0"/>
              </a:rPr>
              <a:t>100-200ml</a:t>
            </a:r>
            <a:endParaRPr lang="en-US" sz="2400" dirty="0">
              <a:latin typeface="Times New Roman" pitchFamily="18" charset="0"/>
              <a:cs typeface="Times New Roman" pitchFamily="18" charset="0"/>
            </a:endParaRPr>
          </a:p>
        </p:txBody>
      </p:sp>
      <p:pic>
        <p:nvPicPr>
          <p:cNvPr id="37" name="Picture 36" descr="tieu chay o tre em.jpg"/>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ox(i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diamond(in)">
                                      <p:cBhvr>
                                        <p:cTn id="12"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ệnh tiêu chảy.jpg"/>
          <p:cNvPicPr>
            <a:picLocks noChangeAspect="1"/>
          </p:cNvPicPr>
          <p:nvPr/>
        </p:nvPicPr>
        <p:blipFill>
          <a:blip r:embed="rId2"/>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endParaRPr lang="en-US"/>
          </a:p>
        </p:txBody>
      </p:sp>
      <p:pic>
        <p:nvPicPr>
          <p:cNvPr id="4" name="Content Placeholder 3" descr="tieu chay o tre em jnsdj.jpg"/>
          <p:cNvPicPr>
            <a:picLocks noGrp="1" noChangeAspect="1"/>
          </p:cNvPicPr>
          <p:nvPr>
            <p:ph idx="1"/>
          </p:nvPr>
        </p:nvPicPr>
        <p:blipFill>
          <a:blip r:embed="rId3"/>
          <a:stretch>
            <a:fillRect/>
          </a:stretch>
        </p:blipFill>
        <p:spPr>
          <a:xfrm>
            <a:off x="2632747" y="0"/>
            <a:ext cx="9559253" cy="6858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868362"/>
          </a:xfrm>
        </p:spPr>
        <p:txBody>
          <a:bodyPr>
            <a:normAutofit/>
          </a:bodyPr>
          <a:lstStyle/>
          <a:p>
            <a:r>
              <a:rPr lang="en-US" sz="3600" dirty="0" smtClean="0">
                <a:latin typeface="Times New Roman" pitchFamily="18" charset="0"/>
                <a:cs typeface="Times New Roman" pitchFamily="18" charset="0"/>
              </a:rPr>
              <a:t>CƠ CHẾ BỆNH SINH</a:t>
            </a:r>
            <a:endParaRPr lang="en-US" sz="3600" dirty="0">
              <a:latin typeface="Times New Roman" pitchFamily="18" charset="0"/>
              <a:cs typeface="Times New Roman" pitchFamily="18" charset="0"/>
            </a:endParaRPr>
          </a:p>
        </p:txBody>
      </p:sp>
      <p:pic>
        <p:nvPicPr>
          <p:cNvPr id="7" name="Content Placeholder 6" descr="12.jpg"/>
          <p:cNvPicPr>
            <a:picLocks noGrp="1" noChangeAspect="1"/>
          </p:cNvPicPr>
          <p:nvPr>
            <p:ph idx="1"/>
          </p:nvPr>
        </p:nvPicPr>
        <p:blipFill>
          <a:blip r:embed="rId2"/>
          <a:stretch>
            <a:fillRect/>
          </a:stretch>
        </p:blipFill>
        <p:spPr>
          <a:xfrm>
            <a:off x="0" y="1066800"/>
            <a:ext cx="12192000" cy="5791200"/>
          </a:xfrm>
        </p:spPr>
      </p:pic>
      <p:sp>
        <p:nvSpPr>
          <p:cNvPr id="8" name="Oval 7"/>
          <p:cNvSpPr/>
          <p:nvPr/>
        </p:nvSpPr>
        <p:spPr>
          <a:xfrm>
            <a:off x="7924800" y="2362200"/>
            <a:ext cx="4267200" cy="152400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thẩm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thấu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trong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lòng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endParaRPr lang="en-US" sz="2400" dirty="0">
              <a:latin typeface="Times New Roman" pitchFamily="18" charset="0"/>
              <a:cs typeface="Times New Roman" pitchFamily="18" charset="0"/>
            </a:endParaRPr>
          </a:p>
        </p:txBody>
      </p:sp>
      <p:sp>
        <p:nvSpPr>
          <p:cNvPr id="9" name="Oval 8"/>
          <p:cNvSpPr/>
          <p:nvPr/>
        </p:nvSpPr>
        <p:spPr>
          <a:xfrm>
            <a:off x="7010400" y="4953000"/>
            <a:ext cx="4267200" cy="15240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tiết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dịch</a:t>
            </a:r>
            <a:endParaRPr lang="en-US" sz="2400" dirty="0">
              <a:latin typeface="Times New Roman" pitchFamily="18" charset="0"/>
              <a:cs typeface="Times New Roman" pitchFamily="18" charset="0"/>
            </a:endParaRPr>
          </a:p>
        </p:txBody>
      </p:sp>
      <p:sp>
        <p:nvSpPr>
          <p:cNvPr id="10" name="Oval 9"/>
          <p:cNvSpPr/>
          <p:nvPr/>
        </p:nvSpPr>
        <p:spPr>
          <a:xfrm>
            <a:off x="0" y="2819400"/>
            <a:ext cx="4267200" cy="15240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smtClean="0">
                <a:latin typeface="Times New Roman" pitchFamily="18" charset="0"/>
                <a:cs typeface="Times New Roman" pitchFamily="18" charset="0"/>
              </a:rPr>
              <a:t>Do </a:t>
            </a:r>
            <a:r>
              <a:rPr lang="en-US" sz="2400" dirty="0" err="1" smtClean="0">
                <a:latin typeface="Times New Roman" pitchFamily="18" charset="0"/>
                <a:cs typeface="Times New Roman" pitchFamily="18" charset="0"/>
              </a:rPr>
              <a:t>rối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endParaRPr lang="en-US" sz="2400" dirty="0">
              <a:latin typeface="Times New Roman" pitchFamily="18" charset="0"/>
              <a:cs typeface="Times New Roman" pitchFamily="18" charset="0"/>
            </a:endParaRPr>
          </a:p>
        </p:txBody>
      </p:sp>
      <p:sp>
        <p:nvSpPr>
          <p:cNvPr id="11" name="Oval 10"/>
          <p:cNvSpPr/>
          <p:nvPr/>
        </p:nvSpPr>
        <p:spPr>
          <a:xfrm>
            <a:off x="1219200" y="4876800"/>
            <a:ext cx="4267200" cy="1524000"/>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Tổn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thương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niêm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ruột</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ox(i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944562"/>
          </a:xfrm>
        </p:spPr>
        <p:txBody>
          <a:bodyPr>
            <a:normAutofit/>
          </a:bodyPr>
          <a:lstStyle/>
          <a:p>
            <a:r>
              <a:rPr lang="en-US" sz="3600" dirty="0" smtClean="0">
                <a:latin typeface="Times New Roman" pitchFamily="18" charset="0"/>
                <a:cs typeface="Times New Roman" pitchFamily="18" charset="0"/>
              </a:rPr>
              <a:t>CƠ CHẾ BỆNH SINH</a:t>
            </a:r>
            <a:endParaRPr lang="en-US" sz="3600" dirty="0">
              <a:latin typeface="Times New Roman" pitchFamily="18" charset="0"/>
              <a:cs typeface="Times New Roman" pitchFamily="18" charset="0"/>
            </a:endParaRPr>
          </a:p>
        </p:txBody>
      </p:sp>
      <p:pic>
        <p:nvPicPr>
          <p:cNvPr id="6" name="Content Placeholder 5" descr="lactose_free.jpg"/>
          <p:cNvPicPr>
            <a:picLocks noGrp="1" noChangeAspect="1"/>
          </p:cNvPicPr>
          <p:nvPr>
            <p:ph idx="1"/>
          </p:nvPr>
        </p:nvPicPr>
        <p:blipFill>
          <a:blip r:embed="rId2"/>
          <a:stretch>
            <a:fillRect/>
          </a:stretch>
        </p:blipFill>
        <p:spPr>
          <a:xfrm>
            <a:off x="0" y="990600"/>
            <a:ext cx="3860800" cy="2057400"/>
          </a:xfrm>
        </p:spPr>
      </p:pic>
      <p:pic>
        <p:nvPicPr>
          <p:cNvPr id="7" name="Picture 6" descr="tac-hai-cua-thuoc-nhuan-trang-2.jpg"/>
          <p:cNvPicPr>
            <a:picLocks noChangeAspect="1"/>
          </p:cNvPicPr>
          <p:nvPr/>
        </p:nvPicPr>
        <p:blipFill>
          <a:blip r:embed="rId3"/>
          <a:stretch>
            <a:fillRect/>
          </a:stretch>
        </p:blipFill>
        <p:spPr>
          <a:xfrm>
            <a:off x="3352800" y="1219200"/>
            <a:ext cx="3352800" cy="1752600"/>
          </a:xfrm>
          <a:prstGeom prst="rect">
            <a:avLst/>
          </a:prstGeom>
        </p:spPr>
      </p:pic>
      <p:pic>
        <p:nvPicPr>
          <p:cNvPr id="8" name="Picture 7" descr="240x240thumb_muathuoctot.com_141344557618530151.png"/>
          <p:cNvPicPr>
            <a:picLocks noChangeAspect="1"/>
          </p:cNvPicPr>
          <p:nvPr/>
        </p:nvPicPr>
        <p:blipFill>
          <a:blip r:embed="rId4"/>
          <a:stretch>
            <a:fillRect/>
          </a:stretch>
        </p:blipFill>
        <p:spPr>
          <a:xfrm>
            <a:off x="6096000" y="1219200"/>
            <a:ext cx="2743200" cy="1752600"/>
          </a:xfrm>
          <a:prstGeom prst="rect">
            <a:avLst/>
          </a:prstGeom>
        </p:spPr>
      </p:pic>
      <p:pic>
        <p:nvPicPr>
          <p:cNvPr id="9" name="Picture 8" descr="Polyethylene-glycol-3350.jpg"/>
          <p:cNvPicPr>
            <a:picLocks noChangeAspect="1"/>
          </p:cNvPicPr>
          <p:nvPr/>
        </p:nvPicPr>
        <p:blipFill>
          <a:blip r:embed="rId5"/>
          <a:stretch>
            <a:fillRect/>
          </a:stretch>
        </p:blipFill>
        <p:spPr>
          <a:xfrm>
            <a:off x="8636001" y="990600"/>
            <a:ext cx="2133600" cy="2057400"/>
          </a:xfrm>
          <a:prstGeom prst="rect">
            <a:avLst/>
          </a:prstGeom>
        </p:spPr>
      </p:pic>
      <p:sp>
        <p:nvSpPr>
          <p:cNvPr id="10" name="Oval 9"/>
          <p:cNvSpPr/>
          <p:nvPr/>
        </p:nvSpPr>
        <p:spPr>
          <a:xfrm>
            <a:off x="10972800" y="1219200"/>
            <a:ext cx="12192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I1</a:t>
            </a:r>
            <a:endParaRPr lang="en-US" sz="2800" dirty="0">
              <a:latin typeface="Times New Roman" pitchFamily="18" charset="0"/>
              <a:cs typeface="Times New Roman" pitchFamily="18" charset="0"/>
            </a:endParaRPr>
          </a:p>
        </p:txBody>
      </p:sp>
      <p:pic>
        <p:nvPicPr>
          <p:cNvPr id="11" name="Picture 10" descr="loperamid.jpg"/>
          <p:cNvPicPr>
            <a:picLocks noChangeAspect="1"/>
          </p:cNvPicPr>
          <p:nvPr/>
        </p:nvPicPr>
        <p:blipFill>
          <a:blip r:embed="rId6"/>
          <a:stretch>
            <a:fillRect/>
          </a:stretch>
        </p:blipFill>
        <p:spPr>
          <a:xfrm>
            <a:off x="1727200" y="3276600"/>
            <a:ext cx="4876800" cy="2133600"/>
          </a:xfrm>
          <a:prstGeom prst="rect">
            <a:avLst/>
          </a:prstGeom>
        </p:spPr>
      </p:pic>
      <p:sp>
        <p:nvSpPr>
          <p:cNvPr id="12" name="Oval 11"/>
          <p:cNvSpPr/>
          <p:nvPr/>
        </p:nvSpPr>
        <p:spPr>
          <a:xfrm>
            <a:off x="406400" y="3124200"/>
            <a:ext cx="1219200" cy="1066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atin typeface="Times New Roman" pitchFamily="18" charset="0"/>
                <a:cs typeface="Times New Roman" pitchFamily="18" charset="0"/>
              </a:rPr>
              <a:t>2</a:t>
            </a:r>
          </a:p>
        </p:txBody>
      </p:sp>
      <p:sp>
        <p:nvSpPr>
          <p:cNvPr id="13" name="Oval 12"/>
          <p:cNvSpPr/>
          <p:nvPr/>
        </p:nvSpPr>
        <p:spPr>
          <a:xfrm>
            <a:off x="406400" y="4419600"/>
            <a:ext cx="12192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a:latin typeface="Times New Roman" pitchFamily="18" charset="0"/>
                <a:cs typeface="Times New Roman" pitchFamily="18" charset="0"/>
              </a:rPr>
              <a:t>3</a:t>
            </a:r>
          </a:p>
        </p:txBody>
      </p:sp>
      <p:sp>
        <p:nvSpPr>
          <p:cNvPr id="14" name="Oval 13"/>
          <p:cNvSpPr/>
          <p:nvPr/>
        </p:nvSpPr>
        <p:spPr>
          <a:xfrm>
            <a:off x="5994400" y="2895600"/>
            <a:ext cx="1219200" cy="914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latin typeface="Times New Roman" pitchFamily="18" charset="0"/>
                <a:cs typeface="Times New Roman" pitchFamily="18" charset="0"/>
              </a:rPr>
              <a:t>4</a:t>
            </a:r>
            <a:endParaRPr lang="en-US" sz="2800" dirty="0">
              <a:latin typeface="Times New Roman" pitchFamily="18" charset="0"/>
              <a:cs typeface="Times New Roman" pitchFamily="18" charset="0"/>
            </a:endParaRPr>
          </a:p>
        </p:txBody>
      </p:sp>
      <p:pic>
        <p:nvPicPr>
          <p:cNvPr id="15" name="Picture 14" descr="download (5).jpg"/>
          <p:cNvPicPr>
            <a:picLocks noChangeAspect="1"/>
          </p:cNvPicPr>
          <p:nvPr/>
        </p:nvPicPr>
        <p:blipFill>
          <a:blip r:embed="rId7"/>
          <a:stretch>
            <a:fillRect/>
          </a:stretch>
        </p:blipFill>
        <p:spPr>
          <a:xfrm>
            <a:off x="6299200" y="3886200"/>
            <a:ext cx="5283200" cy="2971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ircle(in)">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circle(in)">
                                      <p:cBhvr>
                                        <p:cTn id="27" dur="2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amond(in)">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1"/>
            <a:ext cx="10660117" cy="2695902"/>
          </a:xfrm>
        </p:spPr>
        <p:txBody>
          <a:bodyPr>
            <a:normAutofit fontScale="90000"/>
          </a:bodyPr>
          <a:lstStyle/>
          <a:p>
            <a:r>
              <a:rPr lang="en-US" sz="3600" dirty="0" smtClean="0">
                <a:latin typeface="Times New Roman" pitchFamily="18" charset="0"/>
                <a:cs typeface="Times New Roman" pitchFamily="18" charset="0"/>
              </a:rPr>
              <a:t>TRIỆU CHỨNG</a:t>
            </a:r>
            <a:br>
              <a:rPr lang="en-US" sz="3600" dirty="0" smtClean="0">
                <a:latin typeface="Times New Roman" pitchFamily="18" charset="0"/>
                <a:cs typeface="Times New Roman" pitchFamily="18" charset="0"/>
              </a:rPr>
            </a:br>
            <a:r>
              <a:rPr lang="en-US" sz="3600" dirty="0" smtClean="0">
                <a:latin typeface="Times New Roman" pitchFamily="18" charset="0"/>
                <a:cs typeface="Times New Roman" pitchFamily="18" charset="0"/>
              </a:rPr>
              <a:t>- </a:t>
            </a:r>
            <a:r>
              <a:rPr lang="vi-VN" sz="2700" dirty="0" smtClean="0"/>
              <a:t>Tiêu chảy liên tục, ngay từ lần đầu tiên đi ngoài đã là dạng “tháo cống”, toàn nước trắng đục. </a:t>
            </a:r>
            <a:r>
              <a:rPr lang="en-US" sz="2700" dirty="0" smtClean="0"/>
              <a:t> </a:t>
            </a:r>
            <a:br>
              <a:rPr lang="en-US" sz="2700" dirty="0" smtClean="0"/>
            </a:br>
            <a:r>
              <a:rPr lang="en-US" sz="2700" dirty="0" smtClean="0"/>
              <a:t>- </a:t>
            </a:r>
            <a:r>
              <a:rPr lang="vi-VN" sz="2700" dirty="0" smtClean="0"/>
              <a:t>Ít khi đau bụng </a:t>
            </a:r>
            <a:r>
              <a:rPr lang="en-US" sz="2700" dirty="0" smtClean="0"/>
              <a:t/>
            </a:r>
            <a:br>
              <a:rPr lang="en-US" sz="2700" dirty="0" smtClean="0"/>
            </a:br>
            <a:r>
              <a:rPr lang="en-US" sz="2700" dirty="0" smtClean="0"/>
              <a:t>- </a:t>
            </a:r>
            <a:r>
              <a:rPr lang="vi-VN" sz="2700" dirty="0" smtClean="0"/>
              <a:t>Thường không sốt, thậm chí tay chân và người có thể lạnh.</a:t>
            </a:r>
            <a:r>
              <a:rPr lang="en-US" sz="2700" dirty="0" smtClean="0"/>
              <a:t/>
            </a:r>
            <a:br>
              <a:rPr lang="en-US" sz="2700" dirty="0" smtClean="0"/>
            </a:br>
            <a:r>
              <a:rPr lang="en-US" sz="2700" dirty="0" smtClean="0"/>
              <a:t>- </a:t>
            </a:r>
            <a:r>
              <a:rPr lang="vi-VN" sz="2700" dirty="0" smtClean="0"/>
              <a:t>Hầu hết các ca bệnh đều nôn mửa.</a:t>
            </a:r>
            <a:r>
              <a:rPr lang="en-US" sz="3600" dirty="0" smtClean="0"/>
              <a:t/>
            </a:r>
            <a:br>
              <a:rPr lang="en-US" sz="3600" dirty="0" smtClean="0"/>
            </a:br>
            <a:r>
              <a:rPr lang="en-US" sz="3600" dirty="0" smtClean="0">
                <a:latin typeface="Times New Roman" pitchFamily="18" charset="0"/>
                <a:cs typeface="Times New Roman" pitchFamily="18" charset="0"/>
              </a:rPr>
              <a:t/>
            </a:r>
            <a:br>
              <a:rPr lang="en-US" sz="3600" dirty="0" smtClean="0">
                <a:latin typeface="Times New Roman" pitchFamily="18" charset="0"/>
                <a:cs typeface="Times New Roman" pitchFamily="18" charset="0"/>
              </a:rPr>
            </a:br>
            <a:endParaRPr lang="en-US" sz="3600"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567559" y="2613923"/>
          <a:ext cx="10817772" cy="4023360"/>
        </p:xfrm>
        <a:graphic>
          <a:graphicData uri="http://schemas.openxmlformats.org/drawingml/2006/table">
            <a:tbl>
              <a:tblPr firstRow="1" bandRow="1">
                <a:tableStyleId>{5C22544A-7EE6-4342-B048-85BDC9FD1C3A}</a:tableStyleId>
              </a:tblPr>
              <a:tblGrid>
                <a:gridCol w="2704443"/>
                <a:gridCol w="2704443"/>
                <a:gridCol w="2704443"/>
                <a:gridCol w="2704443"/>
              </a:tblGrid>
              <a:tr h="356875">
                <a:tc>
                  <a:txBody>
                    <a:bodyPr/>
                    <a:lstStyle/>
                    <a:p>
                      <a:r>
                        <a:rPr lang="en-US" dirty="0" err="1" smtClean="0">
                          <a:latin typeface="Times New Roman" pitchFamily="18" charset="0"/>
                          <a:cs typeface="Times New Roman" pitchFamily="18" charset="0"/>
                        </a:rPr>
                        <a:t>Các</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dấu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hiệu</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Mất nước độ 1 </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Mất nước độ </a:t>
                      </a: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txBody>
                  <a:tcPr/>
                </a:tc>
                <a:tc>
                  <a:txBody>
                    <a:bodyPr/>
                    <a:lstStyle/>
                    <a:p>
                      <a:r>
                        <a:rPr lang="vi-VN" dirty="0" smtClean="0">
                          <a:latin typeface="Times New Roman" pitchFamily="18" charset="0"/>
                          <a:cs typeface="Times New Roman" pitchFamily="18" charset="0"/>
                        </a:rPr>
                        <a:t>Mất nước độ </a:t>
                      </a:r>
                      <a:r>
                        <a:rPr lang="en-US" dirty="0" smtClean="0">
                          <a:latin typeface="Times New Roman" pitchFamily="18" charset="0"/>
                          <a:cs typeface="Times New Roman" pitchFamily="18" charset="0"/>
                        </a:rPr>
                        <a:t>3</a:t>
                      </a:r>
                      <a:endParaRPr lang="en-US" dirty="0">
                        <a:latin typeface="Times New Roman" pitchFamily="18" charset="0"/>
                        <a:cs typeface="Times New Roman" pitchFamily="18" charset="0"/>
                      </a:endParaRPr>
                    </a:p>
                  </a:txBody>
                  <a:tcPr/>
                </a:tc>
              </a:tr>
              <a:tr h="356875">
                <a:tc>
                  <a:txBody>
                    <a:bodyPr/>
                    <a:lstStyle/>
                    <a:p>
                      <a:r>
                        <a:rPr lang="vi-VN" dirty="0" smtClean="0">
                          <a:latin typeface="Times New Roman" pitchFamily="18" charset="0"/>
                          <a:cs typeface="Times New Roman" pitchFamily="18" charset="0"/>
                        </a:rPr>
                        <a:t>Khát nước</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Ít</a:t>
                      </a:r>
                      <a:r>
                        <a:rPr lang="en-US" baseline="0"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Vừa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Nhiều</a:t>
                      </a:r>
                      <a:endParaRPr lang="en-US" dirty="0">
                        <a:latin typeface="Times New Roman" pitchFamily="18" charset="0"/>
                        <a:cs typeface="Times New Roman" pitchFamily="18" charset="0"/>
                      </a:endParaRPr>
                    </a:p>
                  </a:txBody>
                  <a:tcPr/>
                </a:tc>
              </a:tr>
              <a:tr h="624529">
                <a:tc>
                  <a:txBody>
                    <a:bodyPr/>
                    <a:lstStyle/>
                    <a:p>
                      <a:r>
                        <a:rPr lang="en-US" dirty="0" err="1" smtClean="0">
                          <a:latin typeface="Times New Roman" pitchFamily="18" charset="0"/>
                          <a:cs typeface="Times New Roman" pitchFamily="18" charset="0"/>
                        </a:rPr>
                        <a:t>Tình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trạng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da</a:t>
                      </a:r>
                      <a:r>
                        <a:rPr lang="en-US" dirty="0" smtClean="0">
                          <a:latin typeface="Times New Roman" pitchFamily="18" charset="0"/>
                          <a:cs typeface="Times New Roman" pitchFamily="18" charset="0"/>
                        </a:rPr>
                        <a:t> </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Bình</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thường</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khô</a:t>
                      </a:r>
                      <a:endParaRPr lang="en-US" dirty="0">
                        <a:latin typeface="Times New Roman" pitchFamily="18" charset="0"/>
                        <a:cs typeface="Times New Roman" pitchFamily="18" charset="0"/>
                      </a:endParaRPr>
                    </a:p>
                  </a:txBody>
                  <a:tcPr/>
                </a:tc>
                <a:tc>
                  <a:txBody>
                    <a:bodyPr/>
                    <a:lstStyle/>
                    <a:p>
                      <a:r>
                        <a:rPr lang="vi-VN" dirty="0" smtClean="0"/>
                        <a:t>Nhăn nheo, mất đàn hồi da, mắt trũng</a:t>
                      </a:r>
                      <a:endParaRPr lang="en-US" dirty="0">
                        <a:latin typeface="Times New Roman" pitchFamily="18" charset="0"/>
                        <a:cs typeface="Times New Roman" pitchFamily="18" charset="0"/>
                      </a:endParaRPr>
                    </a:p>
                  </a:txBody>
                  <a:tcPr/>
                </a:tc>
              </a:tr>
              <a:tr h="624529">
                <a:tc>
                  <a:txBody>
                    <a:bodyPr/>
                    <a:lstStyle/>
                    <a:p>
                      <a:r>
                        <a:rPr lang="en-US" dirty="0" err="1" smtClean="0">
                          <a:latin typeface="Times New Roman" pitchFamily="18" charset="0"/>
                          <a:cs typeface="Times New Roman" pitchFamily="18" charset="0"/>
                        </a:rPr>
                        <a:t>Mạch</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&lt;100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phút</a:t>
                      </a:r>
                      <a:endParaRPr lang="en-US" dirty="0">
                        <a:latin typeface="Times New Roman" pitchFamily="18" charset="0"/>
                        <a:cs typeface="Times New Roman" pitchFamily="18" charset="0"/>
                      </a:endParaRPr>
                    </a:p>
                  </a:txBody>
                  <a:tcPr/>
                </a:tc>
                <a:tc>
                  <a:txBody>
                    <a:bodyPr/>
                    <a:lstStyle/>
                    <a:p>
                      <a:r>
                        <a:rPr lang="en-US" dirty="0" err="1" smtClean="0"/>
                        <a:t>Nhanh</a:t>
                      </a:r>
                      <a:r>
                        <a:rPr lang="en-US" dirty="0" smtClean="0"/>
                        <a:t> </a:t>
                      </a:r>
                      <a:r>
                        <a:rPr lang="en-US" dirty="0" err="1" smtClean="0"/>
                        <a:t>nhỏ</a:t>
                      </a:r>
                      <a:r>
                        <a:rPr lang="en-US" dirty="0" smtClean="0"/>
                        <a:t> (100-120 </a:t>
                      </a:r>
                      <a:r>
                        <a:rPr lang="en-US" dirty="0" err="1" smtClean="0"/>
                        <a:t>lần</a:t>
                      </a:r>
                      <a:r>
                        <a:rPr lang="en-US" dirty="0" smtClean="0"/>
                        <a:t>/</a:t>
                      </a:r>
                      <a:r>
                        <a:rPr lang="en-US" dirty="0" err="1" smtClean="0"/>
                        <a:t>phút</a:t>
                      </a:r>
                      <a:r>
                        <a:rPr lang="en-US" dirty="0" smtClean="0"/>
                        <a:t>)</a:t>
                      </a:r>
                      <a:endParaRPr lang="en-US" dirty="0">
                        <a:latin typeface="Times New Roman" pitchFamily="18" charset="0"/>
                        <a:cs typeface="Times New Roman" pitchFamily="18" charset="0"/>
                      </a:endParaRPr>
                    </a:p>
                  </a:txBody>
                  <a:tcPr/>
                </a:tc>
                <a:tc>
                  <a:txBody>
                    <a:bodyPr/>
                    <a:lstStyle/>
                    <a:p>
                      <a:r>
                        <a:rPr lang="en-US" dirty="0" err="1" smtClean="0"/>
                        <a:t>Rất</a:t>
                      </a:r>
                      <a:r>
                        <a:rPr lang="en-US" dirty="0" smtClean="0"/>
                        <a:t> </a:t>
                      </a:r>
                      <a:r>
                        <a:rPr lang="en-US" dirty="0" err="1" smtClean="0"/>
                        <a:t>nhanh</a:t>
                      </a:r>
                      <a:r>
                        <a:rPr lang="en-US" dirty="0" smtClean="0"/>
                        <a:t>, </a:t>
                      </a:r>
                      <a:r>
                        <a:rPr lang="en-US" dirty="0" err="1" smtClean="0"/>
                        <a:t>khó</a:t>
                      </a:r>
                      <a:r>
                        <a:rPr lang="en-US" dirty="0" smtClean="0"/>
                        <a:t> </a:t>
                      </a:r>
                      <a:r>
                        <a:rPr lang="en-US" dirty="0" err="1" smtClean="0"/>
                        <a:t>bắt</a:t>
                      </a:r>
                      <a:r>
                        <a:rPr lang="en-US" dirty="0" smtClean="0"/>
                        <a:t> (&gt; 120 </a:t>
                      </a:r>
                      <a:r>
                        <a:rPr lang="en-US" dirty="0" err="1" smtClean="0"/>
                        <a:t>lần</a:t>
                      </a:r>
                      <a:r>
                        <a:rPr lang="en-US" dirty="0" smtClean="0"/>
                        <a:t>/</a:t>
                      </a:r>
                      <a:r>
                        <a:rPr lang="en-US" dirty="0" err="1" smtClean="0"/>
                        <a:t>phút</a:t>
                      </a:r>
                      <a:r>
                        <a:rPr lang="en-US" dirty="0" smtClean="0"/>
                        <a:t>)</a:t>
                      </a:r>
                      <a:endParaRPr lang="en-US" dirty="0">
                        <a:latin typeface="Times New Roman" pitchFamily="18" charset="0"/>
                        <a:cs typeface="Times New Roman" pitchFamily="18" charset="0"/>
                      </a:endParaRPr>
                    </a:p>
                  </a:txBody>
                  <a:tcPr/>
                </a:tc>
              </a:tr>
              <a:tr h="624529">
                <a:tc>
                  <a:txBody>
                    <a:bodyPr/>
                    <a:lstStyle/>
                    <a:p>
                      <a:r>
                        <a:rPr lang="en-US" dirty="0" err="1" smtClean="0">
                          <a:latin typeface="Times New Roman" pitchFamily="18" charset="0"/>
                          <a:cs typeface="Times New Roman" pitchFamily="18" charset="0"/>
                        </a:rPr>
                        <a:t>Huyết</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áp</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Bình</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thường</a:t>
                      </a:r>
                      <a:endParaRPr lang="en-US" dirty="0">
                        <a:latin typeface="Times New Roman" pitchFamily="18" charset="0"/>
                        <a:cs typeface="Times New Roman" pitchFamily="18" charset="0"/>
                      </a:endParaRPr>
                    </a:p>
                  </a:txBody>
                  <a:tcPr/>
                </a:tc>
                <a:tc>
                  <a:txBody>
                    <a:bodyPr/>
                    <a:lstStyle/>
                    <a:p>
                      <a:r>
                        <a:rPr lang="en-US" dirty="0" smtClean="0">
                          <a:latin typeface="Times New Roman" pitchFamily="18" charset="0"/>
                          <a:cs typeface="Times New Roman" pitchFamily="18" charset="0"/>
                        </a:rPr>
                        <a:t>&lt;90mmHg</a:t>
                      </a:r>
                      <a:endParaRPr lang="en-US" dirty="0">
                        <a:latin typeface="Times New Roman" pitchFamily="18" charset="0"/>
                        <a:cs typeface="Times New Roman" pitchFamily="18" charset="0"/>
                      </a:endParaRPr>
                    </a:p>
                  </a:txBody>
                  <a:tcPr/>
                </a:tc>
                <a:tc>
                  <a:txBody>
                    <a:bodyPr/>
                    <a:lstStyle/>
                    <a:p>
                      <a:r>
                        <a:rPr lang="vi-VN" dirty="0" smtClean="0"/>
                        <a:t>Rất thấp, có khi không đo được </a:t>
                      </a:r>
                      <a:endParaRPr lang="en-US" dirty="0">
                        <a:latin typeface="Times New Roman" pitchFamily="18" charset="0"/>
                        <a:cs typeface="Times New Roman" pitchFamily="18" charset="0"/>
                      </a:endParaRPr>
                    </a:p>
                  </a:txBody>
                  <a:tcPr/>
                </a:tc>
              </a:tr>
              <a:tr h="356875">
                <a:tc>
                  <a:txBody>
                    <a:bodyPr/>
                    <a:lstStyle/>
                    <a:p>
                      <a:r>
                        <a:rPr lang="en-US" dirty="0" err="1" smtClean="0">
                          <a:latin typeface="Times New Roman" pitchFamily="18" charset="0"/>
                          <a:cs typeface="Times New Roman" pitchFamily="18" charset="0"/>
                        </a:rPr>
                        <a:t>Nước</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tiểu</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Ít</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Thiểu</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niệu</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Vô</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niệu</a:t>
                      </a:r>
                      <a:endParaRPr lang="en-US" dirty="0">
                        <a:latin typeface="Times New Roman" pitchFamily="18" charset="0"/>
                        <a:cs typeface="Times New Roman" pitchFamily="18" charset="0"/>
                      </a:endParaRPr>
                    </a:p>
                  </a:txBody>
                  <a:tcPr/>
                </a:tc>
              </a:tr>
              <a:tr h="356875">
                <a:tc>
                  <a:txBody>
                    <a:bodyPr/>
                    <a:lstStyle/>
                    <a:p>
                      <a:r>
                        <a:rPr lang="en-US" dirty="0" err="1" smtClean="0">
                          <a:latin typeface="Times New Roman" pitchFamily="18" charset="0"/>
                          <a:cs typeface="Times New Roman" pitchFamily="18" charset="0"/>
                        </a:rPr>
                        <a:t>Tay</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chân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lạnh</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Bình</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thường</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Tay</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chân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lạnh</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Lạnh</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toàn</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thân</a:t>
                      </a:r>
                      <a:endParaRPr lang="en-US" dirty="0">
                        <a:latin typeface="Times New Roman" pitchFamily="18" charset="0"/>
                        <a:cs typeface="Times New Roman" pitchFamily="18" charset="0"/>
                      </a:endParaRPr>
                    </a:p>
                  </a:txBody>
                  <a:tcPr/>
                </a:tc>
              </a:tr>
              <a:tr h="624529">
                <a:tc>
                  <a:txBody>
                    <a:bodyPr/>
                    <a:lstStyle/>
                    <a:p>
                      <a:r>
                        <a:rPr lang="en-US" dirty="0" err="1" smtClean="0">
                          <a:latin typeface="Times New Roman" pitchFamily="18" charset="0"/>
                          <a:cs typeface="Times New Roman" pitchFamily="18" charset="0"/>
                        </a:rPr>
                        <a:t>Lượng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nước</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mất</a:t>
                      </a:r>
                      <a:endParaRPr lang="en-US" dirty="0">
                        <a:latin typeface="Times New Roman" pitchFamily="18" charset="0"/>
                        <a:cs typeface="Times New Roman" pitchFamily="18" charset="0"/>
                      </a:endParaRPr>
                    </a:p>
                  </a:txBody>
                  <a:tcPr/>
                </a:tc>
                <a:tc>
                  <a:txBody>
                    <a:bodyPr/>
                    <a:lstStyle/>
                    <a:p>
                      <a:r>
                        <a:rPr lang="vi-VN" dirty="0" smtClean="0"/>
                        <a:t>5-6% trọng lượng cơ thể </a:t>
                      </a:r>
                      <a:endParaRPr lang="en-US" dirty="0">
                        <a:latin typeface="Times New Roman" pitchFamily="18" charset="0"/>
                        <a:cs typeface="Times New Roman" pitchFamily="18" charset="0"/>
                      </a:endParaRPr>
                    </a:p>
                  </a:txBody>
                  <a:tcPr/>
                </a:tc>
                <a:tc>
                  <a:txBody>
                    <a:bodyPr/>
                    <a:lstStyle/>
                    <a:p>
                      <a:r>
                        <a:rPr lang="en-US" dirty="0" smtClean="0"/>
                        <a:t>7-9</a:t>
                      </a:r>
                      <a:r>
                        <a:rPr lang="vi-VN" dirty="0" smtClean="0"/>
                        <a:t>% trọng lượng cơ thể </a:t>
                      </a:r>
                      <a:endParaRPr lang="en-US" dirty="0">
                        <a:latin typeface="Times New Roman" pitchFamily="18" charset="0"/>
                        <a:cs typeface="Times New Roman" pitchFamily="18" charset="0"/>
                      </a:endParaRPr>
                    </a:p>
                  </a:txBody>
                  <a:tcPr/>
                </a:tc>
                <a:tc>
                  <a:txBody>
                    <a:bodyPr/>
                    <a:lstStyle/>
                    <a:p>
                      <a:r>
                        <a:rPr lang="en-US" dirty="0" err="1" smtClean="0"/>
                        <a:t>Từ</a:t>
                      </a:r>
                      <a:r>
                        <a:rPr lang="en-US" dirty="0" smtClean="0"/>
                        <a:t> 10</a:t>
                      </a:r>
                      <a:r>
                        <a:rPr lang="vi-VN" dirty="0" smtClean="0"/>
                        <a:t>% trọng lượng cơ thể </a:t>
                      </a:r>
                      <a:r>
                        <a:rPr lang="en-US" dirty="0" smtClean="0"/>
                        <a:t> </a:t>
                      </a:r>
                      <a:r>
                        <a:rPr lang="en-US" dirty="0" err="1" smtClean="0"/>
                        <a:t>trở</a:t>
                      </a:r>
                      <a:r>
                        <a:rPr lang="en-US" baseline="0" dirty="0" smtClean="0"/>
                        <a:t> </a:t>
                      </a:r>
                      <a:r>
                        <a:rPr lang="en-US" baseline="0" dirty="0" err="1" smtClean="0"/>
                        <a:t>lên</a:t>
                      </a:r>
                      <a:endParaRPr lang="en-US" dirty="0">
                        <a:latin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11379200" cy="772509"/>
          </a:xfrm>
        </p:spPr>
        <p:txBody>
          <a:bodyPr>
            <a:normAutofit/>
          </a:bodyPr>
          <a:lstStyle/>
          <a:p>
            <a:r>
              <a:rPr lang="en-US" sz="2400" dirty="0" smtClean="0">
                <a:latin typeface="Times New Roman" pitchFamily="18" charset="0"/>
                <a:cs typeface="Times New Roman" pitchFamily="18" charset="0"/>
              </a:rPr>
              <a:t>1.6 ĐIỀU TRỊ TIÊU CHẢY</a:t>
            </a:r>
            <a:endParaRPr lang="en-US" sz="24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394138" y="938052"/>
            <a:ext cx="2963918" cy="1773618"/>
          </a:xfrm>
          <a:prstGeom prst="rect">
            <a:avLst/>
          </a:prstGeom>
        </p:spPr>
      </p:pic>
      <p:pic>
        <p:nvPicPr>
          <p:cNvPr id="5" name="Picture 4" descr="nuocmuoitrimun004.jpg"/>
          <p:cNvPicPr>
            <a:picLocks noChangeAspect="1"/>
          </p:cNvPicPr>
          <p:nvPr/>
        </p:nvPicPr>
        <p:blipFill>
          <a:blip r:embed="rId3" cstate="print"/>
          <a:stretch>
            <a:fillRect/>
          </a:stretch>
        </p:blipFill>
        <p:spPr>
          <a:xfrm>
            <a:off x="3431627" y="930167"/>
            <a:ext cx="2117835" cy="1702676"/>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xmlns="" val="0"/>
              </a:ext>
            </a:extLst>
          </a:blip>
          <a:stretch>
            <a:fillRect/>
          </a:stretch>
        </p:blipFill>
        <p:spPr>
          <a:xfrm>
            <a:off x="268015" y="2717372"/>
            <a:ext cx="3074275" cy="2057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3279228" y="2640724"/>
            <a:ext cx="3137338" cy="205740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xmlns="" val="0"/>
              </a:ext>
            </a:extLst>
          </a:blip>
          <a:stretch>
            <a:fillRect/>
          </a:stretch>
        </p:blipFill>
        <p:spPr>
          <a:xfrm>
            <a:off x="6257158" y="2689663"/>
            <a:ext cx="2971800" cy="1819275"/>
          </a:xfrm>
          <a:prstGeom prst="rect">
            <a:avLst/>
          </a:prstGeom>
        </p:spPr>
      </p:pic>
      <p:pic>
        <p:nvPicPr>
          <p:cNvPr id="9" name="Picture 8" descr="biseptol-8ac3bfda82b5.jpg"/>
          <p:cNvPicPr>
            <a:picLocks noChangeAspect="1"/>
          </p:cNvPicPr>
          <p:nvPr/>
        </p:nvPicPr>
        <p:blipFill>
          <a:blip r:embed="rId7"/>
          <a:stretch>
            <a:fillRect/>
          </a:stretch>
        </p:blipFill>
        <p:spPr>
          <a:xfrm>
            <a:off x="315311" y="4714875"/>
            <a:ext cx="2857500" cy="2143125"/>
          </a:xfrm>
          <a:prstGeom prst="rect">
            <a:avLst/>
          </a:prstGeom>
        </p:spPr>
      </p:pic>
      <p:pic>
        <p:nvPicPr>
          <p:cNvPr id="10" name="Picture 9" descr="kháng sinh.png"/>
          <p:cNvPicPr>
            <a:picLocks noChangeAspect="1"/>
          </p:cNvPicPr>
          <p:nvPr/>
        </p:nvPicPr>
        <p:blipFill>
          <a:blip r:embed="rId8"/>
          <a:stretch>
            <a:fillRect/>
          </a:stretch>
        </p:blipFill>
        <p:spPr>
          <a:xfrm>
            <a:off x="3243127" y="4761187"/>
            <a:ext cx="4286849" cy="2096813"/>
          </a:xfrm>
          <a:prstGeom prst="rect">
            <a:avLst/>
          </a:prstGeom>
        </p:spPr>
      </p:pic>
      <p:sp>
        <p:nvSpPr>
          <p:cNvPr id="11" name="Oval 10"/>
          <p:cNvSpPr/>
          <p:nvPr/>
        </p:nvSpPr>
        <p:spPr>
          <a:xfrm>
            <a:off x="5880538" y="1103586"/>
            <a:ext cx="3499945" cy="9301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Bù</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nước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các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chất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điện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giải</a:t>
            </a:r>
            <a:endParaRPr lang="en-US" sz="2400" dirty="0">
              <a:latin typeface="Times New Roman" pitchFamily="18" charset="0"/>
              <a:cs typeface="Times New Roman" pitchFamily="18" charset="0"/>
            </a:endParaRPr>
          </a:p>
        </p:txBody>
      </p:sp>
      <p:sp>
        <p:nvSpPr>
          <p:cNvPr id="12" name="Subtitle 11"/>
          <p:cNvSpPr>
            <a:spLocks noGrp="1"/>
          </p:cNvSpPr>
          <p:nvPr>
            <p:ph type="subTitle" idx="1"/>
          </p:nvPr>
        </p:nvSpPr>
        <p:spPr>
          <a:xfrm>
            <a:off x="8812924" y="2656490"/>
            <a:ext cx="3379076" cy="985344"/>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r>
              <a:rPr lang="en-US" dirty="0" err="1" smtClean="0">
                <a:latin typeface="Times New Roman" pitchFamily="18" charset="0"/>
                <a:cs typeface="Times New Roman" pitchFamily="18" charset="0"/>
              </a:rPr>
              <a:t>Cầm</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tiêu</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chảy</a:t>
            </a:r>
            <a:endParaRPr lang="en-US" dirty="0">
              <a:latin typeface="Times New Roman" pitchFamily="18" charset="0"/>
              <a:cs typeface="Times New Roman" pitchFamily="18" charset="0"/>
            </a:endParaRPr>
          </a:p>
        </p:txBody>
      </p:sp>
      <p:sp>
        <p:nvSpPr>
          <p:cNvPr id="13" name="Oval 12"/>
          <p:cNvSpPr/>
          <p:nvPr/>
        </p:nvSpPr>
        <p:spPr>
          <a:xfrm>
            <a:off x="7782910" y="5197365"/>
            <a:ext cx="3499945" cy="9301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smtClean="0">
                <a:latin typeface="Times New Roman" pitchFamily="18" charset="0"/>
                <a:cs typeface="Times New Roman" pitchFamily="18" charset="0"/>
              </a:rPr>
              <a:t>Kháng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sinh</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12660056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365125"/>
            <a:ext cx="10515600" cy="459123"/>
          </a:xfrm>
        </p:spPr>
        <p:txBody>
          <a:bodyPr>
            <a:noAutofit/>
          </a:bodyPr>
          <a:lstStyle/>
          <a:p>
            <a:r>
              <a:rPr lang="en-US" sz="3600" dirty="0" smtClean="0">
                <a:latin typeface="Times New Roman" pitchFamily="18" charset="0"/>
                <a:cs typeface="Times New Roman" pitchFamily="18" charset="0"/>
              </a:rPr>
              <a:t>TÁO BÓN</a:t>
            </a:r>
            <a:endParaRPr lang="en-US" sz="3600" dirty="0">
              <a:latin typeface="Times New Roman" pitchFamily="18" charset="0"/>
              <a:cs typeface="Times New Roman" pitchFamily="18" charset="0"/>
            </a:endParaRPr>
          </a:p>
        </p:txBody>
      </p:sp>
      <p:sp>
        <p:nvSpPr>
          <p:cNvPr id="5" name="Content Placeholder 4"/>
          <p:cNvSpPr>
            <a:spLocks noGrp="1"/>
          </p:cNvSpPr>
          <p:nvPr>
            <p:ph idx="1"/>
          </p:nvPr>
        </p:nvSpPr>
        <p:spPr>
          <a:xfrm>
            <a:off x="389106" y="1043188"/>
            <a:ext cx="6945549" cy="5679583"/>
          </a:xfrm>
        </p:spPr>
        <p:txBody>
          <a:bodyPr>
            <a:normAutofit/>
          </a:bodyPr>
          <a:lstStyle/>
          <a:p>
            <a:pPr marL="514350" indent="-514350">
              <a:buAutoNum type="arabicPeriod"/>
            </a:pPr>
            <a:r>
              <a:rPr lang="en-US" sz="2400" dirty="0" smtClean="0">
                <a:latin typeface="Times New Roman" pitchFamily="18" charset="0"/>
                <a:cs typeface="Times New Roman" pitchFamily="18" charset="0"/>
              </a:rPr>
              <a:t>ĐỊNH NGHĨA:</a:t>
            </a:r>
          </a:p>
          <a:p>
            <a:pPr lvl="1"/>
            <a:r>
              <a:rPr lang="en-US" dirty="0" err="1" smtClean="0">
                <a:latin typeface="Times New Roman" pitchFamily="18" charset="0"/>
                <a:cs typeface="Times New Roman" pitchFamily="18" charset="0"/>
              </a:rPr>
              <a:t>Bình</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thường</a:t>
            </a:r>
            <a:r>
              <a:rPr lang="en-US" dirty="0" smtClean="0">
                <a:latin typeface="Times New Roman" pitchFamily="18" charset="0"/>
                <a:cs typeface="Times New Roman" pitchFamily="18" charset="0"/>
              </a:rPr>
              <a:t>: 1-3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ngày</a:t>
            </a:r>
            <a:endParaRPr lang="en-US" dirty="0" smtClean="0">
              <a:latin typeface="Times New Roman" pitchFamily="18" charset="0"/>
              <a:cs typeface="Times New Roman" pitchFamily="18" charset="0"/>
            </a:endParaRPr>
          </a:p>
          <a:p>
            <a:pPr lvl="1"/>
            <a:r>
              <a:rPr lang="en-US" dirty="0" err="1" smtClean="0">
                <a:latin typeface="Times New Roman" pitchFamily="18" charset="0"/>
                <a:cs typeface="Times New Roman" pitchFamily="18" charset="0"/>
              </a:rPr>
              <a:t>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nhẹ</a:t>
            </a:r>
            <a:r>
              <a:rPr lang="en-US" dirty="0" smtClean="0">
                <a:latin typeface="Times New Roman" pitchFamily="18" charset="0"/>
                <a:cs typeface="Times New Roman" pitchFamily="18" charset="0"/>
              </a:rPr>
              <a:t>: &lt;3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tuần</a:t>
            </a:r>
            <a:endParaRPr lang="en-US" dirty="0" smtClean="0">
              <a:latin typeface="Times New Roman" pitchFamily="18" charset="0"/>
              <a:cs typeface="Times New Roman" pitchFamily="18" charset="0"/>
            </a:endParaRPr>
          </a:p>
          <a:p>
            <a:pPr lvl="1"/>
            <a:r>
              <a:rPr lang="en-US" dirty="0" err="1" smtClean="0">
                <a:latin typeface="Times New Roman" pitchFamily="18" charset="0"/>
                <a:cs typeface="Times New Roman" pitchFamily="18" charset="0"/>
              </a:rPr>
              <a:t>Táo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bón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nặng</a:t>
            </a:r>
            <a:r>
              <a:rPr lang="en-US" dirty="0" smtClean="0">
                <a:latin typeface="Times New Roman" pitchFamily="18" charset="0"/>
                <a:cs typeface="Times New Roman" pitchFamily="18" charset="0"/>
              </a:rPr>
              <a:t>: &lt; 1 </a:t>
            </a:r>
            <a:r>
              <a:rPr lang="en-US" dirty="0" err="1" smtClean="0">
                <a:latin typeface="Times New Roman" pitchFamily="18" charset="0"/>
                <a:cs typeface="Times New Roman" pitchFamily="18" charset="0"/>
              </a:rPr>
              <a:t>lần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tuần</a:t>
            </a:r>
            <a:endParaRPr lang="en-US" dirty="0" smtClean="0">
              <a:latin typeface="Times New Roman" pitchFamily="18" charset="0"/>
              <a:cs typeface="Times New Roman" pitchFamily="18" charset="0"/>
            </a:endParaRPr>
          </a:p>
          <a:p>
            <a:pPr lvl="1"/>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khô</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cứng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nhổn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lượng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phân</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ít</a:t>
            </a:r>
            <a:r>
              <a:rPr lang="en-US" dirty="0" smtClean="0">
                <a:latin typeface="Times New Roman" pitchFamily="18" charset="0"/>
                <a:cs typeface="Times New Roman" pitchFamily="18" charset="0"/>
              </a:rPr>
              <a:t> (35g/</a:t>
            </a:r>
            <a:r>
              <a:rPr lang="en-US" dirty="0" err="1" smtClean="0">
                <a:latin typeface="Times New Roman" pitchFamily="18" charset="0"/>
                <a:cs typeface="Times New Roman" pitchFamily="18" charset="0"/>
              </a:rPr>
              <a:t>ngày</a:t>
            </a:r>
            <a:r>
              <a:rPr lang="en-US" dirty="0" smtClean="0">
                <a:latin typeface="Times New Roman" pitchFamily="18" charset="0"/>
                <a:cs typeface="Times New Roman" pitchFamily="18" charset="0"/>
              </a:rPr>
              <a:t>)</a:t>
            </a:r>
          </a:p>
          <a:p>
            <a:pPr marL="0" indent="0">
              <a:buNone/>
            </a:pPr>
            <a:r>
              <a:rPr lang="en-US" sz="2400" dirty="0" smtClean="0">
                <a:latin typeface="Times New Roman" pitchFamily="18" charset="0"/>
                <a:cs typeface="Times New Roman" pitchFamily="18" charset="0"/>
              </a:rPr>
              <a:t>2. CƠ CHẾ:</a:t>
            </a: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nhu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của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hoặc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bị</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cản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trở</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bởi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một</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khối</a:t>
            </a:r>
            <a:r>
              <a:rPr lang="en-US" sz="2400" dirty="0" smtClean="0">
                <a:latin typeface="Times New Roman" pitchFamily="18" charset="0"/>
                <a:cs typeface="Times New Roman" pitchFamily="18" charset="0"/>
              </a:rPr>
              <a:t> u =&gt; </a:t>
            </a:r>
            <a:r>
              <a:rPr lang="en-US" sz="2400" dirty="0" err="1" smtClean="0">
                <a:latin typeface="Times New Roman" pitchFamily="18" charset="0"/>
                <a:cs typeface="Times New Roman" pitchFamily="18" charset="0"/>
              </a:rPr>
              <a:t>giữ</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phân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lâu</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=&gt; </a:t>
            </a:r>
            <a:r>
              <a:rPr lang="en-US" sz="2400" dirty="0" err="1" smtClean="0">
                <a:latin typeface="Times New Roman" pitchFamily="18" charset="0"/>
                <a:cs typeface="Times New Roman" pitchFamily="18" charset="0"/>
              </a:rPr>
              <a:t>táo</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bón</a:t>
            </a:r>
            <a:r>
              <a:rPr lang="en-US" sz="2400" dirty="0" smtClean="0">
                <a:latin typeface="Times New Roman" pitchFamily="18" charset="0"/>
                <a:cs typeface="Times New Roman" pitchFamily="18" charset="0"/>
              </a:rPr>
              <a:t>. </a:t>
            </a:r>
          </a:p>
          <a:p>
            <a:pPr marL="0" indent="0">
              <a:buNone/>
            </a:pP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Rối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loạn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đại</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giảm</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trực</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tràng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và</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tăng</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vận</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động</a:t>
            </a:r>
            <a:r>
              <a:rPr lang="en-US" sz="2400" dirty="0" smtClean="0">
                <a:latin typeface="Times New Roman" pitchFamily="18" charset="0"/>
                <a:cs typeface="Times New Roman" pitchFamily="18" charset="0"/>
              </a:rPr>
              <a:t> ở </a:t>
            </a:r>
            <a:r>
              <a:rPr lang="en-US" sz="2400" dirty="0" err="1" smtClean="0">
                <a:latin typeface="Times New Roman" pitchFamily="18" charset="0"/>
                <a:cs typeface="Times New Roman" pitchFamily="18" charset="0"/>
              </a:rPr>
              <a:t>hậu</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môn</a:t>
            </a:r>
            <a:endParaRPr lang="en-US" sz="2400" dirty="0" smtClean="0">
              <a:latin typeface="Times New Roman" pitchFamily="18" charset="0"/>
              <a:cs typeface="Times New Roman" pitchFamily="18" charset="0"/>
            </a:endParaRPr>
          </a:p>
          <a:p>
            <a:pPr marL="0" indent="0">
              <a:buNone/>
            </a:pPr>
            <a:endParaRPr lang="en-US" sz="2400" dirty="0">
              <a:latin typeface="Times New Roman" pitchFamily="18" charset="0"/>
              <a:cs typeface="Times New Roman" pitchFamily="18"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xmlns="" val="0"/>
              </a:ext>
            </a:extLst>
          </a:blip>
          <a:srcRect l="2857" t="3804" r="13506" b="2355"/>
          <a:stretch/>
        </p:blipFill>
        <p:spPr>
          <a:xfrm>
            <a:off x="7237379" y="51515"/>
            <a:ext cx="4954621" cy="6671256"/>
          </a:xfrm>
          <a:prstGeom prst="rect">
            <a:avLst/>
          </a:prstGeom>
        </p:spPr>
      </p:pic>
    </p:spTree>
    <p:extLst>
      <p:ext uri="{BB962C8B-B14F-4D97-AF65-F5344CB8AC3E}">
        <p14:creationId xmlns:p14="http://schemas.microsoft.com/office/powerpoint/2010/main" xmlns="" val="11900349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TotalTime>
  <Words>521</Words>
  <Application>Microsoft Office PowerPoint</Application>
  <PresentationFormat>Custom</PresentationFormat>
  <Paragraphs>143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TIÊU CHẢY VÀ TÁO BÓN</vt:lpstr>
      <vt:lpstr>TIÊU CHẢY </vt:lpstr>
      <vt:lpstr>SINH LÝ SỰ HẤP THU DỊCH  TRONG ỐNG TIÊU HÓA</vt:lpstr>
      <vt:lpstr>Slide 4</vt:lpstr>
      <vt:lpstr>CƠ CHẾ BỆNH SINH</vt:lpstr>
      <vt:lpstr>CƠ CHẾ BỆNH SINH</vt:lpstr>
      <vt:lpstr>TRIỆU CHỨNG - Tiêu chảy liên tục, ngay từ lần đầu tiên đi ngoài đã là dạng “tháo cống”, toàn nước trắng đục.   - Ít khi đau bụng  - Thường không sốt, thậm chí tay chân và người có thể lạnh. - Hầu hết các ca bệnh đều nôn mửa.  </vt:lpstr>
      <vt:lpstr>1.6 ĐIỀU TRỊ TIÊU CHẢY</vt:lpstr>
      <vt:lpstr>TÁO BÓN</vt:lpstr>
      <vt:lpstr>3. NGUYÊN NHÂN</vt:lpstr>
      <vt:lpstr>4. TRIỆU CHỨNG:</vt:lpstr>
      <vt:lpstr>5. Điều trị :</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Tiêu chảy 1. Định nghĩa  Bệnh tiêu chảy được định nghĩa bởi Tổ chức Y tế Thế giới khi bệnh nhân có số lần đi phân lỏng nhiều hơn ba lần mỗi ngày hoặc bệnh nhân ấy đi tiêu nhiều phân hơn lúc khỏe mạnh Tiêu chảy cấp tính được Tổ chức Vị tràng học Thế giới (World Gastroenterology Organisation) định nghĩa là đi tiêu phân lợn cợn hoặc phân lỏng liên tục một cách bất thường kéo dài gần 14 ngày.</dc:title>
  <dc:creator>Windows User</dc:creator>
  <cp:lastModifiedBy>Admin</cp:lastModifiedBy>
  <cp:revision>26</cp:revision>
  <dcterms:created xsi:type="dcterms:W3CDTF">2017-02-16T09:03:56Z</dcterms:created>
  <dcterms:modified xsi:type="dcterms:W3CDTF">2017-02-19T01:58:54Z</dcterms:modified>
</cp:coreProperties>
</file>