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9" r:id="rId2"/>
    <p:sldId id="256" r:id="rId3"/>
    <p:sldId id="258" r:id="rId4"/>
    <p:sldId id="262" r:id="rId5"/>
    <p:sldId id="263" r:id="rId6"/>
    <p:sldId id="264" r:id="rId7"/>
    <p:sldId id="265" r:id="rId8"/>
    <p:sldId id="266" r:id="rId9"/>
    <p:sldId id="267" r:id="rId10"/>
    <p:sldId id="268" r:id="rId11"/>
    <p:sldId id="269" r:id="rId12"/>
    <p:sldId id="274" r:id="rId13"/>
    <p:sldId id="275" r:id="rId14"/>
    <p:sldId id="276" r:id="rId15"/>
    <p:sldId id="277"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29" autoAdjust="0"/>
    <p:restoredTop sz="94660"/>
  </p:normalViewPr>
  <p:slideViewPr>
    <p:cSldViewPr>
      <p:cViewPr varScale="1">
        <p:scale>
          <a:sx n="70" d="100"/>
          <a:sy n="70" d="100"/>
        </p:scale>
        <p:origin x="1368"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2/26/2017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2/26/2017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2/26/2017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2/26/2017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2/26/2017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2/26/2017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2/26/2017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2/26/2017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2/26/2017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5800" y="2819400"/>
            <a:ext cx="4572000" cy="3108543"/>
          </a:xfrm>
          <a:prstGeom prst="rect">
            <a:avLst/>
          </a:prstGeom>
        </p:spPr>
        <p:txBody>
          <a:bodyPr>
            <a:spAutoFit/>
          </a:bodyPr>
          <a:lstStyle/>
          <a:p>
            <a:r>
              <a:rPr lang="en-US" sz="2800" dirty="0">
                <a:latin typeface="Arial" panose="020B0604020202020204" pitchFamily="34" charset="0"/>
                <a:cs typeface="Arial" panose="020B0604020202020204" pitchFamily="34" charset="0"/>
              </a:rPr>
              <a:t>LỚP : K20YDH8</a:t>
            </a:r>
          </a:p>
          <a:p>
            <a:r>
              <a:rPr lang="en-US" sz="2800" dirty="0">
                <a:latin typeface="Arial" panose="020B0604020202020204" pitchFamily="34" charset="0"/>
                <a:cs typeface="Arial" panose="020B0604020202020204" pitchFamily="34" charset="0"/>
              </a:rPr>
              <a:t>NHÓM : 7</a:t>
            </a:r>
          </a:p>
          <a:p>
            <a:pPr marL="457200" indent="-457200">
              <a:buAutoNum type="arabicPeriod"/>
            </a:pPr>
            <a:r>
              <a:rPr lang="en-US" sz="2800" dirty="0" err="1">
                <a:latin typeface="Arial" panose="020B0604020202020204" pitchFamily="34" charset="0"/>
                <a:cs typeface="Arial" panose="020B0604020202020204" pitchFamily="34" charset="0"/>
              </a:rPr>
              <a:t>Phạm</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Thị</a:t>
            </a:r>
            <a:r>
              <a:rPr lang="en-US" sz="2800" dirty="0">
                <a:latin typeface="Arial" panose="020B0604020202020204" pitchFamily="34" charset="0"/>
                <a:cs typeface="Arial" panose="020B0604020202020204" pitchFamily="34" charset="0"/>
              </a:rPr>
              <a:t> Ly </a:t>
            </a:r>
          </a:p>
          <a:p>
            <a:pPr marL="457200" indent="-457200">
              <a:buAutoNum type="arabicPeriod"/>
            </a:pPr>
            <a:r>
              <a:rPr lang="en-US" sz="2800" dirty="0" err="1">
                <a:latin typeface="Arial" panose="020B0604020202020204" pitchFamily="34" charset="0"/>
                <a:cs typeface="Arial" panose="020B0604020202020204" pitchFamily="34" charset="0"/>
              </a:rPr>
              <a:t>Đặng</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Thị</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Thanh</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Hiền</a:t>
            </a:r>
            <a:endParaRPr lang="en-US" sz="2800" dirty="0">
              <a:latin typeface="Arial" panose="020B0604020202020204" pitchFamily="34" charset="0"/>
              <a:cs typeface="Arial" panose="020B0604020202020204" pitchFamily="34" charset="0"/>
            </a:endParaRPr>
          </a:p>
          <a:p>
            <a:pPr marL="457200" indent="-457200">
              <a:buAutoNum type="arabicPeriod"/>
            </a:pPr>
            <a:r>
              <a:rPr lang="en-US" sz="2800" dirty="0" err="1">
                <a:latin typeface="Arial" panose="020B0604020202020204" pitchFamily="34" charset="0"/>
                <a:cs typeface="Arial" panose="020B0604020202020204" pitchFamily="34" charset="0"/>
              </a:rPr>
              <a:t>Chế</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Thị</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Thanh</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Hương</a:t>
            </a:r>
            <a:endParaRPr lang="en-US" sz="2800" dirty="0">
              <a:latin typeface="Arial" panose="020B0604020202020204" pitchFamily="34" charset="0"/>
              <a:cs typeface="Arial" panose="020B0604020202020204" pitchFamily="34" charset="0"/>
            </a:endParaRPr>
          </a:p>
          <a:p>
            <a:pPr marL="457200" indent="-457200">
              <a:buAutoNum type="arabicPeriod"/>
            </a:pPr>
            <a:r>
              <a:rPr lang="en-US" sz="2800" dirty="0" err="1">
                <a:latin typeface="Arial" panose="020B0604020202020204" pitchFamily="34" charset="0"/>
                <a:cs typeface="Arial" panose="020B0604020202020204" pitchFamily="34" charset="0"/>
              </a:rPr>
              <a:t>Huỳnh</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Châu</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Ngân</a:t>
            </a:r>
            <a:endParaRPr lang="en-US" sz="2800" dirty="0">
              <a:latin typeface="Arial" panose="020B0604020202020204" pitchFamily="34" charset="0"/>
              <a:cs typeface="Arial" panose="020B0604020202020204" pitchFamily="34" charset="0"/>
            </a:endParaRPr>
          </a:p>
          <a:p>
            <a:pPr marL="457200" indent="-457200">
              <a:buAutoNum type="arabicPeriod"/>
            </a:pPr>
            <a:r>
              <a:rPr lang="en-US" sz="2800" dirty="0" err="1">
                <a:latin typeface="Arial" panose="020B0604020202020204" pitchFamily="34" charset="0"/>
                <a:cs typeface="Arial" panose="020B0604020202020204" pitchFamily="34" charset="0"/>
              </a:rPr>
              <a:t>Đào</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Thị</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Thanh</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Vân</a:t>
            </a:r>
            <a:endParaRPr lang="en-US" sz="2800" dirty="0">
              <a:latin typeface="Arial" panose="020B0604020202020204" pitchFamily="34" charset="0"/>
              <a:cs typeface="Arial" panose="020B0604020202020204" pitchFamily="34" charset="0"/>
            </a:endParaRPr>
          </a:p>
        </p:txBody>
      </p:sp>
      <p:sp>
        <p:nvSpPr>
          <p:cNvPr id="5" name="Title 4"/>
          <p:cNvSpPr>
            <a:spLocks noGrp="1"/>
          </p:cNvSpPr>
          <p:nvPr>
            <p:ph type="ctrTitle"/>
          </p:nvPr>
        </p:nvSpPr>
        <p:spPr>
          <a:xfrm>
            <a:off x="457200" y="533400"/>
            <a:ext cx="7924800" cy="1981200"/>
          </a:xfrm>
        </p:spPr>
        <p:txBody>
          <a:bodyPr>
            <a:noAutofit/>
          </a:bodyPr>
          <a:lstStyle/>
          <a:p>
            <a:r>
              <a:rPr lang="en-US" sz="6600" b="1" dirty="0">
                <a:solidFill>
                  <a:srgbClr val="FF0000"/>
                </a:solidFill>
                <a:effectLst>
                  <a:outerShdw blurRad="38100" dist="38100" dir="2700000" algn="tl">
                    <a:srgbClr val="000000">
                      <a:alpha val="43137"/>
                    </a:srgbClr>
                  </a:outerShdw>
                </a:effectLst>
              </a:rPr>
              <a:t>ĐẠI CƯƠNG BỆNH TIẾT NIỆU</a:t>
            </a:r>
          </a:p>
        </p:txBody>
      </p:sp>
    </p:spTree>
    <p:extLst>
      <p:ext uri="{BB962C8B-B14F-4D97-AF65-F5344CB8AC3E}">
        <p14:creationId xmlns:p14="http://schemas.microsoft.com/office/powerpoint/2010/main" val="34929010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2.2 </a:t>
            </a:r>
            <a:r>
              <a:rPr lang="en-US" dirty="0" err="1"/>
              <a:t>B</a:t>
            </a:r>
            <a:r>
              <a:rPr lang="en-US" dirty="0" err="1" smtClean="0"/>
              <a:t>iểu</a:t>
            </a:r>
            <a:r>
              <a:rPr lang="en-US" dirty="0" smtClean="0"/>
              <a:t> </a:t>
            </a:r>
            <a:r>
              <a:rPr lang="en-US" dirty="0" err="1"/>
              <a:t>hiện</a:t>
            </a:r>
            <a:r>
              <a:rPr lang="en-US" dirty="0"/>
              <a:t> ở </a:t>
            </a:r>
            <a:r>
              <a:rPr lang="en-US" dirty="0" err="1"/>
              <a:t>máu</a:t>
            </a:r>
            <a:r>
              <a:rPr lang="en-US" dirty="0"/>
              <a:t/>
            </a:r>
            <a:br>
              <a:rPr lang="en-US" dirty="0"/>
            </a:br>
            <a:endParaRPr lang="en-US" dirty="0"/>
          </a:p>
        </p:txBody>
      </p:sp>
      <p:sp>
        <p:nvSpPr>
          <p:cNvPr id="3" name="Content Placeholder 2"/>
          <p:cNvSpPr>
            <a:spLocks noGrp="1"/>
          </p:cNvSpPr>
          <p:nvPr>
            <p:ph idx="1"/>
          </p:nvPr>
        </p:nvSpPr>
        <p:spPr>
          <a:xfrm>
            <a:off x="381000" y="876845"/>
            <a:ext cx="8229600" cy="5981155"/>
          </a:xfrm>
        </p:spPr>
        <p:txBody>
          <a:bodyPr>
            <a:noAutofit/>
          </a:bodyPr>
          <a:lstStyle/>
          <a:p>
            <a:pPr marL="0" indent="0">
              <a:buNone/>
            </a:pPr>
            <a:r>
              <a:rPr lang="en-US" sz="2400" dirty="0">
                <a:latin typeface="Arial" panose="020B0604020202020204" pitchFamily="34" charset="0"/>
                <a:cs typeface="Arial" panose="020B0604020202020204" pitchFamily="34" charset="0"/>
              </a:rPr>
              <a:t>2.2.1 </a:t>
            </a:r>
            <a:r>
              <a:rPr lang="en-US" sz="2400" dirty="0" err="1">
                <a:latin typeface="Arial" panose="020B0604020202020204" pitchFamily="34" charset="0"/>
                <a:cs typeface="Arial" panose="020B0604020202020204" pitchFamily="34" charset="0"/>
              </a:rPr>
              <a:t>Nitow</a:t>
            </a:r>
            <a:r>
              <a:rPr lang="en-US" sz="2400" dirty="0">
                <a:latin typeface="Arial" panose="020B0604020202020204" pitchFamily="34" charset="0"/>
                <a:cs typeface="Arial" panose="020B0604020202020204" pitchFamily="34" charset="0"/>
              </a:rPr>
              <a:t> phi protein </a:t>
            </a:r>
            <a:r>
              <a:rPr lang="en-US" sz="2400" dirty="0" err="1">
                <a:latin typeface="Arial" panose="020B0604020202020204" pitchFamily="34" charset="0"/>
                <a:cs typeface="Arial" panose="020B0604020202020204" pitchFamily="34" charset="0"/>
              </a:rPr>
              <a:t>máu</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cao</a:t>
            </a:r>
            <a:r>
              <a:rPr lang="en-US" sz="2400" dirty="0">
                <a:latin typeface="Arial" panose="020B0604020202020204" pitchFamily="34" charset="0"/>
                <a:cs typeface="Arial" panose="020B0604020202020204" pitchFamily="34" charset="0"/>
              </a:rPr>
              <a:t>:</a:t>
            </a:r>
          </a:p>
          <a:p>
            <a:r>
              <a:rPr lang="en-US" sz="2400" dirty="0" err="1" smtClean="0">
                <a:latin typeface="Arial" panose="020B0604020202020204" pitchFamily="34" charset="0"/>
                <a:cs typeface="Arial" panose="020B0604020202020204" pitchFamily="34" charset="0"/>
              </a:rPr>
              <a:t>Tình</a:t>
            </a:r>
            <a:r>
              <a:rPr lang="en-US" sz="2400" dirty="0" smtClean="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trạng</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các</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sản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phẩm</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chuyển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hóa</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của</a:t>
            </a:r>
            <a:r>
              <a:rPr lang="en-US" sz="2400" dirty="0">
                <a:latin typeface="Arial" panose="020B0604020202020204" pitchFamily="34" charset="0"/>
                <a:cs typeface="Arial" panose="020B0604020202020204" pitchFamily="34" charset="0"/>
              </a:rPr>
              <a:t> protein </a:t>
            </a:r>
            <a:r>
              <a:rPr lang="en-US" sz="2400" dirty="0" err="1">
                <a:latin typeface="Arial" panose="020B0604020202020204" pitchFamily="34" charset="0"/>
                <a:cs typeface="Arial" panose="020B0604020202020204" pitchFamily="34" charset="0"/>
              </a:rPr>
              <a:t>bị</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tích</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lại</a:t>
            </a:r>
            <a:r>
              <a:rPr lang="en-US" sz="2400" dirty="0">
                <a:latin typeface="Arial" panose="020B0604020202020204" pitchFamily="34" charset="0"/>
                <a:cs typeface="Arial" panose="020B0604020202020204" pitchFamily="34" charset="0"/>
              </a:rPr>
              <a:t> do </a:t>
            </a:r>
            <a:r>
              <a:rPr lang="en-US" sz="2400" dirty="0" err="1">
                <a:latin typeface="Arial" panose="020B0604020202020204" pitchFamily="34" charset="0"/>
                <a:cs typeface="Arial" panose="020B0604020202020204" pitchFamily="34" charset="0"/>
              </a:rPr>
              <a:t>hậu</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quả</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của</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giảm</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bài</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tiết</a:t>
            </a:r>
            <a:r>
              <a:rPr lang="en-US" sz="2400" dirty="0">
                <a:latin typeface="Arial" panose="020B0604020202020204" pitchFamily="34" charset="0"/>
                <a:cs typeface="Arial" panose="020B0604020202020204" pitchFamily="34" charset="0"/>
              </a:rPr>
              <a:t> qua </a:t>
            </a:r>
            <a:r>
              <a:rPr lang="en-US" sz="2400" dirty="0" err="1">
                <a:latin typeface="Arial" panose="020B0604020202020204" pitchFamily="34" charset="0"/>
                <a:cs typeface="Arial" panose="020B0604020202020204" pitchFamily="34" charset="0"/>
              </a:rPr>
              <a:t>ống</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thận</a:t>
            </a:r>
            <a:endParaRPr lang="en-US" sz="2400" dirty="0">
              <a:latin typeface="Arial" panose="020B0604020202020204" pitchFamily="34" charset="0"/>
              <a:cs typeface="Arial" panose="020B0604020202020204" pitchFamily="34" charset="0"/>
            </a:endParaRPr>
          </a:p>
          <a:p>
            <a:r>
              <a:rPr lang="en-US" sz="2400" dirty="0" err="1">
                <a:latin typeface="Arial" panose="020B0604020202020204" pitchFamily="34" charset="0"/>
                <a:cs typeface="Arial" panose="020B0604020202020204" pitchFamily="34" charset="0"/>
              </a:rPr>
              <a:t>B</a:t>
            </a:r>
            <a:r>
              <a:rPr lang="en-US" sz="2400" dirty="0" err="1" smtClean="0">
                <a:latin typeface="Arial" panose="020B0604020202020204" pitchFamily="34" charset="0"/>
                <a:cs typeface="Arial" panose="020B0604020202020204" pitchFamily="34" charset="0"/>
              </a:rPr>
              <a:t>ình</a:t>
            </a:r>
            <a:r>
              <a:rPr lang="en-US" sz="2400" dirty="0" smtClean="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th</a:t>
            </a:r>
            <a:r>
              <a:rPr lang="vi-VN" sz="2400" dirty="0">
                <a:latin typeface="Arial" panose="020B0604020202020204" pitchFamily="34" charset="0"/>
                <a:cs typeface="Arial" panose="020B0604020202020204" pitchFamily="34" charset="0"/>
              </a:rPr>
              <a:t>ư</a:t>
            </a:r>
            <a:r>
              <a:rPr lang="en-US" sz="2400" dirty="0" err="1">
                <a:latin typeface="Arial" panose="020B0604020202020204" pitchFamily="34" charset="0"/>
                <a:cs typeface="Arial" panose="020B0604020202020204" pitchFamily="34" charset="0"/>
              </a:rPr>
              <a:t>ờng</a:t>
            </a:r>
            <a:r>
              <a:rPr lang="en-US" sz="2400" dirty="0">
                <a:latin typeface="Arial" panose="020B0604020202020204" pitchFamily="34" charset="0"/>
                <a:cs typeface="Arial" panose="020B0604020202020204" pitchFamily="34" charset="0"/>
              </a:rPr>
              <a:t>: 0,3mg/ml</a:t>
            </a:r>
          </a:p>
          <a:p>
            <a:r>
              <a:rPr lang="en-US" sz="2400" dirty="0" err="1">
                <a:latin typeface="Arial" panose="020B0604020202020204" pitchFamily="34" charset="0"/>
                <a:cs typeface="Arial" panose="020B0604020202020204" pitchFamily="34" charset="0"/>
              </a:rPr>
              <a:t>B</a:t>
            </a:r>
            <a:r>
              <a:rPr lang="en-US" sz="2400" dirty="0" err="1" smtClean="0">
                <a:latin typeface="Arial" panose="020B0604020202020204" pitchFamily="34" charset="0"/>
                <a:cs typeface="Arial" panose="020B0604020202020204" pitchFamily="34" charset="0"/>
              </a:rPr>
              <a:t>iểu</a:t>
            </a:r>
            <a:r>
              <a:rPr lang="en-US" sz="2400" dirty="0" smtClean="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hiện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lâm</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sàng</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mệt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mỏi</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kích</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động</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lú</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lẫn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buồn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nôn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nôn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rối</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loạn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nhịp</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thở</a:t>
            </a:r>
            <a:endParaRPr lang="en-US" sz="2400" dirty="0">
              <a:latin typeface="Arial" panose="020B0604020202020204" pitchFamily="34" charset="0"/>
              <a:cs typeface="Arial" panose="020B0604020202020204" pitchFamily="34" charset="0"/>
            </a:endParaRPr>
          </a:p>
          <a:p>
            <a:pPr marL="0" indent="0">
              <a:buNone/>
            </a:pPr>
            <a:r>
              <a:rPr lang="en-US" sz="2400" dirty="0">
                <a:latin typeface="Arial" panose="020B0604020202020204" pitchFamily="34" charset="0"/>
                <a:cs typeface="Arial" panose="020B0604020202020204" pitchFamily="34" charset="0"/>
              </a:rPr>
              <a:t>2.2.2 </a:t>
            </a:r>
            <a:r>
              <a:rPr lang="en-US" sz="2400" dirty="0" err="1">
                <a:latin typeface="Arial" panose="020B0604020202020204" pitchFamily="34" charset="0"/>
                <a:cs typeface="Arial" panose="020B0604020202020204" pitchFamily="34" charset="0"/>
              </a:rPr>
              <a:t>Toan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máu</a:t>
            </a:r>
            <a:r>
              <a:rPr lang="en-US" sz="2400" dirty="0">
                <a:latin typeface="Arial" panose="020B0604020202020204" pitchFamily="34" charset="0"/>
                <a:cs typeface="Arial" panose="020B0604020202020204" pitchFamily="34" charset="0"/>
              </a:rPr>
              <a:t>:</a:t>
            </a:r>
          </a:p>
          <a:p>
            <a:r>
              <a:rPr lang="vi-VN" sz="2400" dirty="0" smtClean="0">
                <a:latin typeface="Arial" panose="020B0604020202020204" pitchFamily="34" charset="0"/>
                <a:cs typeface="Arial" panose="020B0604020202020204" pitchFamily="34" charset="0"/>
              </a:rPr>
              <a:t>Thận </a:t>
            </a:r>
            <a:r>
              <a:rPr lang="vi-VN" sz="2400" dirty="0">
                <a:latin typeface="Arial" panose="020B0604020202020204" pitchFamily="34" charset="0"/>
                <a:cs typeface="Arial" panose="020B0604020202020204" pitchFamily="34" charset="0"/>
              </a:rPr>
              <a:t>có vai trò quan trọng trong đào thải các acid của cơ thể và phục hồi dự trữ kiềm nhằm đảm bảo cho pH máu luôn hằng định.</a:t>
            </a:r>
            <a:endParaRPr lang="en-US" sz="2400" dirty="0">
              <a:latin typeface="Arial" panose="020B0604020202020204" pitchFamily="34" charset="0"/>
              <a:cs typeface="Arial" panose="020B0604020202020204" pitchFamily="34" charset="0"/>
            </a:endParaRPr>
          </a:p>
          <a:p>
            <a:r>
              <a:rPr lang="vi-VN" sz="2400" dirty="0" smtClean="0">
                <a:latin typeface="Arial" panose="020B0604020202020204" pitchFamily="34" charset="0"/>
                <a:cs typeface="Arial" panose="020B0604020202020204" pitchFamily="34" charset="0"/>
              </a:rPr>
              <a:t>Khi </a:t>
            </a:r>
            <a:r>
              <a:rPr lang="vi-VN" sz="2400" dirty="0">
                <a:latin typeface="Arial" panose="020B0604020202020204" pitchFamily="34" charset="0"/>
                <a:cs typeface="Arial" panose="020B0604020202020204" pitchFamily="34" charset="0"/>
              </a:rPr>
              <a:t>bị suy thận thường xuất hiện toan máu (pH máu giảm) do thận không đào thải được các sản phẩm acid ra khỏi cơ thể (như acid uric) bằng quá trình lọc ở cầu thận, đồng thời giảm bài tiết H+, giảm sản xuất NH3 của tế bào ống thậ</a:t>
            </a:r>
            <a:r>
              <a:rPr lang="en-US" sz="2400" dirty="0">
                <a:latin typeface="Arial" panose="020B0604020202020204" pitchFamily="34" charset="0"/>
                <a:cs typeface="Arial" panose="020B0604020202020204" pitchFamily="34" charset="0"/>
              </a:rPr>
              <a:t>n</a:t>
            </a:r>
          </a:p>
          <a:p>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069646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57200" y="42626"/>
            <a:ext cx="8229600" cy="5851525"/>
          </a:xfrm>
        </p:spPr>
        <p:txBody>
          <a:bodyPr>
            <a:noAutofit/>
          </a:bodyPr>
          <a:lstStyle/>
          <a:p>
            <a:pPr marL="0" indent="0">
              <a:buNone/>
            </a:pPr>
            <a:r>
              <a:rPr lang="en-US" sz="2400" dirty="0">
                <a:latin typeface="Arial" panose="020B0604020202020204" pitchFamily="34" charset="0"/>
                <a:cs typeface="Arial" panose="020B0604020202020204" pitchFamily="34" charset="0"/>
              </a:rPr>
              <a:t>2.2.3 </a:t>
            </a:r>
            <a:r>
              <a:rPr lang="en-US" sz="2400" dirty="0" err="1">
                <a:latin typeface="Arial" panose="020B0604020202020204" pitchFamily="34" charset="0"/>
                <a:cs typeface="Arial" panose="020B0604020202020204" pitchFamily="34" charset="0"/>
              </a:rPr>
              <a:t>R</a:t>
            </a:r>
            <a:r>
              <a:rPr lang="en-US" sz="2400" dirty="0" err="1" smtClean="0">
                <a:latin typeface="Arial" panose="020B0604020202020204" pitchFamily="34" charset="0"/>
                <a:cs typeface="Arial" panose="020B0604020202020204" pitchFamily="34" charset="0"/>
              </a:rPr>
              <a:t>ối</a:t>
            </a:r>
            <a:r>
              <a:rPr lang="en-US" sz="2400" dirty="0" smtClean="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loạn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cân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bằng</a:t>
            </a:r>
            <a:r>
              <a:rPr lang="en-US" sz="2400" dirty="0">
                <a:latin typeface="Arial" panose="020B0604020202020204" pitchFamily="34" charset="0"/>
                <a:cs typeface="Arial" panose="020B0604020202020204" pitchFamily="34" charset="0"/>
              </a:rPr>
              <a:t> kali:</a:t>
            </a:r>
          </a:p>
          <a:p>
            <a:pPr marL="514350" indent="-514350">
              <a:buAutoNum type="alphaLcPeriod"/>
            </a:pPr>
            <a:r>
              <a:rPr lang="en-US" sz="2400" dirty="0" err="1">
                <a:latin typeface="Arial" panose="020B0604020202020204" pitchFamily="34" charset="0"/>
                <a:cs typeface="Arial" panose="020B0604020202020204" pitchFamily="34" charset="0"/>
              </a:rPr>
              <a:t>G</a:t>
            </a:r>
            <a:r>
              <a:rPr lang="en-US" sz="2400" dirty="0" err="1" smtClean="0">
                <a:latin typeface="Arial" panose="020B0604020202020204" pitchFamily="34" charset="0"/>
                <a:cs typeface="Arial" panose="020B0604020202020204" pitchFamily="34" charset="0"/>
              </a:rPr>
              <a:t>iảm</a:t>
            </a:r>
            <a:r>
              <a:rPr lang="en-US" sz="2400" dirty="0" smtClean="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kaili</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máu</a:t>
            </a:r>
            <a:endParaRPr lang="en-US" sz="2400" dirty="0">
              <a:latin typeface="Arial" panose="020B0604020202020204" pitchFamily="34" charset="0"/>
              <a:cs typeface="Arial" panose="020B0604020202020204" pitchFamily="34" charset="0"/>
            </a:endParaRPr>
          </a:p>
          <a:p>
            <a:pPr marL="0" indent="0">
              <a:buNone/>
            </a:pPr>
            <a:r>
              <a:rPr lang="en-US" sz="2400" dirty="0" smtClean="0">
                <a:latin typeface="Arial" panose="020B0604020202020204" pitchFamily="34" charset="0"/>
                <a:cs typeface="Arial" panose="020B0604020202020204" pitchFamily="34" charset="0"/>
              </a:rPr>
              <a:t>-</a:t>
            </a:r>
            <a:r>
              <a:rPr lang="en-US" sz="2400" dirty="0" err="1">
                <a:latin typeface="Arial" panose="020B0604020202020204" pitchFamily="34" charset="0"/>
                <a:cs typeface="Arial" panose="020B0604020202020204" pitchFamily="34" charset="0"/>
              </a:rPr>
              <a:t>N</a:t>
            </a:r>
            <a:r>
              <a:rPr lang="en-US" sz="2400" dirty="0" err="1" smtClean="0">
                <a:latin typeface="Arial" panose="020B0604020202020204" pitchFamily="34" charset="0"/>
                <a:cs typeface="Arial" panose="020B0604020202020204" pitchFamily="34" charset="0"/>
              </a:rPr>
              <a:t>guyên</a:t>
            </a:r>
            <a:r>
              <a:rPr lang="en-US" sz="2400" dirty="0" smtClean="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nhân</a:t>
            </a:r>
            <a:r>
              <a:rPr lang="en-US" sz="2400" dirty="0" smtClean="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dùng</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thuốc</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lợi</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tiểu</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dùng</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cocticoid</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kéo</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dài</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tăng</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tiết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aldosterol</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nhiễm</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kiềm</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chế</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độ</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ăn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thiếu</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nôn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tiêu</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chảy</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dùng</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thuốc</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tẩy</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kéo</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dài</a:t>
            </a:r>
            <a:r>
              <a:rPr lang="en-US" sz="2400" dirty="0">
                <a:latin typeface="Arial" panose="020B0604020202020204" pitchFamily="34" charset="0"/>
                <a:cs typeface="Arial" panose="020B0604020202020204" pitchFamily="34" charset="0"/>
              </a:rPr>
              <a:t>.</a:t>
            </a:r>
          </a:p>
          <a:p>
            <a:pPr marL="0" indent="0">
              <a:buNone/>
            </a:pPr>
            <a:r>
              <a:rPr lang="en-US" sz="2400" dirty="0">
                <a:latin typeface="Arial" panose="020B0604020202020204" pitchFamily="34" charset="0"/>
                <a:cs typeface="Arial" panose="020B0604020202020204" pitchFamily="34" charset="0"/>
              </a:rPr>
              <a:t>-</a:t>
            </a:r>
            <a:r>
              <a:rPr lang="vi-VN" sz="2400" dirty="0">
                <a:latin typeface="Arial" panose="020B0604020202020204" pitchFamily="34" charset="0"/>
                <a:cs typeface="Arial" panose="020B0604020202020204" pitchFamily="34" charset="0"/>
              </a:rPr>
              <a:t>Biểu hiện lâm sàng khi K+ &lt; 3,5 mmol/L: mỏi cơ, yếu cơ, giảm nhu động ruột gây chướng bụng, giảm huyết áp tâm trương</a:t>
            </a:r>
            <a:endParaRPr lang="en-US" sz="2400" dirty="0">
              <a:latin typeface="Arial" panose="020B0604020202020204" pitchFamily="34" charset="0"/>
              <a:cs typeface="Arial" panose="020B0604020202020204" pitchFamily="34" charset="0"/>
            </a:endParaRPr>
          </a:p>
          <a:p>
            <a:pPr marL="0" indent="0">
              <a:buNone/>
            </a:pPr>
            <a:r>
              <a:rPr lang="en-US" sz="2400" dirty="0">
                <a:latin typeface="Arial" panose="020B0604020202020204" pitchFamily="34" charset="0"/>
                <a:cs typeface="Arial" panose="020B0604020202020204" pitchFamily="34" charset="0"/>
              </a:rPr>
              <a:t>b. </a:t>
            </a:r>
            <a:r>
              <a:rPr lang="en-US" sz="2400" dirty="0" err="1">
                <a:latin typeface="Arial" panose="020B0604020202020204" pitchFamily="34" charset="0"/>
                <a:cs typeface="Arial" panose="020B0604020202020204" pitchFamily="34" charset="0"/>
              </a:rPr>
              <a:t>Tăng</a:t>
            </a:r>
            <a:r>
              <a:rPr lang="en-US" sz="2400" dirty="0">
                <a:latin typeface="Arial" panose="020B0604020202020204" pitchFamily="34" charset="0"/>
                <a:cs typeface="Arial" panose="020B0604020202020204" pitchFamily="34" charset="0"/>
              </a:rPr>
              <a:t> kali </a:t>
            </a:r>
            <a:r>
              <a:rPr lang="en-US" sz="2400" dirty="0" err="1">
                <a:latin typeface="Arial" panose="020B0604020202020204" pitchFamily="34" charset="0"/>
                <a:cs typeface="Arial" panose="020B0604020202020204" pitchFamily="34" charset="0"/>
              </a:rPr>
              <a:t>máu</a:t>
            </a:r>
            <a:r>
              <a:rPr lang="en-US" sz="2400" dirty="0">
                <a:latin typeface="Arial" panose="020B0604020202020204" pitchFamily="34" charset="0"/>
                <a:cs typeface="Arial" panose="020B0604020202020204" pitchFamily="34" charset="0"/>
              </a:rPr>
              <a:t>:</a:t>
            </a:r>
          </a:p>
          <a:p>
            <a:pPr marL="0" indent="0">
              <a:buNone/>
            </a:pPr>
            <a:r>
              <a:rPr lang="en-US" sz="2400" dirty="0" smtClean="0">
                <a:latin typeface="Arial" panose="020B0604020202020204" pitchFamily="34" charset="0"/>
                <a:cs typeface="Arial" panose="020B0604020202020204" pitchFamily="34" charset="0"/>
              </a:rPr>
              <a:t>-</a:t>
            </a:r>
            <a:r>
              <a:rPr lang="en-US" sz="2400" dirty="0" err="1">
                <a:latin typeface="Arial" panose="020B0604020202020204" pitchFamily="34" charset="0"/>
                <a:cs typeface="Arial" panose="020B0604020202020204" pitchFamily="34" charset="0"/>
              </a:rPr>
              <a:t>N</a:t>
            </a:r>
            <a:r>
              <a:rPr lang="en-US" sz="2400" dirty="0" err="1" smtClean="0">
                <a:latin typeface="Arial" panose="020B0604020202020204" pitchFamily="34" charset="0"/>
                <a:cs typeface="Arial" panose="020B0604020202020204" pitchFamily="34" charset="0"/>
              </a:rPr>
              <a:t>guyên</a:t>
            </a:r>
            <a:r>
              <a:rPr lang="en-US" sz="2400" dirty="0" smtClean="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nhân</a:t>
            </a:r>
            <a:r>
              <a:rPr lang="en-US" sz="2400" dirty="0">
                <a:latin typeface="Arial" panose="020B0604020202020204" pitchFamily="34" charset="0"/>
                <a:cs typeface="Arial" panose="020B0604020202020204" pitchFamily="34" charset="0"/>
              </a:rPr>
              <a:t>: </a:t>
            </a:r>
            <a:r>
              <a:rPr lang="vi-VN" sz="2400" dirty="0">
                <a:latin typeface="Arial" panose="020B0604020202020204" pitchFamily="34" charset="0"/>
                <a:cs typeface="Arial" panose="020B0604020202020204" pitchFamily="34" charset="0"/>
              </a:rPr>
              <a:t>do suy thận, dùng các thuốc lợi tiêu giữ K+, thuốc kháng aldosterol, toan chuyển hóa, suy tuyến thượng thận, tổn thương mô và cung cấp quá nhiều K+ (qua thực phẩm, do </a:t>
            </a:r>
            <a:r>
              <a:rPr lang="en-US" sz="2400" dirty="0">
                <a:latin typeface="Arial" panose="020B0604020202020204" pitchFamily="34" charset="0"/>
                <a:cs typeface="Arial" panose="020B0604020202020204" pitchFamily="34" charset="0"/>
              </a:rPr>
              <a:t>dung </a:t>
            </a:r>
            <a:r>
              <a:rPr lang="en-US" sz="2400" dirty="0" err="1">
                <a:latin typeface="Arial" panose="020B0604020202020204" pitchFamily="34" charset="0"/>
                <a:cs typeface="Arial" panose="020B0604020202020204" pitchFamily="34" charset="0"/>
              </a:rPr>
              <a:t>thuốc</a:t>
            </a:r>
            <a:r>
              <a:rPr lang="en-US" sz="2400" dirty="0">
                <a:latin typeface="Arial" panose="020B0604020202020204" pitchFamily="34" charset="0"/>
                <a:cs typeface="Arial" panose="020B0604020202020204" pitchFamily="34" charset="0"/>
              </a:rPr>
              <a:t>)</a:t>
            </a:r>
          </a:p>
          <a:p>
            <a:pPr marL="0" indent="0">
              <a:buNone/>
            </a:pPr>
            <a:r>
              <a:rPr lang="en-US" sz="2400" dirty="0">
                <a:latin typeface="Arial" panose="020B0604020202020204" pitchFamily="34" charset="0"/>
                <a:cs typeface="Arial" panose="020B0604020202020204" pitchFamily="34" charset="0"/>
              </a:rPr>
              <a:t>-</a:t>
            </a:r>
            <a:r>
              <a:rPr lang="en-US" sz="2400" dirty="0" err="1">
                <a:latin typeface="Arial" panose="020B0604020202020204" pitchFamily="34" charset="0"/>
                <a:cs typeface="Arial" panose="020B0604020202020204" pitchFamily="34" charset="0"/>
              </a:rPr>
              <a:t>Khi</a:t>
            </a:r>
            <a:r>
              <a:rPr lang="en-US" sz="2400" dirty="0">
                <a:latin typeface="Arial" panose="020B0604020202020204" pitchFamily="34" charset="0"/>
                <a:cs typeface="Arial" panose="020B0604020202020204" pitchFamily="34" charset="0"/>
              </a:rPr>
              <a:t> K+ </a:t>
            </a:r>
            <a:r>
              <a:rPr lang="en-US" sz="2400" dirty="0" err="1">
                <a:latin typeface="Arial" panose="020B0604020202020204" pitchFamily="34" charset="0"/>
                <a:cs typeface="Arial" panose="020B0604020202020204" pitchFamily="34" charset="0"/>
              </a:rPr>
              <a:t>máu</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cao</a:t>
            </a:r>
            <a:r>
              <a:rPr lang="en-US" sz="2400" dirty="0">
                <a:latin typeface="Arial" panose="020B0604020202020204" pitchFamily="34" charset="0"/>
                <a:cs typeface="Arial" panose="020B0604020202020204" pitchFamily="34" charset="0"/>
              </a:rPr>
              <a:t> &gt; 5,5 </a:t>
            </a:r>
            <a:r>
              <a:rPr lang="en-US" sz="2400" dirty="0" err="1">
                <a:latin typeface="Arial" panose="020B0604020202020204" pitchFamily="34" charset="0"/>
                <a:cs typeface="Arial" panose="020B0604020202020204" pitchFamily="34" charset="0"/>
              </a:rPr>
              <a:t>mmol</a:t>
            </a:r>
            <a:r>
              <a:rPr lang="en-US" sz="2400" dirty="0">
                <a:latin typeface="Arial" panose="020B0604020202020204" pitchFamily="34" charset="0"/>
                <a:cs typeface="Arial" panose="020B0604020202020204" pitchFamily="34" charset="0"/>
              </a:rPr>
              <a:t>/L, </a:t>
            </a:r>
            <a:r>
              <a:rPr lang="en-US" sz="2400" dirty="0" err="1">
                <a:latin typeface="Arial" panose="020B0604020202020204" pitchFamily="34" charset="0"/>
                <a:cs typeface="Arial" panose="020B0604020202020204" pitchFamily="34" charset="0"/>
              </a:rPr>
              <a:t>biểu</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hiện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lâm</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sàng</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không</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rõ</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trên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điện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tâm</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đồ</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có</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sóng</a:t>
            </a:r>
            <a:r>
              <a:rPr lang="en-US" sz="2400" dirty="0">
                <a:latin typeface="Arial" panose="020B0604020202020204" pitchFamily="34" charset="0"/>
                <a:cs typeface="Arial" panose="020B0604020202020204" pitchFamily="34" charset="0"/>
              </a:rPr>
              <a:t> T </a:t>
            </a:r>
            <a:r>
              <a:rPr lang="en-US" sz="2400" dirty="0" err="1">
                <a:latin typeface="Arial" panose="020B0604020202020204" pitchFamily="34" charset="0"/>
                <a:cs typeface="Arial" panose="020B0604020202020204" pitchFamily="34" charset="0"/>
              </a:rPr>
              <a:t>cao</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nhọn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nếu</a:t>
            </a:r>
            <a:r>
              <a:rPr lang="en-US" sz="2400" dirty="0">
                <a:latin typeface="Arial" panose="020B0604020202020204" pitchFamily="34" charset="0"/>
                <a:cs typeface="Arial" panose="020B0604020202020204" pitchFamily="34" charset="0"/>
              </a:rPr>
              <a:t> K+ </a:t>
            </a:r>
            <a:r>
              <a:rPr lang="en-US" sz="2400" dirty="0" err="1">
                <a:latin typeface="Arial" panose="020B0604020202020204" pitchFamily="34" charset="0"/>
                <a:cs typeface="Arial" panose="020B0604020202020204" pitchFamily="34" charset="0"/>
              </a:rPr>
              <a:t>tăng</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cao</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và</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nhanh</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thì</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rất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nguy</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hiểm</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vì</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có</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thể</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dẫn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tới</a:t>
            </a:r>
            <a:r>
              <a:rPr lang="en-US" sz="2400" dirty="0">
                <a:latin typeface="Arial" panose="020B0604020202020204" pitchFamily="34" charset="0"/>
                <a:cs typeface="Arial" panose="020B0604020202020204" pitchFamily="34" charset="0"/>
              </a:rPr>
              <a:t> rung </a:t>
            </a:r>
            <a:r>
              <a:rPr lang="en-US" sz="2400" dirty="0" err="1">
                <a:latin typeface="Arial" panose="020B0604020202020204" pitchFamily="34" charset="0"/>
                <a:cs typeface="Arial" panose="020B0604020202020204" pitchFamily="34" charset="0"/>
              </a:rPr>
              <a:t>thất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hoặc</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ngừng</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tim.</a:t>
            </a: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450011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28650" y="304800"/>
            <a:ext cx="7886700" cy="527866"/>
          </a:xfrm>
        </p:spPr>
        <p:txBody>
          <a:bodyPr>
            <a:normAutofit fontScale="90000"/>
          </a:bodyPr>
          <a:lstStyle/>
          <a:p>
            <a:r>
              <a:rPr lang="en-US" dirty="0"/>
              <a:t>2.3.Biểu </a:t>
            </a:r>
            <a:r>
              <a:rPr lang="en-US" dirty="0" err="1"/>
              <a:t>hiện</a:t>
            </a:r>
            <a:r>
              <a:rPr lang="en-US" dirty="0"/>
              <a:t> </a:t>
            </a:r>
            <a:r>
              <a:rPr lang="en-US" dirty="0" err="1"/>
              <a:t>toàn</a:t>
            </a:r>
            <a:r>
              <a:rPr lang="en-US" dirty="0"/>
              <a:t> </a:t>
            </a:r>
            <a:r>
              <a:rPr lang="en-US" dirty="0" err="1"/>
              <a:t>thân</a:t>
            </a:r>
            <a:endParaRPr lang="en-US" dirty="0"/>
          </a:p>
        </p:txBody>
      </p:sp>
      <p:sp>
        <p:nvSpPr>
          <p:cNvPr id="5" name="Content Placeholder 4"/>
          <p:cNvSpPr>
            <a:spLocks noGrp="1"/>
          </p:cNvSpPr>
          <p:nvPr>
            <p:ph idx="1"/>
          </p:nvPr>
        </p:nvSpPr>
        <p:spPr>
          <a:xfrm>
            <a:off x="659357" y="1045972"/>
            <a:ext cx="4780477" cy="4691398"/>
          </a:xfrm>
        </p:spPr>
        <p:txBody>
          <a:bodyPr>
            <a:noAutofit/>
          </a:bodyPr>
          <a:lstStyle/>
          <a:p>
            <a:pPr marL="0" indent="0">
              <a:buNone/>
            </a:pPr>
            <a:r>
              <a:rPr lang="vi-VN" sz="2400" dirty="0"/>
              <a:t>2.3</a:t>
            </a:r>
            <a:r>
              <a:rPr lang="en-US" sz="2400" dirty="0"/>
              <a:t>.1</a:t>
            </a:r>
            <a:r>
              <a:rPr lang="vi-VN" sz="2400" dirty="0"/>
              <a:t> Phù:  </a:t>
            </a:r>
            <a:endParaRPr lang="en-US" sz="2400" dirty="0"/>
          </a:p>
          <a:p>
            <a:pPr marL="0" indent="0">
              <a:buNone/>
            </a:pPr>
            <a:r>
              <a:rPr lang="vi-VN" sz="2400" dirty="0"/>
              <a:t>Là hiện tượng ứ nước</a:t>
            </a:r>
            <a:r>
              <a:rPr lang="en-US" sz="2400" dirty="0"/>
              <a:t>, </a:t>
            </a:r>
            <a:r>
              <a:rPr lang="vi-VN" sz="2400" dirty="0"/>
              <a:t>gây ra bởi</a:t>
            </a:r>
            <a:r>
              <a:rPr lang="en-US" sz="2400" dirty="0"/>
              <a:t>:</a:t>
            </a:r>
          </a:p>
          <a:p>
            <a:pPr marL="0" indent="0">
              <a:buNone/>
            </a:pPr>
            <a:r>
              <a:rPr lang="vi-VN" sz="2400" dirty="0"/>
              <a:t>‒ </a:t>
            </a:r>
            <a:r>
              <a:rPr lang="en-US" sz="2400" dirty="0"/>
              <a:t>T</a:t>
            </a:r>
            <a:r>
              <a:rPr lang="vi-VN" sz="2400" dirty="0"/>
              <a:t>ăng áp lực thủy tĩnh </a:t>
            </a:r>
            <a:r>
              <a:rPr lang="en-US" sz="2400" dirty="0"/>
              <a:t>=&gt; </a:t>
            </a:r>
            <a:r>
              <a:rPr lang="vi-VN" sz="2400" dirty="0"/>
              <a:t>nước bị đẩy ra khỏi lòng mạch (1). </a:t>
            </a:r>
            <a:endParaRPr lang="en-US" sz="2400" dirty="0"/>
          </a:p>
          <a:p>
            <a:pPr marL="0" indent="0">
              <a:buNone/>
            </a:pPr>
            <a:r>
              <a:rPr lang="vi-VN" sz="2400" dirty="0"/>
              <a:t>‒ </a:t>
            </a:r>
            <a:r>
              <a:rPr lang="en-US" sz="2400" dirty="0"/>
              <a:t>M</a:t>
            </a:r>
            <a:r>
              <a:rPr lang="vi-VN" sz="2400" dirty="0"/>
              <a:t>ất protein nhiều </a:t>
            </a:r>
            <a:r>
              <a:rPr lang="en-US" sz="2400" dirty="0"/>
              <a:t>=&gt; </a:t>
            </a:r>
            <a:r>
              <a:rPr lang="vi-VN" sz="2400" dirty="0"/>
              <a:t>giảm áp lực keo trong máu  (2) </a:t>
            </a:r>
            <a:endParaRPr lang="en-US" sz="2400" dirty="0"/>
          </a:p>
          <a:p>
            <a:pPr marL="0" indent="0">
              <a:buNone/>
            </a:pPr>
            <a:r>
              <a:rPr lang="vi-VN" sz="2400" dirty="0"/>
              <a:t>‒ </a:t>
            </a:r>
            <a:r>
              <a:rPr lang="en-US" sz="2400" dirty="0"/>
              <a:t>T</a:t>
            </a:r>
            <a:r>
              <a:rPr lang="vi-VN" sz="2400" dirty="0"/>
              <a:t>ăng tính thấm thành mạch </a:t>
            </a:r>
            <a:r>
              <a:rPr lang="en-US" sz="2400" dirty="0"/>
              <a:t>=&gt;</a:t>
            </a:r>
            <a:r>
              <a:rPr lang="vi-VN" sz="2400" dirty="0"/>
              <a:t>protein thoát ra khỏi thành mạch, </a:t>
            </a:r>
            <a:r>
              <a:rPr lang="en-US" sz="2400" dirty="0"/>
              <a:t>=&gt; </a:t>
            </a:r>
            <a:r>
              <a:rPr lang="vi-VN" sz="2400" dirty="0"/>
              <a:t>nước ra khỏi lòng mạch (3)</a:t>
            </a:r>
            <a:endParaRPr lang="en-US" sz="2400" dirty="0"/>
          </a:p>
          <a:p>
            <a:pPr marL="0" indent="0">
              <a:buNone/>
            </a:pPr>
            <a:r>
              <a:rPr lang="vi-VN" sz="2400" dirty="0"/>
              <a:t>‒ </a:t>
            </a:r>
            <a:r>
              <a:rPr lang="en-US" sz="2400" dirty="0"/>
              <a:t>Ứ</a:t>
            </a:r>
            <a:r>
              <a:rPr lang="vi-VN" sz="2400" dirty="0"/>
              <a:t> Na+ </a:t>
            </a:r>
            <a:r>
              <a:rPr lang="en-US" sz="2400" dirty="0"/>
              <a:t>=&gt; </a:t>
            </a:r>
            <a:r>
              <a:rPr lang="vi-VN" sz="2400" dirty="0"/>
              <a:t>giữ nước (4) </a:t>
            </a:r>
            <a:endParaRPr lang="en-US" sz="2400" dirty="0"/>
          </a:p>
          <a:p>
            <a:pPr marL="0" indent="0">
              <a:buNone/>
            </a:pPr>
            <a:r>
              <a:rPr lang="vi-VN" sz="2400" dirty="0"/>
              <a:t>‒ Cơ chế (2) và (4) </a:t>
            </a:r>
            <a:r>
              <a:rPr lang="en-US" sz="2400" dirty="0"/>
              <a:t>: </a:t>
            </a:r>
            <a:r>
              <a:rPr lang="vi-VN" sz="2400" dirty="0"/>
              <a:t>cơ chế chính gây phù trong các bệnh thận</a:t>
            </a:r>
            <a:endParaRPr lang="en-US" sz="2400"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09127" y="1861802"/>
            <a:ext cx="3734873" cy="3059738"/>
          </a:xfrm>
          <a:prstGeom prst="rect">
            <a:avLst/>
          </a:prstGeom>
        </p:spPr>
      </p:pic>
    </p:spTree>
    <p:extLst>
      <p:ext uri="{BB962C8B-B14F-4D97-AF65-F5344CB8AC3E}">
        <p14:creationId xmlns:p14="http://schemas.microsoft.com/office/powerpoint/2010/main" val="42442930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04800"/>
            <a:ext cx="7886700" cy="296046"/>
          </a:xfrm>
        </p:spPr>
        <p:txBody>
          <a:bodyPr>
            <a:normAutofit fontScale="90000"/>
          </a:bodyPr>
          <a:lstStyle/>
          <a:p>
            <a:r>
              <a:rPr lang="en-US" dirty="0"/>
              <a:t>2.3.2 </a:t>
            </a:r>
            <a:r>
              <a:rPr lang="en-US" dirty="0" err="1"/>
              <a:t>Thiếu</a:t>
            </a:r>
            <a:r>
              <a:rPr lang="en-US" dirty="0"/>
              <a:t> </a:t>
            </a:r>
            <a:r>
              <a:rPr lang="en-US" dirty="0" err="1"/>
              <a:t>máu</a:t>
            </a:r>
            <a:endParaRPr lang="en-US" dirty="0"/>
          </a:p>
        </p:txBody>
      </p:sp>
      <p:sp>
        <p:nvSpPr>
          <p:cNvPr id="3" name="Content Placeholder 2"/>
          <p:cNvSpPr>
            <a:spLocks noGrp="1"/>
          </p:cNvSpPr>
          <p:nvPr>
            <p:ph idx="1"/>
          </p:nvPr>
        </p:nvSpPr>
        <p:spPr>
          <a:xfrm>
            <a:off x="633199" y="838200"/>
            <a:ext cx="7886700" cy="3879308"/>
          </a:xfrm>
        </p:spPr>
        <p:txBody>
          <a:bodyPr/>
          <a:lstStyle/>
          <a:p>
            <a:r>
              <a:rPr lang="en-US" dirty="0"/>
              <a:t>T</a:t>
            </a:r>
            <a:r>
              <a:rPr lang="vi-VN" dirty="0"/>
              <a:t>hiếu erythropoietin </a:t>
            </a:r>
            <a:r>
              <a:rPr lang="en-US" dirty="0"/>
              <a:t>=&gt; </a:t>
            </a:r>
            <a:r>
              <a:rPr lang="vi-VN" dirty="0"/>
              <a:t>ức chế tủy xương sinh hồng cầu</a:t>
            </a:r>
            <a:endParaRPr lang="en-US" dirty="0"/>
          </a:p>
          <a:p>
            <a:pPr marL="0" indent="0">
              <a:buNone/>
            </a:pPr>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8650" y="1987372"/>
            <a:ext cx="7753349" cy="4718228"/>
          </a:xfrm>
          <a:prstGeom prst="rect">
            <a:avLst/>
          </a:prstGeom>
        </p:spPr>
      </p:pic>
    </p:spTree>
    <p:extLst>
      <p:ext uri="{BB962C8B-B14F-4D97-AF65-F5344CB8AC3E}">
        <p14:creationId xmlns:p14="http://schemas.microsoft.com/office/powerpoint/2010/main" val="2744911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7886700" cy="382979"/>
          </a:xfrm>
        </p:spPr>
        <p:txBody>
          <a:bodyPr>
            <a:normAutofit fontScale="90000"/>
          </a:bodyPr>
          <a:lstStyle/>
          <a:p>
            <a:r>
              <a:rPr lang="en-US" dirty="0"/>
              <a:t>2.3.3 </a:t>
            </a:r>
            <a:r>
              <a:rPr lang="en-US" dirty="0" err="1"/>
              <a:t>Tăng</a:t>
            </a:r>
            <a:r>
              <a:rPr lang="en-US" dirty="0"/>
              <a:t> </a:t>
            </a:r>
            <a:r>
              <a:rPr lang="en-US" dirty="0" err="1"/>
              <a:t>huyết</a:t>
            </a:r>
            <a:r>
              <a:rPr lang="en-US" dirty="0"/>
              <a:t> </a:t>
            </a:r>
            <a:r>
              <a:rPr lang="en-US" dirty="0" err="1"/>
              <a:t>áp</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46596" y="1143000"/>
            <a:ext cx="7968803" cy="5410200"/>
          </a:xfrm>
        </p:spPr>
      </p:pic>
    </p:spTree>
    <p:extLst>
      <p:ext uri="{BB962C8B-B14F-4D97-AF65-F5344CB8AC3E}">
        <p14:creationId xmlns:p14="http://schemas.microsoft.com/office/powerpoint/2010/main" val="11057397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382000" cy="715962"/>
          </a:xfrm>
        </p:spPr>
        <p:txBody>
          <a:bodyPr>
            <a:normAutofit fontScale="90000"/>
          </a:bodyPr>
          <a:lstStyle/>
          <a:p>
            <a:r>
              <a:rPr lang="en-US" sz="3100" b="1" dirty="0">
                <a:latin typeface="Arial" panose="020B0604020202020204" pitchFamily="34" charset="0"/>
                <a:cs typeface="Arial" panose="020B0604020202020204" pitchFamily="34" charset="0"/>
              </a:rPr>
              <a:t>4.Các </a:t>
            </a:r>
            <a:r>
              <a:rPr lang="en-US" sz="3100" b="1" dirty="0" err="1">
                <a:latin typeface="Arial" panose="020B0604020202020204" pitchFamily="34" charset="0"/>
                <a:cs typeface="Arial" panose="020B0604020202020204" pitchFamily="34" charset="0"/>
              </a:rPr>
              <a:t>bệnh</a:t>
            </a:r>
            <a:r>
              <a:rPr lang="en-US" sz="3100" b="1" dirty="0">
                <a:latin typeface="Arial" panose="020B0604020202020204" pitchFamily="34" charset="0"/>
                <a:cs typeface="Arial" panose="020B0604020202020204" pitchFamily="34" charset="0"/>
              </a:rPr>
              <a:t> </a:t>
            </a:r>
            <a:r>
              <a:rPr lang="en-US" sz="3100" b="1" dirty="0" err="1">
                <a:latin typeface="Arial" panose="020B0604020202020204" pitchFamily="34" charset="0"/>
                <a:cs typeface="Arial" panose="020B0604020202020204" pitchFamily="34" charset="0"/>
              </a:rPr>
              <a:t>hệ</a:t>
            </a:r>
            <a:r>
              <a:rPr lang="en-US" sz="3100" b="1" dirty="0">
                <a:latin typeface="Arial" panose="020B0604020202020204" pitchFamily="34" charset="0"/>
                <a:cs typeface="Arial" panose="020B0604020202020204" pitchFamily="34" charset="0"/>
              </a:rPr>
              <a:t> </a:t>
            </a:r>
            <a:r>
              <a:rPr lang="en-US" sz="3100" b="1" dirty="0" err="1">
                <a:latin typeface="Arial" panose="020B0604020202020204" pitchFamily="34" charset="0"/>
                <a:cs typeface="Arial" panose="020B0604020202020204" pitchFamily="34" charset="0"/>
              </a:rPr>
              <a:t>thống</a:t>
            </a:r>
            <a:r>
              <a:rPr lang="en-US" sz="3100" b="1" dirty="0">
                <a:latin typeface="Arial" panose="020B0604020202020204" pitchFamily="34" charset="0"/>
                <a:cs typeface="Arial" panose="020B0604020202020204" pitchFamily="34" charset="0"/>
              </a:rPr>
              <a:t> </a:t>
            </a:r>
            <a:r>
              <a:rPr lang="en-US" sz="3100" b="1" dirty="0" err="1">
                <a:latin typeface="Arial" panose="020B0604020202020204" pitchFamily="34" charset="0"/>
                <a:cs typeface="Arial" panose="020B0604020202020204" pitchFamily="34" charset="0"/>
              </a:rPr>
              <a:t>thận</a:t>
            </a:r>
            <a:r>
              <a:rPr lang="en-US" sz="3100" b="1" dirty="0">
                <a:latin typeface="Arial" panose="020B0604020202020204" pitchFamily="34" charset="0"/>
                <a:cs typeface="Arial" panose="020B0604020202020204" pitchFamily="34" charset="0"/>
              </a:rPr>
              <a:t>- </a:t>
            </a:r>
            <a:r>
              <a:rPr lang="en-US" sz="3100" b="1" dirty="0" err="1">
                <a:latin typeface="Arial" panose="020B0604020202020204" pitchFamily="34" charset="0"/>
                <a:cs typeface="Arial" panose="020B0604020202020204" pitchFamily="34" charset="0"/>
              </a:rPr>
              <a:t>tiết</a:t>
            </a:r>
            <a:r>
              <a:rPr lang="en-US" sz="3100" b="1" dirty="0">
                <a:latin typeface="Arial" panose="020B0604020202020204" pitchFamily="34" charset="0"/>
                <a:cs typeface="Arial" panose="020B0604020202020204" pitchFamily="34" charset="0"/>
              </a:rPr>
              <a:t> </a:t>
            </a:r>
            <a:r>
              <a:rPr lang="en-US" sz="3100" b="1" dirty="0" err="1">
                <a:latin typeface="Arial" panose="020B0604020202020204" pitchFamily="34" charset="0"/>
                <a:cs typeface="Arial" panose="020B0604020202020204" pitchFamily="34" charset="0"/>
              </a:rPr>
              <a:t>niệu</a:t>
            </a:r>
            <a:r>
              <a:rPr lang="en-US" sz="3100" b="1" dirty="0">
                <a:latin typeface="Arial" panose="020B0604020202020204" pitchFamily="34" charset="0"/>
                <a:cs typeface="Arial" panose="020B0604020202020204" pitchFamily="34" charset="0"/>
              </a:rPr>
              <a:t> </a:t>
            </a:r>
            <a:r>
              <a:rPr lang="en-US" sz="3100" b="1" dirty="0" err="1">
                <a:latin typeface="Arial" panose="020B0604020202020204" pitchFamily="34" charset="0"/>
                <a:cs typeface="Arial" panose="020B0604020202020204" pitchFamily="34" charset="0"/>
              </a:rPr>
              <a:t>th</a:t>
            </a:r>
            <a:r>
              <a:rPr lang="vi-VN" sz="3100" b="1" dirty="0">
                <a:latin typeface="Arial" panose="020B0604020202020204" pitchFamily="34" charset="0"/>
                <a:cs typeface="Arial" panose="020B0604020202020204" pitchFamily="34" charset="0"/>
              </a:rPr>
              <a:t>ư</a:t>
            </a:r>
            <a:r>
              <a:rPr lang="en-US" sz="3100" b="1" dirty="0" err="1">
                <a:latin typeface="Arial" panose="020B0604020202020204" pitchFamily="34" charset="0"/>
                <a:cs typeface="Arial" panose="020B0604020202020204" pitchFamily="34" charset="0"/>
              </a:rPr>
              <a:t>ờng</a:t>
            </a:r>
            <a:r>
              <a:rPr lang="en-US" sz="3100" b="1" dirty="0">
                <a:latin typeface="Arial" panose="020B0604020202020204" pitchFamily="34" charset="0"/>
                <a:cs typeface="Arial" panose="020B0604020202020204" pitchFamily="34" charset="0"/>
              </a:rPr>
              <a:t> </a:t>
            </a:r>
            <a:r>
              <a:rPr lang="en-US" sz="3100" b="1" dirty="0" err="1">
                <a:latin typeface="Arial" panose="020B0604020202020204" pitchFamily="34" charset="0"/>
                <a:cs typeface="Arial" panose="020B0604020202020204" pitchFamily="34" charset="0"/>
              </a:rPr>
              <a:t>gặp</a:t>
            </a:r>
            <a:r>
              <a:rPr lang="en-US" sz="2800" dirty="0">
                <a:latin typeface="Arial" panose="020B0604020202020204" pitchFamily="34" charset="0"/>
                <a:cs typeface="Arial" panose="020B0604020202020204" pitchFamily="34" charset="0"/>
              </a:rPr>
              <a:t>:</a:t>
            </a:r>
            <a:r>
              <a:rPr lang="en-US" sz="1650" dirty="0">
                <a:latin typeface="Arial" panose="020B0604020202020204" pitchFamily="34" charset="0"/>
                <a:cs typeface="Arial" panose="020B0604020202020204" pitchFamily="34" charset="0"/>
              </a:rPr>
              <a:t/>
            </a:r>
            <a:br>
              <a:rPr lang="en-US" sz="1650" dirty="0">
                <a:latin typeface="Arial" panose="020B0604020202020204" pitchFamily="34" charset="0"/>
                <a:cs typeface="Arial" panose="020B0604020202020204" pitchFamily="34" charset="0"/>
              </a:rPr>
            </a:br>
            <a:endParaRPr lang="en-US" sz="165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0" y="1143000"/>
            <a:ext cx="5447472" cy="6019800"/>
          </a:xfrm>
        </p:spPr>
        <p:txBody>
          <a:bodyPr>
            <a:noAutofit/>
          </a:bodyPr>
          <a:lstStyle/>
          <a:p>
            <a:r>
              <a:rPr lang="vi-VN" sz="2400" dirty="0">
                <a:latin typeface="Arial" panose="020B0604020202020204" pitchFamily="34" charset="0"/>
                <a:cs typeface="Arial" panose="020B0604020202020204" pitchFamily="34" charset="0"/>
              </a:rPr>
              <a:t>3.1 Các bệnh vùng vỏ thận: Viêm cầu thận (cấp, mạn tính), hội chứng thận hư, viêm ống thận.</a:t>
            </a:r>
            <a:endParaRPr lang="en-US" sz="2400" dirty="0">
              <a:latin typeface="Arial" panose="020B0604020202020204" pitchFamily="34" charset="0"/>
              <a:cs typeface="Arial" panose="020B0604020202020204" pitchFamily="34" charset="0"/>
            </a:endParaRPr>
          </a:p>
          <a:p>
            <a:r>
              <a:rPr lang="vi-VN" sz="2400" dirty="0">
                <a:latin typeface="Arial" panose="020B0604020202020204" pitchFamily="34" charset="0"/>
                <a:cs typeface="Arial" panose="020B0604020202020204" pitchFamily="34" charset="0"/>
              </a:rPr>
              <a:t> 3.2 Sỏi tiết niệu: Sỏi thận, sỏi niệu quản, sỏi bàng quang, sỏi niệu đạo.</a:t>
            </a:r>
            <a:endParaRPr lang="en-US" sz="2400" dirty="0">
              <a:latin typeface="Arial" panose="020B0604020202020204" pitchFamily="34" charset="0"/>
              <a:cs typeface="Arial" panose="020B0604020202020204" pitchFamily="34" charset="0"/>
            </a:endParaRPr>
          </a:p>
          <a:p>
            <a:r>
              <a:rPr lang="vi-VN" sz="2400" dirty="0">
                <a:latin typeface="Arial" panose="020B0604020202020204" pitchFamily="34" charset="0"/>
                <a:cs typeface="Arial" panose="020B0604020202020204" pitchFamily="34" charset="0"/>
              </a:rPr>
              <a:t> 3.3 Nhiêm trùng tiết niệu : Viêm đài bể thận, viêm niệu quản, viêm bàng quang, v</a:t>
            </a:r>
            <a:r>
              <a:rPr lang="en-US" sz="2400" dirty="0" err="1">
                <a:latin typeface="Arial" panose="020B0604020202020204" pitchFamily="34" charset="0"/>
                <a:cs typeface="Arial" panose="020B0604020202020204" pitchFamily="34" charset="0"/>
              </a:rPr>
              <a:t>iêm</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niệu</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đạo</a:t>
            </a:r>
            <a:endParaRPr lang="en-US" sz="24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3.4 </a:t>
            </a:r>
            <a:r>
              <a:rPr lang="en-US" sz="2400" dirty="0" err="1">
                <a:latin typeface="Arial" panose="020B0604020202020204" pitchFamily="34" charset="0"/>
                <a:cs typeface="Arial" panose="020B0604020202020204" pitchFamily="34" charset="0"/>
              </a:rPr>
              <a:t>Suy</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thận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cấp</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tính</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suy</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thận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mạn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tính</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Là</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hậu</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quả</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của</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các</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bệnh</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trên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Tuy</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nhiên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nguyên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nhân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khác</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ngoài</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thận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cũng</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có</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thể</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gây</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suy</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thận</a:t>
            </a:r>
            <a:r>
              <a:rPr lang="en-US" sz="2400" dirty="0">
                <a:latin typeface="Arial" panose="020B0604020202020204" pitchFamily="34" charset="0"/>
                <a:cs typeface="Arial" panose="020B0604020202020204" pitchFamily="34" charset="0"/>
              </a:rPr>
              <a:t>.</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84368" y="1741833"/>
            <a:ext cx="3441580" cy="3849343"/>
          </a:xfrm>
          <a:prstGeom prst="rect">
            <a:avLst/>
          </a:prstGeom>
        </p:spPr>
      </p:pic>
      <p:sp>
        <p:nvSpPr>
          <p:cNvPr id="5" name="TextBox 4"/>
          <p:cNvSpPr txBox="1"/>
          <p:nvPr/>
        </p:nvSpPr>
        <p:spPr>
          <a:xfrm>
            <a:off x="434454" y="6084600"/>
            <a:ext cx="8521148" cy="584775"/>
          </a:xfrm>
          <a:prstGeom prst="rect">
            <a:avLst/>
          </a:prstGeom>
          <a:noFill/>
        </p:spPr>
        <p:txBody>
          <a:bodyPr wrap="square" rtlCol="0">
            <a:spAutoFit/>
          </a:bodyPr>
          <a:lstStyle/>
          <a:p>
            <a:r>
              <a:rPr lang="en-US" sz="3200" b="1" dirty="0" smtClean="0">
                <a:solidFill>
                  <a:srgbClr val="FF0000"/>
                </a:solidFill>
                <a:effectLst>
                  <a:outerShdw blurRad="38100" dist="38100" dir="2700000" algn="tl">
                    <a:srgbClr val="000000">
                      <a:alpha val="43137"/>
                    </a:srgbClr>
                  </a:outerShdw>
                </a:effectLst>
              </a:rPr>
              <a:t>CẢM ƠN THẦY CÔ VÀ CÁC BẠN ĐÃ LẮNG NGHE</a:t>
            </a:r>
            <a:endParaRPr lang="en-US" sz="3200" b="1"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6678977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1"/>
            <a:ext cx="7772400" cy="838199"/>
          </a:xfrm>
        </p:spPr>
        <p:txBody>
          <a:bodyPr>
            <a:normAutofit/>
          </a:bodyPr>
          <a:lstStyle/>
          <a:p>
            <a:r>
              <a:rPr lang="en-US" dirty="0">
                <a:latin typeface="Arail"/>
              </a:rPr>
              <a:t>1.1 </a:t>
            </a:r>
            <a:r>
              <a:rPr lang="en-US" dirty="0" err="1">
                <a:latin typeface="Arail"/>
              </a:rPr>
              <a:t>GiẢI</a:t>
            </a:r>
            <a:r>
              <a:rPr lang="en-US" dirty="0">
                <a:latin typeface="Arail"/>
              </a:rPr>
              <a:t> PHẨU</a:t>
            </a:r>
          </a:p>
        </p:txBody>
      </p:sp>
      <p:sp>
        <p:nvSpPr>
          <p:cNvPr id="3" name="Subtitle 2"/>
          <p:cNvSpPr>
            <a:spLocks noGrp="1"/>
          </p:cNvSpPr>
          <p:nvPr>
            <p:ph type="subTitle" idx="1"/>
          </p:nvPr>
        </p:nvSpPr>
        <p:spPr>
          <a:xfrm>
            <a:off x="1371600" y="6096000"/>
            <a:ext cx="6400800" cy="762000"/>
          </a:xfrm>
        </p:spPr>
        <p:txBody>
          <a:bodyPr>
            <a:normAutofit/>
          </a:bodyPr>
          <a:lstStyle/>
          <a:p>
            <a:r>
              <a:rPr lang="en-US" sz="2400" dirty="0" err="1">
                <a:solidFill>
                  <a:schemeClr val="tx1"/>
                </a:solidFill>
                <a:latin typeface="Arail"/>
              </a:rPr>
              <a:t>Đơn</a:t>
            </a:r>
            <a:r>
              <a:rPr lang="en-US" sz="2400" dirty="0">
                <a:solidFill>
                  <a:schemeClr val="tx1"/>
                </a:solidFill>
                <a:latin typeface="Arail"/>
              </a:rPr>
              <a:t> </a:t>
            </a:r>
            <a:r>
              <a:rPr lang="en-US" sz="2400" dirty="0" err="1">
                <a:solidFill>
                  <a:schemeClr val="tx1"/>
                </a:solidFill>
                <a:latin typeface="Arail"/>
              </a:rPr>
              <a:t>vị</a:t>
            </a:r>
            <a:r>
              <a:rPr lang="en-US" sz="2400" dirty="0">
                <a:solidFill>
                  <a:schemeClr val="tx1"/>
                </a:solidFill>
                <a:latin typeface="Arail"/>
              </a:rPr>
              <a:t> </a:t>
            </a:r>
            <a:r>
              <a:rPr lang="en-US" sz="2400" dirty="0" err="1">
                <a:solidFill>
                  <a:schemeClr val="tx1"/>
                </a:solidFill>
                <a:latin typeface="Arail"/>
              </a:rPr>
              <a:t>cấu</a:t>
            </a:r>
            <a:r>
              <a:rPr lang="en-US" sz="2400" dirty="0">
                <a:solidFill>
                  <a:schemeClr val="tx1"/>
                </a:solidFill>
                <a:latin typeface="Arail"/>
              </a:rPr>
              <a:t> </a:t>
            </a:r>
            <a:r>
              <a:rPr lang="en-US" sz="2400" dirty="0" err="1">
                <a:solidFill>
                  <a:schemeClr val="tx1"/>
                </a:solidFill>
                <a:latin typeface="Arail"/>
              </a:rPr>
              <a:t>tạo</a:t>
            </a:r>
            <a:r>
              <a:rPr lang="en-US" sz="2400" dirty="0">
                <a:solidFill>
                  <a:schemeClr val="tx1"/>
                </a:solidFill>
                <a:latin typeface="Arail"/>
              </a:rPr>
              <a:t> </a:t>
            </a:r>
            <a:r>
              <a:rPr lang="en-US" sz="2400" dirty="0" err="1">
                <a:solidFill>
                  <a:schemeClr val="tx1"/>
                </a:solidFill>
                <a:latin typeface="Arail"/>
              </a:rPr>
              <a:t>cơ</a:t>
            </a:r>
            <a:r>
              <a:rPr lang="en-US" sz="2400" dirty="0">
                <a:solidFill>
                  <a:schemeClr val="tx1"/>
                </a:solidFill>
                <a:latin typeface="Arail"/>
              </a:rPr>
              <a:t> </a:t>
            </a:r>
            <a:r>
              <a:rPr lang="en-US" sz="2400" dirty="0" err="1">
                <a:solidFill>
                  <a:schemeClr val="tx1"/>
                </a:solidFill>
                <a:latin typeface="Arail"/>
              </a:rPr>
              <a:t>bản</a:t>
            </a:r>
            <a:r>
              <a:rPr lang="en-US" sz="2400" dirty="0">
                <a:solidFill>
                  <a:schemeClr val="tx1"/>
                </a:solidFill>
                <a:latin typeface="Arail"/>
              </a:rPr>
              <a:t> </a:t>
            </a:r>
            <a:r>
              <a:rPr lang="en-US" sz="2400" dirty="0" err="1">
                <a:solidFill>
                  <a:schemeClr val="tx1"/>
                </a:solidFill>
                <a:latin typeface="Arail"/>
              </a:rPr>
              <a:t>của</a:t>
            </a:r>
            <a:r>
              <a:rPr lang="en-US" sz="2400" dirty="0">
                <a:solidFill>
                  <a:schemeClr val="tx1"/>
                </a:solidFill>
                <a:latin typeface="Arail"/>
              </a:rPr>
              <a:t> </a:t>
            </a:r>
            <a:r>
              <a:rPr lang="en-US" sz="2400" dirty="0" err="1">
                <a:solidFill>
                  <a:schemeClr val="tx1"/>
                </a:solidFill>
                <a:latin typeface="Arail"/>
              </a:rPr>
              <a:t>thận</a:t>
            </a:r>
            <a:r>
              <a:rPr lang="en-US" sz="2400" dirty="0">
                <a:solidFill>
                  <a:schemeClr val="tx1"/>
                </a:solidFill>
                <a:latin typeface="Arail"/>
              </a:rPr>
              <a:t> </a:t>
            </a:r>
            <a:r>
              <a:rPr lang="en-US" sz="2400" dirty="0" err="1">
                <a:solidFill>
                  <a:schemeClr val="tx1"/>
                </a:solidFill>
                <a:latin typeface="Arail"/>
              </a:rPr>
              <a:t>là</a:t>
            </a:r>
            <a:r>
              <a:rPr lang="en-US" sz="2400" dirty="0">
                <a:solidFill>
                  <a:schemeClr val="tx1"/>
                </a:solidFill>
                <a:latin typeface="Arail"/>
              </a:rPr>
              <a:t> </a:t>
            </a:r>
            <a:r>
              <a:rPr lang="en-US" sz="2400" dirty="0" err="1">
                <a:solidFill>
                  <a:schemeClr val="tx1"/>
                </a:solidFill>
                <a:latin typeface="Arail"/>
              </a:rPr>
              <a:t>nephron</a:t>
            </a:r>
            <a:endParaRPr lang="en-US" sz="2400" dirty="0">
              <a:solidFill>
                <a:schemeClr val="tx1"/>
              </a:solidFill>
              <a:latin typeface="Arail"/>
            </a:endParaRPr>
          </a:p>
        </p:txBody>
      </p:sp>
      <p:pic>
        <p:nvPicPr>
          <p:cNvPr id="5" name="Picture 4" descr="Cấu-tạo-Thận.jpg"/>
          <p:cNvPicPr>
            <a:picLocks noChangeAspect="1"/>
          </p:cNvPicPr>
          <p:nvPr/>
        </p:nvPicPr>
        <p:blipFill>
          <a:blip r:embed="rId2"/>
          <a:stretch>
            <a:fillRect/>
          </a:stretch>
        </p:blipFill>
        <p:spPr>
          <a:xfrm>
            <a:off x="3505200" y="1219200"/>
            <a:ext cx="5638800" cy="4800600"/>
          </a:xfrm>
          <a:prstGeom prst="rect">
            <a:avLst/>
          </a:prstGeom>
        </p:spPr>
      </p:pic>
      <p:pic>
        <p:nvPicPr>
          <p:cNvPr id="4" name="Picture 3" descr="tn.jpg"/>
          <p:cNvPicPr>
            <a:picLocks noChangeAspect="1"/>
          </p:cNvPicPr>
          <p:nvPr/>
        </p:nvPicPr>
        <p:blipFill>
          <a:blip r:embed="rId3"/>
          <a:stretch>
            <a:fillRect/>
          </a:stretch>
        </p:blipFill>
        <p:spPr>
          <a:xfrm>
            <a:off x="1" y="1143000"/>
            <a:ext cx="4343399" cy="4419599"/>
          </a:xfrm>
          <a:prstGeom prst="rect">
            <a:avLst/>
          </a:prstGeom>
        </p:spPr>
      </p:pic>
      <p:sp>
        <p:nvSpPr>
          <p:cNvPr id="6" name="Right Arrow 5"/>
          <p:cNvSpPr/>
          <p:nvPr/>
        </p:nvSpPr>
        <p:spPr>
          <a:xfrm>
            <a:off x="609600" y="6172200"/>
            <a:ext cx="1066800" cy="381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2015-11-24_094848.jpg"/>
          <p:cNvPicPr>
            <a:picLocks noGrp="1" noChangeAspect="1"/>
          </p:cNvPicPr>
          <p:nvPr>
            <p:ph idx="1"/>
          </p:nvPr>
        </p:nvPicPr>
        <p:blipFill>
          <a:blip r:embed="rId2"/>
          <a:stretch>
            <a:fillRect/>
          </a:stretch>
        </p:blipFill>
        <p:spPr>
          <a:xfrm>
            <a:off x="0" y="381000"/>
            <a:ext cx="9144000" cy="6477000"/>
          </a:xfr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82000" cy="411162"/>
          </a:xfrm>
        </p:spPr>
        <p:txBody>
          <a:bodyPr>
            <a:noAutofit/>
          </a:bodyPr>
          <a:lstStyle/>
          <a:p>
            <a:r>
              <a:rPr lang="en-US" sz="3600" dirty="0">
                <a:latin typeface="Arail"/>
              </a:rPr>
              <a:t>1.2, NHỮNG CHỨC NĂNG CỦA THẬN</a:t>
            </a:r>
          </a:p>
        </p:txBody>
      </p:sp>
      <p:pic>
        <p:nvPicPr>
          <p:cNvPr id="4" name="Content Placeholder 3" descr="2015-11-24_094903.jpg"/>
          <p:cNvPicPr>
            <a:picLocks noGrp="1" noChangeAspect="1"/>
          </p:cNvPicPr>
          <p:nvPr>
            <p:ph idx="1"/>
          </p:nvPr>
        </p:nvPicPr>
        <p:blipFill>
          <a:blip r:embed="rId2"/>
          <a:stretch>
            <a:fillRect/>
          </a:stretch>
        </p:blipFill>
        <p:spPr>
          <a:xfrm>
            <a:off x="0" y="838200"/>
            <a:ext cx="9144000" cy="6019800"/>
          </a:xfr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457200"/>
            <a:ext cx="8991600" cy="1143000"/>
          </a:xfrm>
        </p:spPr>
        <p:txBody>
          <a:bodyPr>
            <a:normAutofit fontScale="90000"/>
          </a:bodyPr>
          <a:lstStyle/>
          <a:p>
            <a:r>
              <a:rPr lang="en-US" dirty="0">
                <a:latin typeface="Arail"/>
              </a:rPr>
              <a:t>1.2, NHỮNG CHỨC NĂNG CỦA THẬN</a:t>
            </a:r>
          </a:p>
        </p:txBody>
      </p:sp>
      <p:sp>
        <p:nvSpPr>
          <p:cNvPr id="3" name="Content Placeholder 2"/>
          <p:cNvSpPr>
            <a:spLocks noGrp="1"/>
          </p:cNvSpPr>
          <p:nvPr>
            <p:ph idx="1"/>
          </p:nvPr>
        </p:nvSpPr>
        <p:spPr>
          <a:xfrm>
            <a:off x="457200" y="1981200"/>
            <a:ext cx="5867400" cy="4876800"/>
          </a:xfrm>
        </p:spPr>
        <p:txBody>
          <a:bodyPr>
            <a:normAutofit/>
          </a:bodyPr>
          <a:lstStyle/>
          <a:p>
            <a:pPr>
              <a:buFontTx/>
              <a:buChar char="-"/>
            </a:pPr>
            <a:r>
              <a:rPr lang="en-US" sz="2400" dirty="0" err="1">
                <a:latin typeface="Arail"/>
              </a:rPr>
              <a:t>Thải</a:t>
            </a:r>
            <a:r>
              <a:rPr lang="en-US" sz="2400" dirty="0">
                <a:latin typeface="Arail"/>
              </a:rPr>
              <a:t> </a:t>
            </a:r>
            <a:r>
              <a:rPr lang="en-US" sz="2400" dirty="0" err="1">
                <a:latin typeface="Arail"/>
              </a:rPr>
              <a:t>trừ</a:t>
            </a:r>
            <a:r>
              <a:rPr lang="en-US" sz="2400" dirty="0">
                <a:latin typeface="Arail"/>
              </a:rPr>
              <a:t> </a:t>
            </a:r>
            <a:r>
              <a:rPr lang="en-US" sz="2400" dirty="0" err="1">
                <a:latin typeface="Arail"/>
              </a:rPr>
              <a:t>sản</a:t>
            </a:r>
            <a:r>
              <a:rPr lang="en-US" sz="2400" dirty="0">
                <a:latin typeface="Arail"/>
              </a:rPr>
              <a:t> </a:t>
            </a:r>
            <a:r>
              <a:rPr lang="en-US" sz="2400" dirty="0" err="1">
                <a:latin typeface="Arail"/>
              </a:rPr>
              <a:t>phẩm</a:t>
            </a:r>
            <a:r>
              <a:rPr lang="en-US" sz="2400" dirty="0">
                <a:latin typeface="Arail"/>
              </a:rPr>
              <a:t> </a:t>
            </a:r>
            <a:r>
              <a:rPr lang="en-US" sz="2400" dirty="0" err="1">
                <a:latin typeface="Arail"/>
              </a:rPr>
              <a:t>cặn</a:t>
            </a:r>
            <a:r>
              <a:rPr lang="en-US" sz="2400" dirty="0">
                <a:latin typeface="Arail"/>
              </a:rPr>
              <a:t> </a:t>
            </a:r>
            <a:r>
              <a:rPr lang="en-US" sz="2400" dirty="0" err="1">
                <a:latin typeface="Arail"/>
              </a:rPr>
              <a:t>bã</a:t>
            </a:r>
            <a:r>
              <a:rPr lang="en-US" sz="2400" dirty="0">
                <a:latin typeface="Arail"/>
              </a:rPr>
              <a:t> </a:t>
            </a:r>
            <a:r>
              <a:rPr lang="en-US" sz="2400" dirty="0" err="1">
                <a:latin typeface="Arail"/>
              </a:rPr>
              <a:t>và</a:t>
            </a:r>
            <a:r>
              <a:rPr lang="en-US" sz="2400" dirty="0">
                <a:latin typeface="Arail"/>
              </a:rPr>
              <a:t> </a:t>
            </a:r>
            <a:r>
              <a:rPr lang="en-US" sz="2400" dirty="0" err="1">
                <a:latin typeface="Arail"/>
              </a:rPr>
              <a:t>chất</a:t>
            </a:r>
            <a:r>
              <a:rPr lang="en-US" sz="2400" dirty="0">
                <a:latin typeface="Arail"/>
              </a:rPr>
              <a:t> </a:t>
            </a:r>
            <a:r>
              <a:rPr lang="en-US" sz="2400" dirty="0" err="1">
                <a:latin typeface="Arail"/>
              </a:rPr>
              <a:t>độc</a:t>
            </a:r>
            <a:endParaRPr lang="en-US" sz="2400" dirty="0">
              <a:latin typeface="Arail"/>
            </a:endParaRPr>
          </a:p>
          <a:p>
            <a:pPr>
              <a:buFontTx/>
              <a:buChar char="-"/>
            </a:pPr>
            <a:r>
              <a:rPr lang="en-US" sz="2400" dirty="0">
                <a:latin typeface="Arail"/>
              </a:rPr>
              <a:t> </a:t>
            </a:r>
            <a:r>
              <a:rPr lang="en-US" sz="2400" dirty="0" err="1">
                <a:latin typeface="Arail"/>
              </a:rPr>
              <a:t>Cân</a:t>
            </a:r>
            <a:r>
              <a:rPr lang="en-US" sz="2400" dirty="0">
                <a:latin typeface="Arail"/>
              </a:rPr>
              <a:t> </a:t>
            </a:r>
            <a:r>
              <a:rPr lang="en-US" sz="2400" dirty="0" err="1">
                <a:latin typeface="Arail"/>
              </a:rPr>
              <a:t>bằng</a:t>
            </a:r>
            <a:r>
              <a:rPr lang="en-US" sz="2400" dirty="0">
                <a:latin typeface="Arail"/>
              </a:rPr>
              <a:t> </a:t>
            </a:r>
            <a:r>
              <a:rPr lang="en-US" sz="2400" dirty="0" err="1">
                <a:latin typeface="Arail"/>
              </a:rPr>
              <a:t>nước</a:t>
            </a:r>
            <a:r>
              <a:rPr lang="en-US" sz="2400" dirty="0">
                <a:latin typeface="Arail"/>
              </a:rPr>
              <a:t> </a:t>
            </a:r>
            <a:r>
              <a:rPr lang="en-US" sz="2400" dirty="0" err="1">
                <a:latin typeface="Arail"/>
              </a:rPr>
              <a:t>và</a:t>
            </a:r>
            <a:r>
              <a:rPr lang="en-US" sz="2400" dirty="0">
                <a:latin typeface="Arail"/>
              </a:rPr>
              <a:t> </a:t>
            </a:r>
            <a:r>
              <a:rPr lang="en-US" sz="2400" dirty="0" err="1">
                <a:latin typeface="Arail"/>
              </a:rPr>
              <a:t>điện</a:t>
            </a:r>
            <a:r>
              <a:rPr lang="en-US" sz="2400" dirty="0">
                <a:latin typeface="Arail"/>
              </a:rPr>
              <a:t> </a:t>
            </a:r>
            <a:r>
              <a:rPr lang="en-US" sz="2400" dirty="0" err="1">
                <a:latin typeface="Arail"/>
              </a:rPr>
              <a:t>giải</a:t>
            </a:r>
            <a:endParaRPr lang="en-US" sz="2400" dirty="0">
              <a:latin typeface="Arail"/>
            </a:endParaRPr>
          </a:p>
          <a:p>
            <a:pPr>
              <a:buFontTx/>
              <a:buChar char="-"/>
            </a:pPr>
            <a:r>
              <a:rPr lang="en-US" sz="2400" dirty="0">
                <a:latin typeface="Arail"/>
              </a:rPr>
              <a:t> </a:t>
            </a:r>
            <a:r>
              <a:rPr lang="en-US" sz="2400" dirty="0" err="1">
                <a:latin typeface="Arail"/>
              </a:rPr>
              <a:t>Tham</a:t>
            </a:r>
            <a:r>
              <a:rPr lang="en-US" sz="2400" dirty="0">
                <a:latin typeface="Arail"/>
              </a:rPr>
              <a:t> </a:t>
            </a:r>
            <a:r>
              <a:rPr lang="en-US" sz="2400" dirty="0" err="1">
                <a:latin typeface="Arail"/>
              </a:rPr>
              <a:t>gia</a:t>
            </a:r>
            <a:r>
              <a:rPr lang="en-US" sz="2400" dirty="0">
                <a:latin typeface="Arail"/>
              </a:rPr>
              <a:t> </a:t>
            </a:r>
            <a:r>
              <a:rPr lang="en-US" sz="2400" dirty="0" err="1">
                <a:latin typeface="Arail"/>
              </a:rPr>
              <a:t>vào</a:t>
            </a:r>
            <a:r>
              <a:rPr lang="en-US" sz="2400" dirty="0">
                <a:latin typeface="Arail"/>
              </a:rPr>
              <a:t> </a:t>
            </a:r>
            <a:r>
              <a:rPr lang="en-US" sz="2400" dirty="0" err="1">
                <a:latin typeface="Arail"/>
              </a:rPr>
              <a:t>hệ</a:t>
            </a:r>
            <a:r>
              <a:rPr lang="en-US" sz="2400" dirty="0">
                <a:latin typeface="Arail"/>
              </a:rPr>
              <a:t> </a:t>
            </a:r>
            <a:r>
              <a:rPr lang="en-US" sz="2400" dirty="0" err="1">
                <a:latin typeface="Arail"/>
              </a:rPr>
              <a:t>thống</a:t>
            </a:r>
            <a:r>
              <a:rPr lang="en-US" sz="2400" dirty="0">
                <a:latin typeface="Arail"/>
              </a:rPr>
              <a:t> </a:t>
            </a:r>
            <a:r>
              <a:rPr lang="en-US" sz="2400" dirty="0" err="1">
                <a:latin typeface="Arail"/>
              </a:rPr>
              <a:t>hoocmon</a:t>
            </a:r>
            <a:endParaRPr lang="en-US" sz="2400" dirty="0">
              <a:latin typeface="Arai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839200" cy="762000"/>
          </a:xfrm>
        </p:spPr>
        <p:txBody>
          <a:bodyPr>
            <a:normAutofit/>
          </a:bodyPr>
          <a:lstStyle/>
          <a:p>
            <a:r>
              <a:rPr lang="en-US" sz="3200" dirty="0">
                <a:latin typeface="Arail"/>
              </a:rPr>
              <a:t>1.3 SINH LÝ RỐI LOẠN CHỨC NĂNG THẬN</a:t>
            </a:r>
          </a:p>
        </p:txBody>
      </p:sp>
      <p:sp>
        <p:nvSpPr>
          <p:cNvPr id="3" name="Content Placeholder 2"/>
          <p:cNvSpPr>
            <a:spLocks noGrp="1"/>
          </p:cNvSpPr>
          <p:nvPr>
            <p:ph idx="1"/>
          </p:nvPr>
        </p:nvSpPr>
        <p:spPr>
          <a:xfrm>
            <a:off x="609600" y="762000"/>
            <a:ext cx="8229600" cy="6096000"/>
          </a:xfrm>
        </p:spPr>
        <p:txBody>
          <a:bodyPr>
            <a:noAutofit/>
          </a:bodyPr>
          <a:lstStyle/>
          <a:p>
            <a:pPr>
              <a:buFontTx/>
              <a:buChar char="-"/>
            </a:pPr>
            <a:r>
              <a:rPr lang="en-US" sz="2400" b="1" dirty="0" err="1">
                <a:latin typeface="Arial" panose="020B0604020202020204" pitchFamily="34" charset="0"/>
                <a:cs typeface="Arial" panose="020B0604020202020204" pitchFamily="34" charset="0"/>
              </a:rPr>
              <a:t>Rối</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loạn</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chức</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năng</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cầu</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thận</a:t>
            </a:r>
            <a:r>
              <a:rPr lang="en-US" sz="2400" dirty="0">
                <a:latin typeface="Arial" panose="020B0604020202020204" pitchFamily="34" charset="0"/>
                <a:cs typeface="Arial" panose="020B0604020202020204" pitchFamily="34" charset="0"/>
              </a:rPr>
              <a:t>: </a:t>
            </a:r>
            <a:r>
              <a:rPr lang="vi-VN" sz="2400" dirty="0">
                <a:latin typeface="Arial" panose="020B0604020202020204" pitchFamily="34" charset="0"/>
                <a:cs typeface="Arial" panose="020B0604020202020204" pitchFamily="34" charset="0"/>
              </a:rPr>
              <a:t>giảm lưu lượng máu đến cầu thận, viêm mao mạch cầu thận và tắc nghẽn đường dẫn niệu sau thận</a:t>
            </a:r>
            <a:endParaRPr lang="en-US" sz="2400" dirty="0">
              <a:latin typeface="Arial" panose="020B0604020202020204" pitchFamily="34" charset="0"/>
              <a:cs typeface="Arial" panose="020B0604020202020204" pitchFamily="34" charset="0"/>
            </a:endParaRPr>
          </a:p>
          <a:p>
            <a:pPr>
              <a:buNone/>
            </a:pPr>
            <a:r>
              <a:rPr lang="en-US" sz="2400" dirty="0">
                <a:latin typeface="Arial" panose="020B0604020202020204" pitchFamily="34" charset="0"/>
                <a:cs typeface="Arial" panose="020B0604020202020204" pitchFamily="34" charset="0"/>
              </a:rPr>
              <a:t>        </a:t>
            </a:r>
            <a:r>
              <a:rPr lang="vi-VN" sz="2400" dirty="0">
                <a:latin typeface="Arial" panose="020B0604020202020204" pitchFamily="34" charset="0"/>
                <a:cs typeface="Arial" panose="020B0604020202020204" pitchFamily="34" charset="0"/>
              </a:rPr>
              <a:t>Thiểu niệu, tăng thể tích tuần hoàn, tăng ure máu, tăng </a:t>
            </a:r>
            <a:r>
              <a:rPr lang="en-US" sz="2400" dirty="0">
                <a:latin typeface="Arial" panose="020B0604020202020204" pitchFamily="34" charset="0"/>
                <a:cs typeface="Arial" panose="020B0604020202020204" pitchFamily="34" charset="0"/>
              </a:rPr>
              <a:t>  </a:t>
            </a:r>
            <a:r>
              <a:rPr lang="vi-VN" sz="2400" dirty="0">
                <a:latin typeface="Arial" panose="020B0604020202020204" pitchFamily="34" charset="0"/>
                <a:cs typeface="Arial" panose="020B0604020202020204" pitchFamily="34" charset="0"/>
              </a:rPr>
              <a:t>kali m</a:t>
            </a:r>
            <a:r>
              <a:rPr lang="en-US" sz="2400" dirty="0" err="1">
                <a:latin typeface="Arial" panose="020B0604020202020204" pitchFamily="34" charset="0"/>
                <a:cs typeface="Arial" panose="020B0604020202020204" pitchFamily="34" charset="0"/>
              </a:rPr>
              <a:t>Rối</a:t>
            </a:r>
            <a:r>
              <a:rPr lang="vi-VN" sz="2400" dirty="0">
                <a:latin typeface="Arial" panose="020B0604020202020204" pitchFamily="34" charset="0"/>
                <a:cs typeface="Arial" panose="020B0604020202020204" pitchFamily="34" charset="0"/>
              </a:rPr>
              <a:t>áu, tăng phosphat máu, tăng uric máu (do giảm lượng lọc và tăng tái hấp thu)</a:t>
            </a:r>
            <a:r>
              <a:rPr lang="en-US" sz="2400" dirty="0">
                <a:latin typeface="Arial" panose="020B0604020202020204" pitchFamily="34" charset="0"/>
                <a:cs typeface="Arial" panose="020B0604020202020204" pitchFamily="34" charset="0"/>
              </a:rPr>
              <a:t>. </a:t>
            </a:r>
            <a:r>
              <a:rPr lang="vi-VN" sz="2400" dirty="0">
                <a:latin typeface="Arial" panose="020B0604020202020204" pitchFamily="34" charset="0"/>
                <a:cs typeface="Arial" panose="020B0604020202020204" pitchFamily="34" charset="0"/>
              </a:rPr>
              <a:t>Tăng kali máu và toan máu do giảm bài tiết ở ống thận.</a:t>
            </a:r>
            <a:endParaRPr lang="en-US" sz="2400" dirty="0">
              <a:latin typeface="Arial" panose="020B0604020202020204" pitchFamily="34" charset="0"/>
              <a:cs typeface="Arial" panose="020B0604020202020204" pitchFamily="34" charset="0"/>
            </a:endParaRPr>
          </a:p>
          <a:p>
            <a:pPr>
              <a:buFontTx/>
              <a:buChar char="-"/>
            </a:pPr>
            <a:r>
              <a:rPr lang="en-US" sz="2400" b="1" dirty="0" err="1">
                <a:latin typeface="Arial" panose="020B0604020202020204" pitchFamily="34" charset="0"/>
                <a:cs typeface="Arial" panose="020B0604020202020204" pitchFamily="34" charset="0"/>
              </a:rPr>
              <a:t>Rối</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loạn</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chức</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năng</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ống</a:t>
            </a:r>
            <a:r>
              <a:rPr lang="en-US" sz="2400" b="1" dirty="0">
                <a:latin typeface="Arial" panose="020B0604020202020204" pitchFamily="34" charset="0"/>
                <a:cs typeface="Arial" panose="020B0604020202020204" pitchFamily="34" charset="0"/>
              </a:rPr>
              <a:t> </a:t>
            </a:r>
            <a:r>
              <a:rPr lang="en-US" sz="2400" b="1" dirty="0" err="1">
                <a:latin typeface="Arial" panose="020B0604020202020204" pitchFamily="34" charset="0"/>
                <a:cs typeface="Arial" panose="020B0604020202020204" pitchFamily="34" charset="0"/>
              </a:rPr>
              <a:t>thận</a:t>
            </a:r>
            <a:r>
              <a:rPr lang="en-US" sz="2400" dirty="0">
                <a:latin typeface="Arial" panose="020B0604020202020204" pitchFamily="34" charset="0"/>
                <a:cs typeface="Arial" panose="020B0604020202020204" pitchFamily="34" charset="0"/>
              </a:rPr>
              <a:t>: </a:t>
            </a:r>
          </a:p>
          <a:p>
            <a:pPr>
              <a:buNone/>
            </a:pPr>
            <a:r>
              <a:rPr lang="en-US" sz="2400" dirty="0">
                <a:latin typeface="Arial" panose="020B0604020202020204" pitchFamily="34" charset="0"/>
                <a:cs typeface="Arial" panose="020B0604020202020204" pitchFamily="34" charset="0"/>
              </a:rPr>
              <a:t>       </a:t>
            </a:r>
            <a:r>
              <a:rPr lang="en-US" sz="2400" dirty="0" smtClean="0">
                <a:latin typeface="Arial" panose="020B0604020202020204" pitchFamily="34" charset="0"/>
                <a:cs typeface="Arial" panose="020B0604020202020204" pitchFamily="34" charset="0"/>
              </a:rPr>
              <a:t>=&gt;</a:t>
            </a:r>
            <a:r>
              <a:rPr lang="vi-VN" sz="2400" dirty="0" smtClean="0">
                <a:latin typeface="Arial" panose="020B0604020202020204" pitchFamily="34" charset="0"/>
                <a:cs typeface="Arial" panose="020B0604020202020204" pitchFamily="34" charset="0"/>
              </a:rPr>
              <a:t>suy </a:t>
            </a:r>
            <a:r>
              <a:rPr lang="vi-VN" sz="2400" dirty="0">
                <a:latin typeface="Arial" panose="020B0604020202020204" pitchFamily="34" charset="0"/>
                <a:cs typeface="Arial" panose="020B0604020202020204" pitchFamily="34" charset="0"/>
              </a:rPr>
              <a:t>chức năng ống thận sẽ đào thải nhiều nước tiểu quá mức (đa niệu) </a:t>
            </a:r>
            <a:r>
              <a:rPr lang="en-US" sz="2400" dirty="0" smtClean="0">
                <a:latin typeface="Arial" panose="020B0604020202020204" pitchFamily="34" charset="0"/>
                <a:cs typeface="Arial" panose="020B0604020202020204" pitchFamily="34" charset="0"/>
              </a:rPr>
              <a:t>+ </a:t>
            </a:r>
            <a:r>
              <a:rPr lang="vi-VN" sz="2400" dirty="0" smtClean="0">
                <a:latin typeface="Arial" panose="020B0604020202020204" pitchFamily="34" charset="0"/>
                <a:cs typeface="Arial" panose="020B0604020202020204" pitchFamily="34" charset="0"/>
              </a:rPr>
              <a:t>mất </a:t>
            </a:r>
            <a:r>
              <a:rPr lang="vi-VN" sz="2400" dirty="0">
                <a:latin typeface="Arial" panose="020B0604020202020204" pitchFamily="34" charset="0"/>
                <a:cs typeface="Arial" panose="020B0604020202020204" pitchFamily="34" charset="0"/>
              </a:rPr>
              <a:t>chất điện </a:t>
            </a:r>
            <a:r>
              <a:rPr lang="vi-VN" sz="2400" dirty="0" smtClean="0">
                <a:latin typeface="Arial" panose="020B0604020202020204" pitchFamily="34" charset="0"/>
                <a:cs typeface="Arial" panose="020B0604020202020204" pitchFamily="34" charset="0"/>
              </a:rPr>
              <a:t>giải</a:t>
            </a:r>
            <a:r>
              <a:rPr lang="en-US" sz="2400" dirty="0">
                <a:latin typeface="Arial" panose="020B0604020202020204" pitchFamily="34" charset="0"/>
                <a:cs typeface="Arial" panose="020B0604020202020204" pitchFamily="34" charset="0"/>
              </a:rPr>
              <a:t>+</a:t>
            </a:r>
            <a:r>
              <a:rPr lang="vi-VN" sz="2400" dirty="0" smtClean="0">
                <a:latin typeface="Arial" panose="020B0604020202020204" pitchFamily="34" charset="0"/>
                <a:cs typeface="Arial" panose="020B0604020202020204" pitchFamily="34" charset="0"/>
              </a:rPr>
              <a:t> chất </a:t>
            </a:r>
            <a:r>
              <a:rPr lang="vi-VN" sz="2400" dirty="0">
                <a:latin typeface="Arial" panose="020B0604020202020204" pitchFamily="34" charset="0"/>
                <a:cs typeface="Arial" panose="020B0604020202020204" pitchFamily="34" charset="0"/>
              </a:rPr>
              <a:t>dinh dưỡng. Rối loạn bơm trao đổi natri-kali-acid. Mặt khác còn giảm bài tiết acid dẫn đến toan máu hậu quả </a:t>
            </a:r>
            <a:r>
              <a:rPr lang="en-US" sz="2400" dirty="0" smtClean="0">
                <a:latin typeface="Arial" panose="020B0604020202020204" pitchFamily="34" charset="0"/>
                <a:cs typeface="Arial" panose="020B0604020202020204" pitchFamily="34" charset="0"/>
              </a:rPr>
              <a:t>:</a:t>
            </a:r>
          </a:p>
          <a:p>
            <a:pPr>
              <a:buNone/>
            </a:pPr>
            <a:r>
              <a:rPr lang="en-US" sz="2400" dirty="0">
                <a:latin typeface="Arial" panose="020B0604020202020204" pitchFamily="34" charset="0"/>
                <a:cs typeface="Arial" panose="020B0604020202020204" pitchFamily="34" charset="0"/>
              </a:rPr>
              <a:t>	</a:t>
            </a:r>
            <a:r>
              <a:rPr lang="en-US" sz="2400" dirty="0" smtClean="0">
                <a:latin typeface="Arial" panose="020B0604020202020204" pitchFamily="34" charset="0"/>
                <a:cs typeface="Arial" panose="020B0604020202020204" pitchFamily="34" charset="0"/>
              </a:rPr>
              <a:t>	</a:t>
            </a:r>
            <a:r>
              <a:rPr lang="en-US" sz="2400" dirty="0" smtClean="0">
                <a:latin typeface="Arial" panose="020B0604020202020204" pitchFamily="34" charset="0"/>
                <a:cs typeface="Arial" panose="020B0604020202020204" pitchFamily="34" charset="0"/>
              </a:rPr>
              <a:t>+</a:t>
            </a:r>
            <a:r>
              <a:rPr lang="vi-VN" sz="2400" dirty="0" smtClean="0">
                <a:latin typeface="Arial" panose="020B0604020202020204" pitchFamily="34" charset="0"/>
                <a:cs typeface="Arial" panose="020B0604020202020204" pitchFamily="34" charset="0"/>
              </a:rPr>
              <a:t> </a:t>
            </a:r>
            <a:r>
              <a:rPr lang="vi-VN" sz="2400" dirty="0">
                <a:latin typeface="Arial" panose="020B0604020202020204" pitchFamily="34" charset="0"/>
                <a:cs typeface="Arial" panose="020B0604020202020204" pitchFamily="34" charset="0"/>
              </a:rPr>
              <a:t>Đa niệu do giảm tái hấp thu nước và natri. </a:t>
            </a:r>
            <a:endParaRPr lang="en-US" sz="2400" dirty="0">
              <a:latin typeface="Arial" panose="020B0604020202020204" pitchFamily="34" charset="0"/>
              <a:cs typeface="Arial" panose="020B0604020202020204" pitchFamily="34" charset="0"/>
            </a:endParaRPr>
          </a:p>
          <a:p>
            <a:pPr>
              <a:buNone/>
            </a:pPr>
            <a:r>
              <a:rPr lang="en-US" sz="2400" dirty="0">
                <a:latin typeface="Arial" panose="020B0604020202020204" pitchFamily="34" charset="0"/>
                <a:cs typeface="Arial" panose="020B0604020202020204" pitchFamily="34" charset="0"/>
              </a:rPr>
              <a:t>     </a:t>
            </a:r>
            <a:r>
              <a:rPr lang="en-US" sz="2400" dirty="0" smtClean="0">
                <a:latin typeface="Arial" panose="020B0604020202020204" pitchFamily="34" charset="0"/>
                <a:cs typeface="Arial" panose="020B0604020202020204" pitchFamily="34" charset="0"/>
              </a:rPr>
              <a:t>	+</a:t>
            </a:r>
            <a:r>
              <a:rPr lang="vi-VN" sz="2400" dirty="0" smtClean="0">
                <a:latin typeface="Arial" panose="020B0604020202020204" pitchFamily="34" charset="0"/>
                <a:cs typeface="Arial" panose="020B0604020202020204" pitchFamily="34" charset="0"/>
              </a:rPr>
              <a:t> </a:t>
            </a:r>
            <a:r>
              <a:rPr lang="vi-VN" sz="2400" dirty="0">
                <a:latin typeface="Arial" panose="020B0604020202020204" pitchFamily="34" charset="0"/>
                <a:cs typeface="Arial" panose="020B0604020202020204" pitchFamily="34" charset="0"/>
              </a:rPr>
              <a:t>Giảm kali máu, phosphat máu. </a:t>
            </a:r>
            <a:endParaRPr lang="en-US" sz="2400" dirty="0" smtClean="0">
              <a:latin typeface="Arial" panose="020B0604020202020204" pitchFamily="34" charset="0"/>
              <a:cs typeface="Arial" panose="020B0604020202020204" pitchFamily="34" charset="0"/>
            </a:endParaRPr>
          </a:p>
          <a:p>
            <a:pPr>
              <a:buNone/>
            </a:pPr>
            <a:r>
              <a:rPr lang="en-US" sz="2400" dirty="0">
                <a:latin typeface="Arial" panose="020B0604020202020204" pitchFamily="34" charset="0"/>
                <a:cs typeface="Arial" panose="020B0604020202020204" pitchFamily="34" charset="0"/>
              </a:rPr>
              <a:t>	</a:t>
            </a:r>
            <a:r>
              <a:rPr lang="en-US" sz="2400" dirty="0" smtClean="0">
                <a:latin typeface="Arial" panose="020B0604020202020204" pitchFamily="34" charset="0"/>
                <a:cs typeface="Arial" panose="020B0604020202020204" pitchFamily="34" charset="0"/>
              </a:rPr>
              <a:t>	</a:t>
            </a:r>
            <a:r>
              <a:rPr lang="en-US" sz="2400" dirty="0" smtClean="0">
                <a:latin typeface="Arial" panose="020B0604020202020204" pitchFamily="34" charset="0"/>
                <a:cs typeface="Arial" panose="020B0604020202020204" pitchFamily="34" charset="0"/>
              </a:rPr>
              <a:t>+</a:t>
            </a:r>
            <a:r>
              <a:rPr lang="vi-VN" sz="2400" dirty="0">
                <a:latin typeface="Arial" panose="020B0604020202020204" pitchFamily="34" charset="0"/>
                <a:cs typeface="Arial" panose="020B0604020202020204" pitchFamily="34" charset="0"/>
              </a:rPr>
              <a:t>Toan máu do giảm bài tiết.</a:t>
            </a:r>
            <a:endParaRPr lang="en-US" sz="2400" dirty="0">
              <a:latin typeface="Arial" panose="020B0604020202020204" pitchFamily="34" charset="0"/>
              <a:cs typeface="Arial" panose="020B0604020202020204" pitchFamily="34" charset="0"/>
            </a:endParaRPr>
          </a:p>
        </p:txBody>
      </p:sp>
      <p:sp>
        <p:nvSpPr>
          <p:cNvPr id="4" name="Right Arrow 3"/>
          <p:cNvSpPr/>
          <p:nvPr/>
        </p:nvSpPr>
        <p:spPr>
          <a:xfrm>
            <a:off x="0" y="1752600"/>
            <a:ext cx="838200" cy="457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381000"/>
            <a:ext cx="7848600" cy="1219199"/>
          </a:xfrm>
        </p:spPr>
        <p:txBody>
          <a:bodyPr>
            <a:normAutofit fontScale="90000"/>
          </a:bodyPr>
          <a:lstStyle/>
          <a:p>
            <a:pPr algn="l"/>
            <a:r>
              <a:rPr lang="en-US" sz="2400" b="1" dirty="0">
                <a:latin typeface="Arail"/>
                <a:cs typeface="Times New Roman" pitchFamily="18" charset="0"/>
              </a:rPr>
              <a:t>2. </a:t>
            </a:r>
            <a:r>
              <a:rPr lang="en-US" sz="2400" b="1" dirty="0" err="1">
                <a:latin typeface="Arail"/>
                <a:cs typeface="Times New Roman" pitchFamily="18" charset="0"/>
              </a:rPr>
              <a:t>Những</a:t>
            </a:r>
            <a:r>
              <a:rPr lang="en-US" sz="2400" b="1" dirty="0">
                <a:latin typeface="Arail"/>
                <a:cs typeface="Times New Roman" pitchFamily="18" charset="0"/>
              </a:rPr>
              <a:t> </a:t>
            </a:r>
            <a:r>
              <a:rPr lang="en-US" sz="2400" b="1" dirty="0" err="1">
                <a:latin typeface="Arail"/>
                <a:cs typeface="Times New Roman" pitchFamily="18" charset="0"/>
              </a:rPr>
              <a:t>triệu</a:t>
            </a:r>
            <a:r>
              <a:rPr lang="en-US" sz="2400" b="1" dirty="0">
                <a:latin typeface="Arail"/>
                <a:cs typeface="Times New Roman" pitchFamily="18" charset="0"/>
              </a:rPr>
              <a:t> </a:t>
            </a:r>
            <a:r>
              <a:rPr lang="en-US" sz="2400" b="1" dirty="0" err="1">
                <a:latin typeface="Arail"/>
                <a:cs typeface="Times New Roman" pitchFamily="18" charset="0"/>
              </a:rPr>
              <a:t>chứng</a:t>
            </a:r>
            <a:r>
              <a:rPr lang="en-US" sz="2400" b="1" dirty="0">
                <a:latin typeface="Arail"/>
                <a:cs typeface="Times New Roman" pitchFamily="18" charset="0"/>
              </a:rPr>
              <a:t> </a:t>
            </a:r>
            <a:r>
              <a:rPr lang="en-US" sz="2400" b="1" dirty="0" err="1">
                <a:latin typeface="Arail"/>
                <a:cs typeface="Times New Roman" pitchFamily="18" charset="0"/>
              </a:rPr>
              <a:t>chủ</a:t>
            </a:r>
            <a:r>
              <a:rPr lang="en-US" sz="2400" b="1" dirty="0">
                <a:latin typeface="Arail"/>
                <a:cs typeface="Times New Roman" pitchFamily="18" charset="0"/>
              </a:rPr>
              <a:t> </a:t>
            </a:r>
            <a:r>
              <a:rPr lang="en-US" sz="2400" b="1" dirty="0" err="1">
                <a:latin typeface="Arail"/>
                <a:cs typeface="Times New Roman" pitchFamily="18" charset="0"/>
              </a:rPr>
              <a:t>yếu</a:t>
            </a:r>
            <a:r>
              <a:rPr lang="en-US" sz="2400" b="1" dirty="0">
                <a:latin typeface="Arail"/>
                <a:cs typeface="Times New Roman" pitchFamily="18" charset="0"/>
              </a:rPr>
              <a:t> </a:t>
            </a:r>
            <a:r>
              <a:rPr lang="en-US" sz="2400" b="1" dirty="0" err="1">
                <a:latin typeface="Arail"/>
                <a:cs typeface="Times New Roman" pitchFamily="18" charset="0"/>
              </a:rPr>
              <a:t>của</a:t>
            </a:r>
            <a:r>
              <a:rPr lang="en-US" sz="2400" b="1" dirty="0">
                <a:latin typeface="Arail"/>
                <a:cs typeface="Times New Roman" pitchFamily="18" charset="0"/>
              </a:rPr>
              <a:t> </a:t>
            </a:r>
            <a:r>
              <a:rPr lang="en-US" sz="2400" b="1" dirty="0" err="1">
                <a:latin typeface="Arail"/>
                <a:cs typeface="Times New Roman" pitchFamily="18" charset="0"/>
              </a:rPr>
              <a:t>các</a:t>
            </a:r>
            <a:r>
              <a:rPr lang="en-US" sz="2400" b="1" dirty="0">
                <a:latin typeface="Arail"/>
                <a:cs typeface="Times New Roman" pitchFamily="18" charset="0"/>
              </a:rPr>
              <a:t> </a:t>
            </a:r>
            <a:r>
              <a:rPr lang="en-US" sz="2400" b="1" dirty="0" err="1">
                <a:latin typeface="Arail"/>
                <a:cs typeface="Times New Roman" pitchFamily="18" charset="0"/>
              </a:rPr>
              <a:t>bệnh</a:t>
            </a:r>
            <a:r>
              <a:rPr lang="en-US" sz="2400" b="1" dirty="0">
                <a:latin typeface="Arail"/>
                <a:cs typeface="Times New Roman" pitchFamily="18" charset="0"/>
              </a:rPr>
              <a:t> </a:t>
            </a:r>
            <a:r>
              <a:rPr lang="en-US" sz="2400" b="1" dirty="0" err="1">
                <a:latin typeface="Arail"/>
                <a:cs typeface="Times New Roman" pitchFamily="18" charset="0"/>
              </a:rPr>
              <a:t>liên</a:t>
            </a:r>
            <a:r>
              <a:rPr lang="en-US" sz="2400" b="1" dirty="0">
                <a:latin typeface="Arail"/>
                <a:cs typeface="Times New Roman" pitchFamily="18" charset="0"/>
              </a:rPr>
              <a:t> </a:t>
            </a:r>
            <a:r>
              <a:rPr lang="en-US" sz="2400" b="1" dirty="0" err="1">
                <a:latin typeface="Arail"/>
                <a:cs typeface="Times New Roman" pitchFamily="18" charset="0"/>
              </a:rPr>
              <a:t>quan</a:t>
            </a:r>
            <a:r>
              <a:rPr lang="en-US" sz="2400" b="1" dirty="0">
                <a:latin typeface="Arail"/>
                <a:cs typeface="Times New Roman" pitchFamily="18" charset="0"/>
              </a:rPr>
              <a:t> </a:t>
            </a:r>
            <a:r>
              <a:rPr lang="en-US" sz="2400" b="1" dirty="0" err="1">
                <a:latin typeface="Arail"/>
                <a:cs typeface="Times New Roman" pitchFamily="18" charset="0"/>
              </a:rPr>
              <a:t>đến</a:t>
            </a:r>
            <a:r>
              <a:rPr lang="en-US" sz="2400" b="1" dirty="0">
                <a:latin typeface="Arail"/>
                <a:cs typeface="Times New Roman" pitchFamily="18" charset="0"/>
              </a:rPr>
              <a:t> </a:t>
            </a:r>
            <a:r>
              <a:rPr lang="en-US" sz="2400" b="1" dirty="0" err="1">
                <a:latin typeface="Arail"/>
                <a:cs typeface="Times New Roman" pitchFamily="18" charset="0"/>
              </a:rPr>
              <a:t>hệ</a:t>
            </a:r>
            <a:r>
              <a:rPr lang="en-US" sz="2400" b="1" dirty="0">
                <a:latin typeface="Arail"/>
                <a:cs typeface="Times New Roman" pitchFamily="18" charset="0"/>
              </a:rPr>
              <a:t> </a:t>
            </a:r>
            <a:r>
              <a:rPr lang="en-US" sz="2400" b="1" dirty="0" err="1">
                <a:latin typeface="Arail"/>
                <a:cs typeface="Times New Roman" pitchFamily="18" charset="0"/>
              </a:rPr>
              <a:t>tiết</a:t>
            </a:r>
            <a:r>
              <a:rPr lang="en-US" sz="2400" b="1" dirty="0">
                <a:latin typeface="Arail"/>
                <a:cs typeface="Times New Roman" pitchFamily="18" charset="0"/>
              </a:rPr>
              <a:t> </a:t>
            </a:r>
            <a:r>
              <a:rPr lang="en-US" sz="2400" b="1" dirty="0" err="1">
                <a:latin typeface="Arail"/>
                <a:cs typeface="Times New Roman" pitchFamily="18" charset="0"/>
              </a:rPr>
              <a:t>niệu</a:t>
            </a:r>
            <a:r>
              <a:rPr lang="en-US" sz="2400" b="1" dirty="0">
                <a:latin typeface="Times New Roman" pitchFamily="18" charset="0"/>
                <a:cs typeface="Times New Roman" pitchFamily="18" charset="0"/>
              </a:rPr>
              <a:t/>
            </a:r>
            <a:br>
              <a:rPr lang="en-US" sz="2400" b="1" dirty="0">
                <a:latin typeface="Times New Roman" pitchFamily="18" charset="0"/>
                <a:cs typeface="Times New Roman" pitchFamily="18" charset="0"/>
              </a:rPr>
            </a:br>
            <a:r>
              <a:rPr lang="en-US" sz="2400" b="1" dirty="0">
                <a:latin typeface="Times New Roman" pitchFamily="18" charset="0"/>
                <a:cs typeface="Times New Roman" pitchFamily="18" charset="0"/>
              </a:rPr>
              <a:t/>
            </a:r>
            <a:br>
              <a:rPr lang="en-US" sz="2400" b="1" dirty="0">
                <a:latin typeface="Times New Roman" pitchFamily="18" charset="0"/>
                <a:cs typeface="Times New Roman" pitchFamily="18" charset="0"/>
              </a:rPr>
            </a:br>
            <a:r>
              <a:rPr lang="en-US" sz="2400" dirty="0">
                <a:latin typeface="Arail"/>
                <a:cs typeface="Times New Roman" pitchFamily="18" charset="0"/>
              </a:rPr>
              <a:t>2.1 </a:t>
            </a:r>
            <a:r>
              <a:rPr lang="en-US" sz="2400" dirty="0" err="1">
                <a:latin typeface="Arail"/>
                <a:cs typeface="Times New Roman" pitchFamily="18" charset="0"/>
              </a:rPr>
              <a:t>biểu</a:t>
            </a:r>
            <a:r>
              <a:rPr lang="en-US" sz="2400" dirty="0">
                <a:latin typeface="Arail"/>
                <a:cs typeface="Times New Roman" pitchFamily="18" charset="0"/>
              </a:rPr>
              <a:t> </a:t>
            </a:r>
            <a:r>
              <a:rPr lang="en-US" sz="2400" dirty="0" err="1">
                <a:latin typeface="Arail"/>
                <a:cs typeface="Times New Roman" pitchFamily="18" charset="0"/>
              </a:rPr>
              <a:t>hiện</a:t>
            </a:r>
            <a:r>
              <a:rPr lang="en-US" sz="2400" dirty="0">
                <a:latin typeface="Arail"/>
                <a:cs typeface="Times New Roman" pitchFamily="18" charset="0"/>
              </a:rPr>
              <a:t> n</a:t>
            </a:r>
            <a:r>
              <a:rPr lang="vi-VN" sz="2400" dirty="0">
                <a:latin typeface="Arail"/>
                <a:cs typeface="Times New Roman" pitchFamily="18" charset="0"/>
              </a:rPr>
              <a:t>ư</a:t>
            </a:r>
            <a:r>
              <a:rPr lang="en-US" sz="2400" dirty="0" err="1">
                <a:latin typeface="Arail"/>
                <a:cs typeface="Times New Roman" pitchFamily="18" charset="0"/>
              </a:rPr>
              <a:t>ớc</a:t>
            </a:r>
            <a:r>
              <a:rPr lang="en-US" sz="2400" dirty="0">
                <a:latin typeface="Arail"/>
                <a:cs typeface="Times New Roman" pitchFamily="18" charset="0"/>
              </a:rPr>
              <a:t> </a:t>
            </a:r>
            <a:r>
              <a:rPr lang="en-US" sz="2400" dirty="0" err="1">
                <a:latin typeface="Arail"/>
                <a:cs typeface="Times New Roman" pitchFamily="18" charset="0"/>
              </a:rPr>
              <a:t>tiểu</a:t>
            </a:r>
            <a:endParaRPr lang="en-US" sz="2400" dirty="0">
              <a:latin typeface="Arail"/>
              <a:cs typeface="Times New Roman" pitchFamily="18" charset="0"/>
            </a:endParaRPr>
          </a:p>
        </p:txBody>
      </p:sp>
      <p:sp>
        <p:nvSpPr>
          <p:cNvPr id="3" name="Subtitle 2"/>
          <p:cNvSpPr>
            <a:spLocks noGrp="1"/>
          </p:cNvSpPr>
          <p:nvPr>
            <p:ph type="subTitle" idx="1"/>
          </p:nvPr>
        </p:nvSpPr>
        <p:spPr>
          <a:xfrm>
            <a:off x="1143000" y="1828800"/>
            <a:ext cx="7696200" cy="4724400"/>
          </a:xfrm>
        </p:spPr>
        <p:txBody>
          <a:bodyPr>
            <a:normAutofit/>
          </a:bodyPr>
          <a:lstStyle/>
          <a:p>
            <a:pPr algn="l"/>
            <a:r>
              <a:rPr lang="en-US" sz="2400" dirty="0">
                <a:solidFill>
                  <a:schemeClr val="tx1"/>
                </a:solidFill>
                <a:latin typeface="Arail"/>
                <a:cs typeface="Times New Roman" pitchFamily="18" charset="0"/>
              </a:rPr>
              <a:t>A, </a:t>
            </a:r>
            <a:r>
              <a:rPr lang="en-US" sz="2400" dirty="0" err="1">
                <a:solidFill>
                  <a:schemeClr val="tx1"/>
                </a:solidFill>
                <a:latin typeface="Arail"/>
                <a:cs typeface="Times New Roman" pitchFamily="18" charset="0"/>
              </a:rPr>
              <a:t>thay</a:t>
            </a:r>
            <a:r>
              <a:rPr lang="en-US" sz="2400" dirty="0">
                <a:solidFill>
                  <a:schemeClr val="tx1"/>
                </a:solidFill>
                <a:latin typeface="Arail"/>
                <a:cs typeface="Times New Roman" pitchFamily="18" charset="0"/>
              </a:rPr>
              <a:t> </a:t>
            </a:r>
            <a:r>
              <a:rPr lang="en-US" sz="2400" dirty="0" err="1">
                <a:solidFill>
                  <a:schemeClr val="tx1"/>
                </a:solidFill>
                <a:latin typeface="Arail"/>
                <a:cs typeface="Times New Roman" pitchFamily="18" charset="0"/>
              </a:rPr>
              <a:t>đổi</a:t>
            </a:r>
            <a:r>
              <a:rPr lang="en-US" sz="2400" dirty="0">
                <a:solidFill>
                  <a:schemeClr val="tx1"/>
                </a:solidFill>
                <a:latin typeface="Arail"/>
                <a:cs typeface="Times New Roman" pitchFamily="18" charset="0"/>
              </a:rPr>
              <a:t> </a:t>
            </a:r>
            <a:r>
              <a:rPr lang="en-US" sz="2400" dirty="0" err="1">
                <a:solidFill>
                  <a:schemeClr val="tx1"/>
                </a:solidFill>
                <a:latin typeface="Arail"/>
                <a:cs typeface="Times New Roman" pitchFamily="18" charset="0"/>
              </a:rPr>
              <a:t>về</a:t>
            </a:r>
            <a:r>
              <a:rPr lang="en-US" sz="2400" dirty="0">
                <a:solidFill>
                  <a:schemeClr val="tx1"/>
                </a:solidFill>
                <a:latin typeface="Arail"/>
                <a:cs typeface="Times New Roman" pitchFamily="18" charset="0"/>
              </a:rPr>
              <a:t> </a:t>
            </a:r>
            <a:r>
              <a:rPr lang="en-US" sz="2400" dirty="0" err="1">
                <a:solidFill>
                  <a:schemeClr val="tx1"/>
                </a:solidFill>
                <a:latin typeface="Arail"/>
                <a:cs typeface="Times New Roman" pitchFamily="18" charset="0"/>
              </a:rPr>
              <a:t>lượng</a:t>
            </a:r>
            <a:r>
              <a:rPr lang="en-US" sz="2400" dirty="0">
                <a:solidFill>
                  <a:schemeClr val="tx1"/>
                </a:solidFill>
                <a:latin typeface="Arail"/>
                <a:cs typeface="Times New Roman" pitchFamily="18" charset="0"/>
              </a:rPr>
              <a:t> </a:t>
            </a:r>
            <a:r>
              <a:rPr lang="en-US" sz="2400" dirty="0" err="1">
                <a:solidFill>
                  <a:schemeClr val="tx1"/>
                </a:solidFill>
                <a:latin typeface="Arail"/>
                <a:cs typeface="Times New Roman" pitchFamily="18" charset="0"/>
              </a:rPr>
              <a:t>nước</a:t>
            </a:r>
            <a:r>
              <a:rPr lang="en-US" sz="2400" dirty="0">
                <a:solidFill>
                  <a:schemeClr val="tx1"/>
                </a:solidFill>
                <a:latin typeface="Arail"/>
                <a:cs typeface="Times New Roman" pitchFamily="18" charset="0"/>
              </a:rPr>
              <a:t> </a:t>
            </a:r>
            <a:r>
              <a:rPr lang="en-US" sz="2400" dirty="0" err="1">
                <a:solidFill>
                  <a:schemeClr val="tx1"/>
                </a:solidFill>
                <a:latin typeface="Arail"/>
                <a:cs typeface="Times New Roman" pitchFamily="18" charset="0"/>
              </a:rPr>
              <a:t>tiểu</a:t>
            </a:r>
            <a:endParaRPr lang="en-US" sz="2400" dirty="0">
              <a:solidFill>
                <a:schemeClr val="tx1"/>
              </a:solidFill>
              <a:latin typeface="Arail"/>
              <a:cs typeface="Times New Roman" pitchFamily="18" charset="0"/>
            </a:endParaRPr>
          </a:p>
          <a:p>
            <a:pPr marL="342900" indent="-342900" algn="l">
              <a:buFont typeface="Arial" pitchFamily="34" charset="0"/>
              <a:buChar char="•"/>
            </a:pPr>
            <a:r>
              <a:rPr lang="en-US" sz="2400" dirty="0" err="1">
                <a:solidFill>
                  <a:schemeClr val="tx1"/>
                </a:solidFill>
                <a:latin typeface="Arail"/>
                <a:cs typeface="Times New Roman" pitchFamily="18" charset="0"/>
              </a:rPr>
              <a:t>Trung</a:t>
            </a:r>
            <a:r>
              <a:rPr lang="en-US" sz="2400" dirty="0">
                <a:solidFill>
                  <a:schemeClr val="tx1"/>
                </a:solidFill>
                <a:latin typeface="Arail"/>
                <a:cs typeface="Times New Roman" pitchFamily="18" charset="0"/>
              </a:rPr>
              <a:t> </a:t>
            </a:r>
            <a:r>
              <a:rPr lang="en-US" sz="2400" dirty="0" err="1">
                <a:solidFill>
                  <a:schemeClr val="tx1"/>
                </a:solidFill>
                <a:latin typeface="Arail"/>
                <a:cs typeface="Times New Roman" pitchFamily="18" charset="0"/>
              </a:rPr>
              <a:t>bình</a:t>
            </a:r>
            <a:r>
              <a:rPr lang="en-US" sz="2400" dirty="0">
                <a:solidFill>
                  <a:schemeClr val="tx1"/>
                </a:solidFill>
                <a:latin typeface="Arail"/>
                <a:cs typeface="Times New Roman" pitchFamily="18" charset="0"/>
              </a:rPr>
              <a:t>: 1-1,5l/24h(</a:t>
            </a:r>
            <a:r>
              <a:rPr lang="en-US" sz="2400" dirty="0" err="1">
                <a:solidFill>
                  <a:schemeClr val="tx1"/>
                </a:solidFill>
                <a:latin typeface="Arail"/>
                <a:cs typeface="Times New Roman" pitchFamily="18" charset="0"/>
              </a:rPr>
              <a:t>bình</a:t>
            </a:r>
            <a:r>
              <a:rPr lang="en-US" sz="2400" dirty="0">
                <a:solidFill>
                  <a:schemeClr val="tx1"/>
                </a:solidFill>
                <a:latin typeface="Arail"/>
                <a:cs typeface="Times New Roman" pitchFamily="18" charset="0"/>
              </a:rPr>
              <a:t> </a:t>
            </a:r>
            <a:r>
              <a:rPr lang="en-US" sz="2400" dirty="0" err="1">
                <a:solidFill>
                  <a:schemeClr val="tx1"/>
                </a:solidFill>
                <a:latin typeface="Arail"/>
                <a:cs typeface="Times New Roman" pitchFamily="18" charset="0"/>
              </a:rPr>
              <a:t>thường</a:t>
            </a:r>
            <a:r>
              <a:rPr lang="en-US" sz="2400" dirty="0">
                <a:solidFill>
                  <a:schemeClr val="tx1"/>
                </a:solidFill>
                <a:latin typeface="Arail"/>
                <a:cs typeface="Times New Roman" pitchFamily="18" charset="0"/>
              </a:rPr>
              <a:t>)</a:t>
            </a:r>
          </a:p>
          <a:p>
            <a:pPr marL="342900" indent="-342900" algn="l">
              <a:buFont typeface="Arial" pitchFamily="34" charset="0"/>
              <a:buChar char="•"/>
            </a:pPr>
            <a:r>
              <a:rPr lang="en-US" sz="2400" dirty="0" err="1">
                <a:solidFill>
                  <a:schemeClr val="tx1"/>
                </a:solidFill>
                <a:latin typeface="Arail"/>
                <a:cs typeface="Times New Roman" pitchFamily="18" charset="0"/>
              </a:rPr>
              <a:t>Đa</a:t>
            </a:r>
            <a:r>
              <a:rPr lang="en-US" sz="2400" dirty="0">
                <a:solidFill>
                  <a:schemeClr val="tx1"/>
                </a:solidFill>
                <a:latin typeface="Arail"/>
                <a:cs typeface="Times New Roman" pitchFamily="18" charset="0"/>
              </a:rPr>
              <a:t> </a:t>
            </a:r>
            <a:r>
              <a:rPr lang="en-US" sz="2400" dirty="0" err="1">
                <a:solidFill>
                  <a:schemeClr val="tx1"/>
                </a:solidFill>
                <a:latin typeface="Arail"/>
                <a:cs typeface="Times New Roman" pitchFamily="18" charset="0"/>
              </a:rPr>
              <a:t>niệu</a:t>
            </a:r>
            <a:r>
              <a:rPr lang="en-US" sz="2400" dirty="0">
                <a:solidFill>
                  <a:schemeClr val="tx1"/>
                </a:solidFill>
                <a:latin typeface="Arail"/>
                <a:cs typeface="Times New Roman" pitchFamily="18" charset="0"/>
              </a:rPr>
              <a:t>( &gt;2,5l/24h ): do </a:t>
            </a:r>
            <a:r>
              <a:rPr lang="en-US" sz="2400" dirty="0" err="1">
                <a:solidFill>
                  <a:schemeClr val="tx1"/>
                </a:solidFill>
                <a:latin typeface="Arail"/>
                <a:cs typeface="Times New Roman" pitchFamily="18" charset="0"/>
              </a:rPr>
              <a:t>tăng</a:t>
            </a:r>
            <a:r>
              <a:rPr lang="en-US" sz="2400" dirty="0">
                <a:solidFill>
                  <a:schemeClr val="tx1"/>
                </a:solidFill>
                <a:latin typeface="Arail"/>
                <a:cs typeface="Times New Roman" pitchFamily="18" charset="0"/>
              </a:rPr>
              <a:t> </a:t>
            </a:r>
            <a:r>
              <a:rPr lang="en-US" sz="2400" dirty="0" err="1">
                <a:solidFill>
                  <a:schemeClr val="tx1"/>
                </a:solidFill>
                <a:latin typeface="Arail"/>
                <a:cs typeface="Times New Roman" pitchFamily="18" charset="0"/>
              </a:rPr>
              <a:t>lọc</a:t>
            </a:r>
            <a:r>
              <a:rPr lang="en-US" sz="2400" dirty="0">
                <a:solidFill>
                  <a:schemeClr val="tx1"/>
                </a:solidFill>
                <a:latin typeface="Arail"/>
                <a:cs typeface="Times New Roman" pitchFamily="18" charset="0"/>
              </a:rPr>
              <a:t> </a:t>
            </a:r>
            <a:r>
              <a:rPr lang="en-US" sz="2400" dirty="0" err="1">
                <a:solidFill>
                  <a:schemeClr val="tx1"/>
                </a:solidFill>
                <a:latin typeface="Arail"/>
                <a:cs typeface="Times New Roman" pitchFamily="18" charset="0"/>
              </a:rPr>
              <a:t>cầu</a:t>
            </a:r>
            <a:r>
              <a:rPr lang="en-US" sz="2400" dirty="0">
                <a:solidFill>
                  <a:schemeClr val="tx1"/>
                </a:solidFill>
                <a:latin typeface="Arail"/>
                <a:cs typeface="Times New Roman" pitchFamily="18" charset="0"/>
              </a:rPr>
              <a:t> </a:t>
            </a:r>
            <a:r>
              <a:rPr lang="en-US" sz="2400" dirty="0" err="1">
                <a:solidFill>
                  <a:schemeClr val="tx1"/>
                </a:solidFill>
                <a:latin typeface="Arail"/>
                <a:cs typeface="Times New Roman" pitchFamily="18" charset="0"/>
              </a:rPr>
              <a:t>thận</a:t>
            </a:r>
            <a:r>
              <a:rPr lang="en-US" sz="2400" dirty="0">
                <a:solidFill>
                  <a:schemeClr val="tx1"/>
                </a:solidFill>
                <a:latin typeface="Arail"/>
                <a:cs typeface="Times New Roman" pitchFamily="18" charset="0"/>
              </a:rPr>
              <a:t> </a:t>
            </a:r>
            <a:r>
              <a:rPr lang="en-US" sz="2400" dirty="0" err="1">
                <a:solidFill>
                  <a:schemeClr val="tx1"/>
                </a:solidFill>
                <a:latin typeface="Arail"/>
                <a:cs typeface="Times New Roman" pitchFamily="18" charset="0"/>
              </a:rPr>
              <a:t>hoặc</a:t>
            </a:r>
            <a:r>
              <a:rPr lang="en-US" sz="2400" dirty="0">
                <a:solidFill>
                  <a:schemeClr val="tx1"/>
                </a:solidFill>
                <a:latin typeface="Arail"/>
                <a:cs typeface="Times New Roman" pitchFamily="18" charset="0"/>
              </a:rPr>
              <a:t> </a:t>
            </a:r>
            <a:r>
              <a:rPr lang="en-US" sz="2400" dirty="0" err="1">
                <a:solidFill>
                  <a:schemeClr val="tx1"/>
                </a:solidFill>
                <a:latin typeface="Arail"/>
                <a:cs typeface="Times New Roman" pitchFamily="18" charset="0"/>
              </a:rPr>
              <a:t>giảm</a:t>
            </a:r>
            <a:r>
              <a:rPr lang="en-US" sz="2400" dirty="0">
                <a:solidFill>
                  <a:schemeClr val="tx1"/>
                </a:solidFill>
                <a:latin typeface="Arail"/>
                <a:cs typeface="Times New Roman" pitchFamily="18" charset="0"/>
              </a:rPr>
              <a:t> </a:t>
            </a:r>
            <a:r>
              <a:rPr lang="en-US" sz="2400" dirty="0" err="1">
                <a:solidFill>
                  <a:schemeClr val="tx1"/>
                </a:solidFill>
                <a:latin typeface="Arail"/>
                <a:cs typeface="Times New Roman" pitchFamily="18" charset="0"/>
              </a:rPr>
              <a:t>tái</a:t>
            </a:r>
            <a:r>
              <a:rPr lang="en-US" sz="2400" dirty="0">
                <a:solidFill>
                  <a:schemeClr val="tx1"/>
                </a:solidFill>
                <a:latin typeface="Arail"/>
                <a:cs typeface="Times New Roman" pitchFamily="18" charset="0"/>
              </a:rPr>
              <a:t> </a:t>
            </a:r>
            <a:r>
              <a:rPr lang="en-US" sz="2400" dirty="0" err="1">
                <a:solidFill>
                  <a:schemeClr val="tx1"/>
                </a:solidFill>
                <a:latin typeface="Arail"/>
                <a:cs typeface="Times New Roman" pitchFamily="18" charset="0"/>
              </a:rPr>
              <a:t>hấp</a:t>
            </a:r>
            <a:r>
              <a:rPr lang="en-US" sz="2400" dirty="0">
                <a:solidFill>
                  <a:schemeClr val="tx1"/>
                </a:solidFill>
                <a:latin typeface="Arail"/>
                <a:cs typeface="Times New Roman" pitchFamily="18" charset="0"/>
              </a:rPr>
              <a:t> </a:t>
            </a:r>
            <a:r>
              <a:rPr lang="en-US" sz="2400" dirty="0" err="1">
                <a:solidFill>
                  <a:schemeClr val="tx1"/>
                </a:solidFill>
                <a:latin typeface="Arail"/>
                <a:cs typeface="Times New Roman" pitchFamily="18" charset="0"/>
              </a:rPr>
              <a:t>thu</a:t>
            </a:r>
            <a:r>
              <a:rPr lang="en-US" sz="2400" dirty="0">
                <a:solidFill>
                  <a:schemeClr val="tx1"/>
                </a:solidFill>
                <a:latin typeface="Arail"/>
                <a:cs typeface="Times New Roman" pitchFamily="18" charset="0"/>
              </a:rPr>
              <a:t> ở </a:t>
            </a:r>
            <a:r>
              <a:rPr lang="en-US" sz="2400" dirty="0" err="1">
                <a:solidFill>
                  <a:schemeClr val="tx1"/>
                </a:solidFill>
                <a:latin typeface="Arail"/>
                <a:cs typeface="Times New Roman" pitchFamily="18" charset="0"/>
              </a:rPr>
              <a:t>ống</a:t>
            </a:r>
            <a:r>
              <a:rPr lang="en-US" sz="2400" dirty="0">
                <a:solidFill>
                  <a:schemeClr val="tx1"/>
                </a:solidFill>
                <a:latin typeface="Arail"/>
                <a:cs typeface="Times New Roman" pitchFamily="18" charset="0"/>
              </a:rPr>
              <a:t> </a:t>
            </a:r>
            <a:r>
              <a:rPr lang="en-US" sz="2400" dirty="0" err="1">
                <a:solidFill>
                  <a:schemeClr val="tx1"/>
                </a:solidFill>
                <a:latin typeface="Arail"/>
                <a:cs typeface="Times New Roman" pitchFamily="18" charset="0"/>
              </a:rPr>
              <a:t>thận</a:t>
            </a:r>
            <a:r>
              <a:rPr lang="en-US" sz="2400" dirty="0">
                <a:solidFill>
                  <a:schemeClr val="tx1"/>
                </a:solidFill>
                <a:latin typeface="Arail"/>
                <a:cs typeface="Times New Roman" pitchFamily="18" charset="0"/>
              </a:rPr>
              <a:t>. </a:t>
            </a:r>
            <a:r>
              <a:rPr lang="en-US" sz="2400" dirty="0" err="1">
                <a:solidFill>
                  <a:schemeClr val="tx1"/>
                </a:solidFill>
                <a:latin typeface="Arail"/>
                <a:cs typeface="Times New Roman" pitchFamily="18" charset="0"/>
              </a:rPr>
              <a:t>Thường</a:t>
            </a:r>
            <a:r>
              <a:rPr lang="en-US" sz="2400" dirty="0">
                <a:solidFill>
                  <a:schemeClr val="tx1"/>
                </a:solidFill>
                <a:latin typeface="Arail"/>
                <a:cs typeface="Times New Roman" pitchFamily="18" charset="0"/>
              </a:rPr>
              <a:t> </a:t>
            </a:r>
            <a:r>
              <a:rPr lang="en-US" sz="2400" dirty="0" err="1">
                <a:solidFill>
                  <a:schemeClr val="tx1"/>
                </a:solidFill>
                <a:latin typeface="Arail"/>
                <a:cs typeface="Times New Roman" pitchFamily="18" charset="0"/>
              </a:rPr>
              <a:t>gặp</a:t>
            </a:r>
            <a:r>
              <a:rPr lang="en-US" sz="2400" dirty="0">
                <a:solidFill>
                  <a:schemeClr val="tx1"/>
                </a:solidFill>
                <a:latin typeface="Arail"/>
                <a:cs typeface="Times New Roman" pitchFamily="18" charset="0"/>
              </a:rPr>
              <a:t> </a:t>
            </a:r>
            <a:r>
              <a:rPr lang="en-US" sz="2400" dirty="0" err="1">
                <a:solidFill>
                  <a:schemeClr val="tx1"/>
                </a:solidFill>
                <a:latin typeface="Arail"/>
                <a:cs typeface="Times New Roman" pitchFamily="18" charset="0"/>
              </a:rPr>
              <a:t>trong</a:t>
            </a:r>
            <a:r>
              <a:rPr lang="en-US" sz="2400" dirty="0">
                <a:solidFill>
                  <a:schemeClr val="tx1"/>
                </a:solidFill>
                <a:latin typeface="Arail"/>
                <a:cs typeface="Times New Roman" pitchFamily="18" charset="0"/>
              </a:rPr>
              <a:t> </a:t>
            </a:r>
            <a:r>
              <a:rPr lang="en-US" sz="2400" dirty="0" err="1">
                <a:solidFill>
                  <a:schemeClr val="tx1"/>
                </a:solidFill>
                <a:latin typeface="Arail"/>
                <a:cs typeface="Times New Roman" pitchFamily="18" charset="0"/>
              </a:rPr>
              <a:t>suy</a:t>
            </a:r>
            <a:r>
              <a:rPr lang="en-US" sz="2400" dirty="0">
                <a:solidFill>
                  <a:schemeClr val="tx1"/>
                </a:solidFill>
                <a:latin typeface="Arail"/>
                <a:cs typeface="Times New Roman" pitchFamily="18" charset="0"/>
              </a:rPr>
              <a:t> </a:t>
            </a:r>
            <a:r>
              <a:rPr lang="en-US" sz="2400" dirty="0" err="1">
                <a:solidFill>
                  <a:schemeClr val="tx1"/>
                </a:solidFill>
                <a:latin typeface="Arail"/>
                <a:cs typeface="Times New Roman" pitchFamily="18" charset="0"/>
              </a:rPr>
              <a:t>thận</a:t>
            </a:r>
            <a:r>
              <a:rPr lang="en-US" sz="2400" dirty="0">
                <a:solidFill>
                  <a:schemeClr val="tx1"/>
                </a:solidFill>
                <a:latin typeface="Arail"/>
                <a:cs typeface="Times New Roman" pitchFamily="18" charset="0"/>
              </a:rPr>
              <a:t> </a:t>
            </a:r>
            <a:r>
              <a:rPr lang="en-US" sz="2400" dirty="0" err="1">
                <a:solidFill>
                  <a:schemeClr val="tx1"/>
                </a:solidFill>
                <a:latin typeface="Arail"/>
                <a:cs typeface="Times New Roman" pitchFamily="18" charset="0"/>
              </a:rPr>
              <a:t>mãn</a:t>
            </a:r>
            <a:r>
              <a:rPr lang="en-US" sz="2400" dirty="0">
                <a:solidFill>
                  <a:schemeClr val="tx1"/>
                </a:solidFill>
                <a:latin typeface="Arail"/>
                <a:cs typeface="Times New Roman" pitchFamily="18" charset="0"/>
              </a:rPr>
              <a:t>, </a:t>
            </a:r>
            <a:r>
              <a:rPr lang="en-US" sz="2400" dirty="0" err="1">
                <a:solidFill>
                  <a:schemeClr val="tx1"/>
                </a:solidFill>
                <a:latin typeface="Arail"/>
                <a:cs typeface="Times New Roman" pitchFamily="18" charset="0"/>
              </a:rPr>
              <a:t>xơ</a:t>
            </a:r>
            <a:r>
              <a:rPr lang="en-US" sz="2400" dirty="0">
                <a:solidFill>
                  <a:schemeClr val="tx1"/>
                </a:solidFill>
                <a:latin typeface="Arail"/>
                <a:cs typeface="Times New Roman" pitchFamily="18" charset="0"/>
              </a:rPr>
              <a:t> </a:t>
            </a:r>
            <a:r>
              <a:rPr lang="en-US" sz="2400" dirty="0" err="1">
                <a:solidFill>
                  <a:schemeClr val="tx1"/>
                </a:solidFill>
                <a:latin typeface="Arail"/>
                <a:cs typeface="Times New Roman" pitchFamily="18" charset="0"/>
              </a:rPr>
              <a:t>thận</a:t>
            </a:r>
            <a:r>
              <a:rPr lang="en-US" sz="2400" dirty="0">
                <a:solidFill>
                  <a:schemeClr val="tx1"/>
                </a:solidFill>
                <a:latin typeface="Arail"/>
                <a:cs typeface="Times New Roman" pitchFamily="18" charset="0"/>
              </a:rPr>
              <a:t>, </a:t>
            </a:r>
            <a:r>
              <a:rPr lang="en-US" sz="2400" dirty="0" err="1">
                <a:solidFill>
                  <a:schemeClr val="tx1"/>
                </a:solidFill>
                <a:latin typeface="Arail"/>
                <a:cs typeface="Times New Roman" pitchFamily="18" charset="0"/>
              </a:rPr>
              <a:t>viêm</a:t>
            </a:r>
            <a:r>
              <a:rPr lang="en-US" sz="2400" dirty="0">
                <a:solidFill>
                  <a:schemeClr val="tx1"/>
                </a:solidFill>
                <a:latin typeface="Arail"/>
                <a:cs typeface="Times New Roman" pitchFamily="18" charset="0"/>
              </a:rPr>
              <a:t> </a:t>
            </a:r>
            <a:r>
              <a:rPr lang="en-US" sz="2400" dirty="0" err="1">
                <a:solidFill>
                  <a:schemeClr val="tx1"/>
                </a:solidFill>
                <a:latin typeface="Arail"/>
                <a:cs typeface="Times New Roman" pitchFamily="18" charset="0"/>
              </a:rPr>
              <a:t>thận</a:t>
            </a:r>
            <a:r>
              <a:rPr lang="en-US" sz="2400" dirty="0">
                <a:solidFill>
                  <a:schemeClr val="tx1"/>
                </a:solidFill>
                <a:latin typeface="Arail"/>
                <a:cs typeface="Times New Roman" pitchFamily="18" charset="0"/>
              </a:rPr>
              <a:t>, </a:t>
            </a:r>
            <a:r>
              <a:rPr lang="en-US" sz="2400" dirty="0" err="1">
                <a:solidFill>
                  <a:schemeClr val="tx1"/>
                </a:solidFill>
                <a:latin typeface="Arail"/>
                <a:cs typeface="Times New Roman" pitchFamily="18" charset="0"/>
              </a:rPr>
              <a:t>đái</a:t>
            </a:r>
            <a:r>
              <a:rPr lang="en-US" sz="2400" dirty="0">
                <a:solidFill>
                  <a:schemeClr val="tx1"/>
                </a:solidFill>
                <a:latin typeface="Arail"/>
                <a:cs typeface="Times New Roman" pitchFamily="18" charset="0"/>
              </a:rPr>
              <a:t> </a:t>
            </a:r>
            <a:r>
              <a:rPr lang="en-US" sz="2400" dirty="0" err="1">
                <a:solidFill>
                  <a:schemeClr val="tx1"/>
                </a:solidFill>
                <a:latin typeface="Arail"/>
                <a:cs typeface="Times New Roman" pitchFamily="18" charset="0"/>
              </a:rPr>
              <a:t>tháo</a:t>
            </a:r>
            <a:r>
              <a:rPr lang="en-US" sz="2400" dirty="0">
                <a:solidFill>
                  <a:schemeClr val="tx1"/>
                </a:solidFill>
                <a:latin typeface="Arail"/>
                <a:cs typeface="Times New Roman" pitchFamily="18" charset="0"/>
              </a:rPr>
              <a:t> </a:t>
            </a:r>
            <a:r>
              <a:rPr lang="en-US" sz="2400" dirty="0" err="1">
                <a:solidFill>
                  <a:schemeClr val="tx1"/>
                </a:solidFill>
                <a:latin typeface="Arail"/>
                <a:cs typeface="Times New Roman" pitchFamily="18" charset="0"/>
              </a:rPr>
              <a:t>nhạt</a:t>
            </a:r>
            <a:r>
              <a:rPr lang="en-US" sz="2400" dirty="0">
                <a:solidFill>
                  <a:schemeClr val="tx1"/>
                </a:solidFill>
                <a:latin typeface="Arail"/>
                <a:cs typeface="Times New Roman" pitchFamily="18" charset="0"/>
              </a:rPr>
              <a:t>..</a:t>
            </a:r>
          </a:p>
          <a:p>
            <a:pPr marL="342900" indent="-342900" algn="l">
              <a:buFont typeface="Arial" pitchFamily="34" charset="0"/>
              <a:buChar char="•"/>
            </a:pPr>
            <a:r>
              <a:rPr lang="en-US" sz="2400" dirty="0" err="1">
                <a:solidFill>
                  <a:schemeClr val="tx1"/>
                </a:solidFill>
                <a:latin typeface="Arail"/>
                <a:cs typeface="Times New Roman" pitchFamily="18" charset="0"/>
              </a:rPr>
              <a:t>Thiểu</a:t>
            </a:r>
            <a:r>
              <a:rPr lang="en-US" sz="2400" dirty="0">
                <a:solidFill>
                  <a:schemeClr val="tx1"/>
                </a:solidFill>
                <a:latin typeface="Arail"/>
                <a:cs typeface="Times New Roman" pitchFamily="18" charset="0"/>
              </a:rPr>
              <a:t> </a:t>
            </a:r>
            <a:r>
              <a:rPr lang="en-US" sz="2400" dirty="0" err="1">
                <a:solidFill>
                  <a:schemeClr val="tx1"/>
                </a:solidFill>
                <a:latin typeface="Arail"/>
                <a:cs typeface="Times New Roman" pitchFamily="18" charset="0"/>
              </a:rPr>
              <a:t>niệu</a:t>
            </a:r>
            <a:r>
              <a:rPr lang="en-US" sz="2400" dirty="0">
                <a:solidFill>
                  <a:schemeClr val="tx1"/>
                </a:solidFill>
                <a:latin typeface="Arail"/>
                <a:cs typeface="Times New Roman" pitchFamily="18" charset="0"/>
              </a:rPr>
              <a:t> (&lt;400ml/24h) </a:t>
            </a:r>
            <a:r>
              <a:rPr lang="en-US" sz="2400" dirty="0" err="1">
                <a:solidFill>
                  <a:schemeClr val="tx1"/>
                </a:solidFill>
                <a:latin typeface="Arail"/>
                <a:cs typeface="Times New Roman" pitchFamily="18" charset="0"/>
              </a:rPr>
              <a:t>sự</a:t>
            </a:r>
            <a:r>
              <a:rPr lang="en-US" sz="2400" dirty="0">
                <a:solidFill>
                  <a:schemeClr val="tx1"/>
                </a:solidFill>
                <a:latin typeface="Arail"/>
                <a:cs typeface="Times New Roman" pitchFamily="18" charset="0"/>
              </a:rPr>
              <a:t> </a:t>
            </a:r>
            <a:r>
              <a:rPr lang="en-US" sz="2400" dirty="0" err="1">
                <a:solidFill>
                  <a:schemeClr val="tx1"/>
                </a:solidFill>
                <a:latin typeface="Arail"/>
                <a:cs typeface="Times New Roman" pitchFamily="18" charset="0"/>
              </a:rPr>
              <a:t>giảm</a:t>
            </a:r>
            <a:r>
              <a:rPr lang="en-US" sz="2400" dirty="0">
                <a:solidFill>
                  <a:schemeClr val="tx1"/>
                </a:solidFill>
                <a:latin typeface="Arail"/>
                <a:cs typeface="Times New Roman" pitchFamily="18" charset="0"/>
              </a:rPr>
              <a:t> </a:t>
            </a:r>
            <a:r>
              <a:rPr lang="en-US" sz="2400" dirty="0" err="1">
                <a:solidFill>
                  <a:schemeClr val="tx1"/>
                </a:solidFill>
                <a:latin typeface="Arail"/>
                <a:cs typeface="Times New Roman" pitchFamily="18" charset="0"/>
              </a:rPr>
              <a:t>lượng</a:t>
            </a:r>
            <a:r>
              <a:rPr lang="en-US" sz="2400" dirty="0">
                <a:solidFill>
                  <a:schemeClr val="tx1"/>
                </a:solidFill>
                <a:latin typeface="Arail"/>
                <a:cs typeface="Times New Roman" pitchFamily="18" charset="0"/>
              </a:rPr>
              <a:t> </a:t>
            </a:r>
            <a:r>
              <a:rPr lang="en-US" sz="2400" dirty="0" err="1">
                <a:solidFill>
                  <a:schemeClr val="tx1"/>
                </a:solidFill>
                <a:latin typeface="Arail"/>
                <a:cs typeface="Times New Roman" pitchFamily="18" charset="0"/>
              </a:rPr>
              <a:t>nước</a:t>
            </a:r>
            <a:r>
              <a:rPr lang="en-US" sz="2400" dirty="0">
                <a:solidFill>
                  <a:schemeClr val="tx1"/>
                </a:solidFill>
                <a:latin typeface="Arail"/>
                <a:cs typeface="Times New Roman" pitchFamily="18" charset="0"/>
              </a:rPr>
              <a:t> </a:t>
            </a:r>
            <a:r>
              <a:rPr lang="en-US" sz="2400" dirty="0" err="1">
                <a:solidFill>
                  <a:schemeClr val="tx1"/>
                </a:solidFill>
                <a:latin typeface="Arail"/>
                <a:cs typeface="Times New Roman" pitchFamily="18" charset="0"/>
              </a:rPr>
              <a:t>tiểu</a:t>
            </a:r>
            <a:r>
              <a:rPr lang="en-US" sz="2400" dirty="0">
                <a:solidFill>
                  <a:schemeClr val="tx1"/>
                </a:solidFill>
                <a:latin typeface="Arail"/>
                <a:cs typeface="Times New Roman" pitchFamily="18" charset="0"/>
              </a:rPr>
              <a:t> </a:t>
            </a:r>
            <a:r>
              <a:rPr lang="en-US" sz="2400" dirty="0" err="1">
                <a:solidFill>
                  <a:schemeClr val="tx1"/>
                </a:solidFill>
                <a:latin typeface="Arail"/>
                <a:cs typeface="Times New Roman" pitchFamily="18" charset="0"/>
              </a:rPr>
              <a:t>duy</a:t>
            </a:r>
            <a:r>
              <a:rPr lang="en-US" sz="2400" dirty="0">
                <a:solidFill>
                  <a:schemeClr val="tx1"/>
                </a:solidFill>
                <a:latin typeface="Arail"/>
                <a:cs typeface="Times New Roman" pitchFamily="18" charset="0"/>
              </a:rPr>
              <a:t> </a:t>
            </a:r>
            <a:r>
              <a:rPr lang="en-US" sz="2400" dirty="0" err="1">
                <a:solidFill>
                  <a:schemeClr val="tx1"/>
                </a:solidFill>
                <a:latin typeface="Arail"/>
                <a:cs typeface="Times New Roman" pitchFamily="18" charset="0"/>
              </a:rPr>
              <a:t>trì</a:t>
            </a:r>
            <a:r>
              <a:rPr lang="en-US" sz="2400" dirty="0">
                <a:solidFill>
                  <a:schemeClr val="tx1"/>
                </a:solidFill>
                <a:latin typeface="Arail"/>
                <a:cs typeface="Times New Roman" pitchFamily="18" charset="0"/>
              </a:rPr>
              <a:t> </a:t>
            </a:r>
            <a:r>
              <a:rPr lang="en-US" sz="2400" dirty="0" err="1">
                <a:solidFill>
                  <a:schemeClr val="tx1"/>
                </a:solidFill>
                <a:latin typeface="Arail"/>
                <a:cs typeface="Times New Roman" pitchFamily="18" charset="0"/>
              </a:rPr>
              <a:t>sự</a:t>
            </a:r>
            <a:r>
              <a:rPr lang="en-US" sz="2400" dirty="0">
                <a:solidFill>
                  <a:schemeClr val="tx1"/>
                </a:solidFill>
                <a:latin typeface="Arail"/>
                <a:cs typeface="Times New Roman" pitchFamily="18" charset="0"/>
              </a:rPr>
              <a:t> </a:t>
            </a:r>
            <a:r>
              <a:rPr lang="en-US" sz="2400" dirty="0" err="1">
                <a:solidFill>
                  <a:schemeClr val="tx1"/>
                </a:solidFill>
                <a:latin typeface="Arail"/>
                <a:cs typeface="Times New Roman" pitchFamily="18" charset="0"/>
              </a:rPr>
              <a:t>sống</a:t>
            </a:r>
            <a:endParaRPr lang="en-US" sz="2400" dirty="0">
              <a:solidFill>
                <a:schemeClr val="tx1"/>
              </a:solidFill>
              <a:latin typeface="Arail"/>
              <a:cs typeface="Times New Roman" pitchFamily="18" charset="0"/>
            </a:endParaRPr>
          </a:p>
          <a:p>
            <a:pPr marL="342900" indent="-342900" algn="l">
              <a:buFont typeface="Arial" pitchFamily="34" charset="0"/>
              <a:buChar char="•"/>
            </a:pPr>
            <a:r>
              <a:rPr lang="en-US" sz="2400" dirty="0" err="1">
                <a:solidFill>
                  <a:schemeClr val="tx1"/>
                </a:solidFill>
                <a:latin typeface="Arail"/>
                <a:cs typeface="Times New Roman" pitchFamily="18" charset="0"/>
              </a:rPr>
              <a:t>Vô</a:t>
            </a:r>
            <a:r>
              <a:rPr lang="en-US" sz="2400" dirty="0">
                <a:solidFill>
                  <a:schemeClr val="tx1"/>
                </a:solidFill>
                <a:latin typeface="Arail"/>
                <a:cs typeface="Times New Roman" pitchFamily="18" charset="0"/>
              </a:rPr>
              <a:t> </a:t>
            </a:r>
            <a:r>
              <a:rPr lang="en-US" sz="2400" dirty="0" err="1">
                <a:solidFill>
                  <a:schemeClr val="tx1"/>
                </a:solidFill>
                <a:latin typeface="Arail"/>
                <a:cs typeface="Times New Roman" pitchFamily="18" charset="0"/>
              </a:rPr>
              <a:t>niệu</a:t>
            </a:r>
            <a:r>
              <a:rPr lang="en-US" sz="2400" dirty="0">
                <a:solidFill>
                  <a:schemeClr val="tx1"/>
                </a:solidFill>
                <a:latin typeface="Arail"/>
                <a:cs typeface="Times New Roman" pitchFamily="18" charset="0"/>
              </a:rPr>
              <a:t>(&lt;100ml/24h) do </a:t>
            </a:r>
            <a:r>
              <a:rPr lang="en-US" sz="2400" dirty="0" err="1">
                <a:solidFill>
                  <a:schemeClr val="tx1"/>
                </a:solidFill>
                <a:latin typeface="Arail"/>
                <a:cs typeface="Times New Roman" pitchFamily="18" charset="0"/>
              </a:rPr>
              <a:t>giảm</a:t>
            </a:r>
            <a:r>
              <a:rPr lang="en-US" sz="2400" dirty="0">
                <a:solidFill>
                  <a:schemeClr val="tx1"/>
                </a:solidFill>
                <a:latin typeface="Arail"/>
                <a:cs typeface="Times New Roman" pitchFamily="18" charset="0"/>
              </a:rPr>
              <a:t> </a:t>
            </a:r>
            <a:r>
              <a:rPr lang="en-US" sz="2400" dirty="0" err="1">
                <a:solidFill>
                  <a:schemeClr val="tx1"/>
                </a:solidFill>
                <a:latin typeface="Arail"/>
                <a:cs typeface="Times New Roman" pitchFamily="18" charset="0"/>
              </a:rPr>
              <a:t>lượng</a:t>
            </a:r>
            <a:r>
              <a:rPr lang="en-US" sz="2400" dirty="0">
                <a:solidFill>
                  <a:schemeClr val="tx1"/>
                </a:solidFill>
                <a:latin typeface="Arail"/>
                <a:cs typeface="Times New Roman" pitchFamily="18" charset="0"/>
              </a:rPr>
              <a:t> </a:t>
            </a:r>
            <a:r>
              <a:rPr lang="en-US" sz="2400" dirty="0" err="1">
                <a:solidFill>
                  <a:schemeClr val="tx1"/>
                </a:solidFill>
                <a:latin typeface="Arail"/>
                <a:cs typeface="Times New Roman" pitchFamily="18" charset="0"/>
              </a:rPr>
              <a:t>máu</a:t>
            </a:r>
            <a:r>
              <a:rPr lang="en-US" sz="2400" dirty="0">
                <a:solidFill>
                  <a:schemeClr val="tx1"/>
                </a:solidFill>
                <a:latin typeface="Arail"/>
                <a:cs typeface="Times New Roman" pitchFamily="18" charset="0"/>
              </a:rPr>
              <a:t> </a:t>
            </a:r>
            <a:r>
              <a:rPr lang="en-US" sz="2400" dirty="0" err="1">
                <a:solidFill>
                  <a:schemeClr val="tx1"/>
                </a:solidFill>
                <a:latin typeface="Arail"/>
                <a:cs typeface="Times New Roman" pitchFamily="18" charset="0"/>
              </a:rPr>
              <a:t>đến</a:t>
            </a:r>
            <a:r>
              <a:rPr lang="en-US" sz="2400" dirty="0">
                <a:solidFill>
                  <a:schemeClr val="tx1"/>
                </a:solidFill>
                <a:latin typeface="Arail"/>
                <a:cs typeface="Times New Roman" pitchFamily="18" charset="0"/>
              </a:rPr>
              <a:t> </a:t>
            </a:r>
            <a:r>
              <a:rPr lang="en-US" sz="2400" dirty="0" err="1">
                <a:solidFill>
                  <a:schemeClr val="tx1"/>
                </a:solidFill>
                <a:latin typeface="Arail"/>
                <a:cs typeface="Times New Roman" pitchFamily="18" charset="0"/>
              </a:rPr>
              <a:t>thận,tổn</a:t>
            </a:r>
            <a:r>
              <a:rPr lang="en-US" sz="2400" dirty="0">
                <a:solidFill>
                  <a:schemeClr val="tx1"/>
                </a:solidFill>
                <a:latin typeface="Arail"/>
                <a:cs typeface="Times New Roman" pitchFamily="18" charset="0"/>
              </a:rPr>
              <a:t> </a:t>
            </a:r>
            <a:r>
              <a:rPr lang="en-US" sz="2400" dirty="0" err="1">
                <a:solidFill>
                  <a:schemeClr val="tx1"/>
                </a:solidFill>
                <a:latin typeface="Arail"/>
                <a:cs typeface="Times New Roman" pitchFamily="18" charset="0"/>
              </a:rPr>
              <a:t>thương</a:t>
            </a:r>
            <a:r>
              <a:rPr lang="en-US" sz="2400" dirty="0">
                <a:solidFill>
                  <a:schemeClr val="tx1"/>
                </a:solidFill>
                <a:latin typeface="Arail"/>
                <a:cs typeface="Times New Roman" pitchFamily="18" charset="0"/>
              </a:rPr>
              <a:t> </a:t>
            </a:r>
            <a:r>
              <a:rPr lang="en-US" sz="2400" dirty="0" err="1">
                <a:solidFill>
                  <a:schemeClr val="tx1"/>
                </a:solidFill>
                <a:latin typeface="Arail"/>
                <a:cs typeface="Times New Roman" pitchFamily="18" charset="0"/>
              </a:rPr>
              <a:t>tại</a:t>
            </a:r>
            <a:r>
              <a:rPr lang="en-US" sz="2400" dirty="0">
                <a:solidFill>
                  <a:schemeClr val="tx1"/>
                </a:solidFill>
                <a:latin typeface="Arail"/>
                <a:cs typeface="Times New Roman" pitchFamily="18" charset="0"/>
              </a:rPr>
              <a:t> </a:t>
            </a:r>
            <a:r>
              <a:rPr lang="en-US" sz="2400" dirty="0" err="1">
                <a:solidFill>
                  <a:schemeClr val="tx1"/>
                </a:solidFill>
                <a:latin typeface="Arail"/>
                <a:cs typeface="Times New Roman" pitchFamily="18" charset="0"/>
              </a:rPr>
              <a:t>thận</a:t>
            </a:r>
            <a:r>
              <a:rPr lang="en-US" sz="2400" dirty="0">
                <a:solidFill>
                  <a:schemeClr val="tx1"/>
                </a:solidFill>
                <a:latin typeface="Arail"/>
                <a:cs typeface="Times New Roman" pitchFamily="18" charset="0"/>
              </a:rPr>
              <a:t>, </a:t>
            </a:r>
            <a:r>
              <a:rPr lang="en-US" sz="2400" dirty="0" err="1">
                <a:solidFill>
                  <a:schemeClr val="tx1"/>
                </a:solidFill>
                <a:latin typeface="Arail"/>
                <a:cs typeface="Times New Roman" pitchFamily="18" charset="0"/>
              </a:rPr>
              <a:t>tắc</a:t>
            </a:r>
            <a:r>
              <a:rPr lang="en-US" sz="2400" dirty="0">
                <a:solidFill>
                  <a:schemeClr val="tx1"/>
                </a:solidFill>
                <a:latin typeface="Arail"/>
                <a:cs typeface="Times New Roman" pitchFamily="18" charset="0"/>
              </a:rPr>
              <a:t> </a:t>
            </a:r>
            <a:r>
              <a:rPr lang="en-US" sz="2400" dirty="0" err="1">
                <a:solidFill>
                  <a:schemeClr val="tx1"/>
                </a:solidFill>
                <a:latin typeface="Arail"/>
                <a:cs typeface="Times New Roman" pitchFamily="18" charset="0"/>
              </a:rPr>
              <a:t>nghẽn</a:t>
            </a:r>
            <a:r>
              <a:rPr lang="en-US" sz="2400" dirty="0">
                <a:solidFill>
                  <a:schemeClr val="tx1"/>
                </a:solidFill>
                <a:latin typeface="Arail"/>
                <a:cs typeface="Times New Roman" pitchFamily="18" charset="0"/>
              </a:rPr>
              <a:t> </a:t>
            </a:r>
            <a:r>
              <a:rPr lang="en-US" sz="2400" dirty="0" err="1">
                <a:solidFill>
                  <a:schemeClr val="tx1"/>
                </a:solidFill>
                <a:latin typeface="Arail"/>
                <a:cs typeface="Times New Roman" pitchFamily="18" charset="0"/>
              </a:rPr>
              <a:t>đường</a:t>
            </a:r>
            <a:r>
              <a:rPr lang="en-US" sz="2400" dirty="0">
                <a:solidFill>
                  <a:schemeClr val="tx1"/>
                </a:solidFill>
                <a:latin typeface="Arail"/>
                <a:cs typeface="Times New Roman" pitchFamily="18" charset="0"/>
              </a:rPr>
              <a:t> </a:t>
            </a:r>
            <a:r>
              <a:rPr lang="en-US" sz="2400" dirty="0" err="1">
                <a:solidFill>
                  <a:schemeClr val="tx1"/>
                </a:solidFill>
                <a:latin typeface="Arail"/>
                <a:cs typeface="Times New Roman" pitchFamily="18" charset="0"/>
              </a:rPr>
              <a:t>dẫn</a:t>
            </a:r>
            <a:r>
              <a:rPr lang="en-US" sz="2400" dirty="0">
                <a:solidFill>
                  <a:schemeClr val="tx1"/>
                </a:solidFill>
                <a:latin typeface="Arail"/>
                <a:cs typeface="Times New Roman" pitchFamily="18" charset="0"/>
              </a:rPr>
              <a:t> </a:t>
            </a:r>
            <a:r>
              <a:rPr lang="en-US" sz="2400" dirty="0" err="1">
                <a:solidFill>
                  <a:schemeClr val="tx1"/>
                </a:solidFill>
                <a:latin typeface="Arail"/>
                <a:cs typeface="Times New Roman" pitchFamily="18" charset="0"/>
              </a:rPr>
              <a:t>niệu</a:t>
            </a:r>
            <a:endParaRPr lang="en-US" sz="2400" dirty="0">
              <a:solidFill>
                <a:schemeClr val="tx1"/>
              </a:solidFill>
              <a:latin typeface="Arail"/>
              <a:cs typeface="Times New Roman" pitchFamily="18" charset="0"/>
            </a:endParaRPr>
          </a:p>
        </p:txBody>
      </p:sp>
    </p:spTree>
    <p:extLst>
      <p:ext uri="{BB962C8B-B14F-4D97-AF65-F5344CB8AC3E}">
        <p14:creationId xmlns:p14="http://schemas.microsoft.com/office/powerpoint/2010/main" val="17906583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609600"/>
            <a:ext cx="8077200" cy="5516563"/>
          </a:xfrm>
        </p:spPr>
        <p:txBody>
          <a:bodyPr>
            <a:normAutofit/>
          </a:bodyPr>
          <a:lstStyle/>
          <a:p>
            <a:pPr marL="0" indent="0">
              <a:buNone/>
            </a:pPr>
            <a:r>
              <a:rPr lang="en-US" sz="2400" dirty="0">
                <a:latin typeface="Arail"/>
                <a:cs typeface="Times New Roman" pitchFamily="18" charset="0"/>
              </a:rPr>
              <a:t>B, </a:t>
            </a:r>
            <a:r>
              <a:rPr lang="en-US" sz="2400" dirty="0" err="1">
                <a:latin typeface="Arail"/>
                <a:cs typeface="Times New Roman" pitchFamily="18" charset="0"/>
              </a:rPr>
              <a:t>rối</a:t>
            </a:r>
            <a:r>
              <a:rPr lang="en-US" sz="2400" dirty="0">
                <a:latin typeface="Arail"/>
                <a:cs typeface="Times New Roman" pitchFamily="18" charset="0"/>
              </a:rPr>
              <a:t> </a:t>
            </a:r>
            <a:r>
              <a:rPr lang="en-US" sz="2400" dirty="0" err="1">
                <a:latin typeface="Arail"/>
                <a:cs typeface="Times New Roman" pitchFamily="18" charset="0"/>
              </a:rPr>
              <a:t>loạn</a:t>
            </a:r>
            <a:r>
              <a:rPr lang="en-US" sz="2400" dirty="0">
                <a:latin typeface="Arail"/>
                <a:cs typeface="Times New Roman" pitchFamily="18" charset="0"/>
              </a:rPr>
              <a:t> </a:t>
            </a:r>
            <a:r>
              <a:rPr lang="en-US" sz="2400" dirty="0" err="1">
                <a:latin typeface="Arail"/>
                <a:cs typeface="Times New Roman" pitchFamily="18" charset="0"/>
              </a:rPr>
              <a:t>về</a:t>
            </a:r>
            <a:r>
              <a:rPr lang="en-US" sz="2400" dirty="0">
                <a:latin typeface="Arail"/>
                <a:cs typeface="Times New Roman" pitchFamily="18" charset="0"/>
              </a:rPr>
              <a:t> </a:t>
            </a:r>
            <a:r>
              <a:rPr lang="en-US" sz="2400" dirty="0" err="1">
                <a:latin typeface="Arail"/>
                <a:cs typeface="Times New Roman" pitchFamily="18" charset="0"/>
              </a:rPr>
              <a:t>cách</a:t>
            </a:r>
            <a:r>
              <a:rPr lang="en-US" sz="2400" dirty="0">
                <a:latin typeface="Arail"/>
                <a:cs typeface="Times New Roman" pitchFamily="18" charset="0"/>
              </a:rPr>
              <a:t> </a:t>
            </a:r>
            <a:r>
              <a:rPr lang="en-US" sz="2400" dirty="0" err="1">
                <a:latin typeface="Arail"/>
                <a:cs typeface="Times New Roman" pitchFamily="18" charset="0"/>
              </a:rPr>
              <a:t>bài</a:t>
            </a:r>
            <a:r>
              <a:rPr lang="en-US" sz="2400" dirty="0">
                <a:latin typeface="Arail"/>
                <a:cs typeface="Times New Roman" pitchFamily="18" charset="0"/>
              </a:rPr>
              <a:t> </a:t>
            </a:r>
            <a:r>
              <a:rPr lang="en-US" sz="2400" dirty="0" err="1">
                <a:latin typeface="Arail"/>
                <a:cs typeface="Times New Roman" pitchFamily="18" charset="0"/>
              </a:rPr>
              <a:t>tiết</a:t>
            </a:r>
            <a:r>
              <a:rPr lang="en-US" sz="2400" dirty="0">
                <a:latin typeface="Arail"/>
                <a:cs typeface="Times New Roman" pitchFamily="18" charset="0"/>
              </a:rPr>
              <a:t> </a:t>
            </a:r>
            <a:r>
              <a:rPr lang="en-US" sz="2400" dirty="0" err="1">
                <a:latin typeface="Arail"/>
                <a:cs typeface="Times New Roman" pitchFamily="18" charset="0"/>
              </a:rPr>
              <a:t>nước</a:t>
            </a:r>
            <a:r>
              <a:rPr lang="en-US" sz="2400" dirty="0">
                <a:latin typeface="Arail"/>
                <a:cs typeface="Times New Roman" pitchFamily="18" charset="0"/>
              </a:rPr>
              <a:t> </a:t>
            </a:r>
            <a:r>
              <a:rPr lang="en-US" sz="2400" dirty="0" err="1">
                <a:latin typeface="Arail"/>
                <a:cs typeface="Times New Roman" pitchFamily="18" charset="0"/>
              </a:rPr>
              <a:t>tiểu</a:t>
            </a:r>
            <a:endParaRPr lang="en-US" sz="2400" dirty="0">
              <a:latin typeface="Arail"/>
              <a:cs typeface="Times New Roman" pitchFamily="18" charset="0"/>
            </a:endParaRPr>
          </a:p>
          <a:p>
            <a:r>
              <a:rPr lang="en-US" sz="2400" dirty="0" err="1">
                <a:latin typeface="Arail"/>
                <a:cs typeface="Times New Roman" pitchFamily="18" charset="0"/>
              </a:rPr>
              <a:t>Đái</a:t>
            </a:r>
            <a:r>
              <a:rPr lang="en-US" sz="2400" dirty="0">
                <a:latin typeface="Arail"/>
                <a:cs typeface="Times New Roman" pitchFamily="18" charset="0"/>
              </a:rPr>
              <a:t> </a:t>
            </a:r>
            <a:r>
              <a:rPr lang="en-US" sz="2400" dirty="0" err="1">
                <a:latin typeface="Arail"/>
                <a:cs typeface="Times New Roman" pitchFamily="18" charset="0"/>
              </a:rPr>
              <a:t>buốt:do</a:t>
            </a:r>
            <a:r>
              <a:rPr lang="en-US" sz="2400" dirty="0">
                <a:latin typeface="Arail"/>
                <a:cs typeface="Times New Roman" pitchFamily="18" charset="0"/>
              </a:rPr>
              <a:t> </a:t>
            </a:r>
            <a:r>
              <a:rPr lang="en-US" sz="2400" dirty="0" err="1">
                <a:latin typeface="Arail"/>
                <a:cs typeface="Times New Roman" pitchFamily="18" charset="0"/>
              </a:rPr>
              <a:t>nhiễm</a:t>
            </a:r>
            <a:r>
              <a:rPr lang="en-US" sz="2400" dirty="0">
                <a:latin typeface="Arail"/>
                <a:cs typeface="Times New Roman" pitchFamily="18" charset="0"/>
              </a:rPr>
              <a:t> </a:t>
            </a:r>
            <a:r>
              <a:rPr lang="en-US" sz="2400" dirty="0" err="1">
                <a:latin typeface="Arail"/>
                <a:cs typeface="Times New Roman" pitchFamily="18" charset="0"/>
              </a:rPr>
              <a:t>khuẩn</a:t>
            </a:r>
            <a:r>
              <a:rPr lang="en-US" sz="2400" dirty="0">
                <a:latin typeface="Arail"/>
                <a:cs typeface="Times New Roman" pitchFamily="18" charset="0"/>
              </a:rPr>
              <a:t>, </a:t>
            </a:r>
            <a:r>
              <a:rPr lang="en-US" sz="2400" dirty="0" err="1">
                <a:latin typeface="Arail"/>
                <a:cs typeface="Times New Roman" pitchFamily="18" charset="0"/>
              </a:rPr>
              <a:t>viêm</a:t>
            </a:r>
            <a:r>
              <a:rPr lang="en-US" sz="2400" dirty="0">
                <a:latin typeface="Arail"/>
                <a:cs typeface="Times New Roman" pitchFamily="18" charset="0"/>
              </a:rPr>
              <a:t> </a:t>
            </a:r>
            <a:r>
              <a:rPr lang="en-US" sz="2400" dirty="0" err="1">
                <a:latin typeface="Arail"/>
                <a:cs typeface="Times New Roman" pitchFamily="18" charset="0"/>
              </a:rPr>
              <a:t>đường</a:t>
            </a:r>
            <a:r>
              <a:rPr lang="en-US" sz="2400" dirty="0">
                <a:latin typeface="Arail"/>
                <a:cs typeface="Times New Roman" pitchFamily="18" charset="0"/>
              </a:rPr>
              <a:t> </a:t>
            </a:r>
            <a:r>
              <a:rPr lang="en-US" sz="2400" dirty="0" err="1">
                <a:latin typeface="Arail"/>
                <a:cs typeface="Times New Roman" pitchFamily="18" charset="0"/>
              </a:rPr>
              <a:t>tiết</a:t>
            </a:r>
            <a:r>
              <a:rPr lang="en-US" sz="2400" dirty="0">
                <a:latin typeface="Arail"/>
                <a:cs typeface="Times New Roman" pitchFamily="18" charset="0"/>
              </a:rPr>
              <a:t> </a:t>
            </a:r>
            <a:r>
              <a:rPr lang="en-US" sz="2400" dirty="0" err="1">
                <a:latin typeface="Arail"/>
                <a:cs typeface="Times New Roman" pitchFamily="18" charset="0"/>
              </a:rPr>
              <a:t>niệu</a:t>
            </a:r>
            <a:endParaRPr lang="en-US" sz="2400" dirty="0">
              <a:latin typeface="Arail"/>
              <a:cs typeface="Times New Roman" pitchFamily="18" charset="0"/>
            </a:endParaRPr>
          </a:p>
          <a:p>
            <a:r>
              <a:rPr lang="en-US" sz="2400" dirty="0" err="1">
                <a:latin typeface="Arail"/>
                <a:cs typeface="Times New Roman" pitchFamily="18" charset="0"/>
              </a:rPr>
              <a:t>Đái</a:t>
            </a:r>
            <a:r>
              <a:rPr lang="en-US" sz="2400" dirty="0">
                <a:latin typeface="Arail"/>
                <a:cs typeface="Times New Roman" pitchFamily="18" charset="0"/>
              </a:rPr>
              <a:t> </a:t>
            </a:r>
            <a:r>
              <a:rPr lang="en-US" sz="2400" dirty="0" err="1">
                <a:latin typeface="Arail"/>
                <a:cs typeface="Times New Roman" pitchFamily="18" charset="0"/>
              </a:rPr>
              <a:t>khó</a:t>
            </a:r>
            <a:r>
              <a:rPr lang="en-US" sz="2400" dirty="0">
                <a:latin typeface="Arail"/>
                <a:cs typeface="Times New Roman" pitchFamily="18" charset="0"/>
              </a:rPr>
              <a:t> :do </a:t>
            </a:r>
            <a:r>
              <a:rPr lang="en-US" sz="2400" dirty="0" err="1">
                <a:latin typeface="Arail"/>
                <a:cs typeface="Times New Roman" pitchFamily="18" charset="0"/>
              </a:rPr>
              <a:t>tắc</a:t>
            </a:r>
            <a:r>
              <a:rPr lang="en-US" sz="2400" dirty="0">
                <a:latin typeface="Arail"/>
                <a:cs typeface="Times New Roman" pitchFamily="18" charset="0"/>
              </a:rPr>
              <a:t> </a:t>
            </a:r>
            <a:r>
              <a:rPr lang="en-US" sz="2400" dirty="0" err="1">
                <a:latin typeface="Arail"/>
                <a:cs typeface="Times New Roman" pitchFamily="18" charset="0"/>
              </a:rPr>
              <a:t>niệu</a:t>
            </a:r>
            <a:r>
              <a:rPr lang="en-US" sz="2400" dirty="0">
                <a:latin typeface="Arail"/>
                <a:cs typeface="Times New Roman" pitchFamily="18" charset="0"/>
              </a:rPr>
              <a:t> </a:t>
            </a:r>
            <a:r>
              <a:rPr lang="en-US" sz="2400" dirty="0" err="1">
                <a:latin typeface="Arail"/>
                <a:cs typeface="Times New Roman" pitchFamily="18" charset="0"/>
              </a:rPr>
              <a:t>đạo</a:t>
            </a:r>
            <a:r>
              <a:rPr lang="en-US" sz="2400" dirty="0">
                <a:latin typeface="Arail"/>
                <a:cs typeface="Times New Roman" pitchFamily="18" charset="0"/>
              </a:rPr>
              <a:t>(</a:t>
            </a:r>
            <a:r>
              <a:rPr lang="en-US" sz="2400" dirty="0" err="1">
                <a:latin typeface="Arail"/>
                <a:cs typeface="Times New Roman" pitchFamily="18" charset="0"/>
              </a:rPr>
              <a:t>phì</a:t>
            </a:r>
            <a:r>
              <a:rPr lang="en-US" sz="2400" dirty="0">
                <a:latin typeface="Arail"/>
                <a:cs typeface="Times New Roman" pitchFamily="18" charset="0"/>
              </a:rPr>
              <a:t> </a:t>
            </a:r>
            <a:r>
              <a:rPr lang="en-US" sz="2400" dirty="0" err="1">
                <a:latin typeface="Arail"/>
                <a:cs typeface="Times New Roman" pitchFamily="18" charset="0"/>
              </a:rPr>
              <a:t>đại</a:t>
            </a:r>
            <a:r>
              <a:rPr lang="en-US" sz="2400" dirty="0">
                <a:latin typeface="Arail"/>
                <a:cs typeface="Times New Roman" pitchFamily="18" charset="0"/>
              </a:rPr>
              <a:t> </a:t>
            </a:r>
            <a:r>
              <a:rPr lang="en-US" sz="2400" dirty="0" err="1">
                <a:latin typeface="Arail"/>
                <a:cs typeface="Times New Roman" pitchFamily="18" charset="0"/>
              </a:rPr>
              <a:t>tuyến</a:t>
            </a:r>
            <a:r>
              <a:rPr lang="en-US" sz="2400" dirty="0">
                <a:latin typeface="Arail"/>
                <a:cs typeface="Times New Roman" pitchFamily="18" charset="0"/>
              </a:rPr>
              <a:t> </a:t>
            </a:r>
            <a:r>
              <a:rPr lang="en-US" sz="2400" dirty="0" err="1">
                <a:latin typeface="Arail"/>
                <a:cs typeface="Times New Roman" pitchFamily="18" charset="0"/>
              </a:rPr>
              <a:t>tiền</a:t>
            </a:r>
            <a:r>
              <a:rPr lang="en-US" sz="2400" dirty="0">
                <a:latin typeface="Arail"/>
                <a:cs typeface="Times New Roman" pitchFamily="18" charset="0"/>
              </a:rPr>
              <a:t> </a:t>
            </a:r>
            <a:r>
              <a:rPr lang="en-US" sz="2400" dirty="0" err="1">
                <a:latin typeface="Arail"/>
                <a:cs typeface="Times New Roman" pitchFamily="18" charset="0"/>
              </a:rPr>
              <a:t>liệt,sỏi</a:t>
            </a:r>
            <a:r>
              <a:rPr lang="en-US" sz="2400" dirty="0">
                <a:latin typeface="Arail"/>
                <a:cs typeface="Times New Roman" pitchFamily="18" charset="0"/>
              </a:rPr>
              <a:t> </a:t>
            </a:r>
            <a:r>
              <a:rPr lang="en-US" sz="2400" dirty="0" err="1">
                <a:latin typeface="Arail"/>
                <a:cs typeface="Times New Roman" pitchFamily="18" charset="0"/>
              </a:rPr>
              <a:t>niệu</a:t>
            </a:r>
            <a:r>
              <a:rPr lang="en-US" sz="2400" dirty="0">
                <a:latin typeface="Arail"/>
                <a:cs typeface="Times New Roman" pitchFamily="18" charset="0"/>
              </a:rPr>
              <a:t> </a:t>
            </a:r>
            <a:r>
              <a:rPr lang="en-US" sz="2400" dirty="0" err="1">
                <a:latin typeface="Arail"/>
                <a:cs typeface="Times New Roman" pitchFamily="18" charset="0"/>
              </a:rPr>
              <a:t>đạo</a:t>
            </a:r>
            <a:r>
              <a:rPr lang="en-US" sz="2400" dirty="0">
                <a:latin typeface="Arail"/>
                <a:cs typeface="Times New Roman" pitchFamily="18" charset="0"/>
              </a:rPr>
              <a:t>)</a:t>
            </a:r>
          </a:p>
          <a:p>
            <a:r>
              <a:rPr lang="en-US" sz="2400" dirty="0" err="1">
                <a:latin typeface="Arail"/>
                <a:cs typeface="Times New Roman" pitchFamily="18" charset="0"/>
              </a:rPr>
              <a:t>Đái</a:t>
            </a:r>
            <a:r>
              <a:rPr lang="en-US" sz="2400" dirty="0">
                <a:latin typeface="Arail"/>
                <a:cs typeface="Times New Roman" pitchFamily="18" charset="0"/>
              </a:rPr>
              <a:t> </a:t>
            </a:r>
            <a:r>
              <a:rPr lang="en-US" sz="2400" dirty="0" err="1">
                <a:latin typeface="Arail"/>
                <a:cs typeface="Times New Roman" pitchFamily="18" charset="0"/>
              </a:rPr>
              <a:t>dắt</a:t>
            </a:r>
            <a:r>
              <a:rPr lang="en-US" sz="2400" dirty="0">
                <a:latin typeface="Arail"/>
                <a:cs typeface="Times New Roman" pitchFamily="18" charset="0"/>
              </a:rPr>
              <a:t>: do stress, </a:t>
            </a:r>
            <a:r>
              <a:rPr lang="en-US" sz="2400" dirty="0" err="1">
                <a:latin typeface="Arail"/>
                <a:cs typeface="Times New Roman" pitchFamily="18" charset="0"/>
              </a:rPr>
              <a:t>nhiễm</a:t>
            </a:r>
            <a:r>
              <a:rPr lang="en-US" sz="2400" dirty="0">
                <a:latin typeface="Arail"/>
                <a:cs typeface="Times New Roman" pitchFamily="18" charset="0"/>
              </a:rPr>
              <a:t> </a:t>
            </a:r>
            <a:r>
              <a:rPr lang="en-US" sz="2400" dirty="0" err="1">
                <a:latin typeface="Arail"/>
                <a:cs typeface="Times New Roman" pitchFamily="18" charset="0"/>
              </a:rPr>
              <a:t>trùng,phì</a:t>
            </a:r>
            <a:r>
              <a:rPr lang="en-US" sz="2400" dirty="0">
                <a:latin typeface="Arail"/>
                <a:cs typeface="Times New Roman" pitchFamily="18" charset="0"/>
              </a:rPr>
              <a:t> </a:t>
            </a:r>
            <a:r>
              <a:rPr lang="en-US" sz="2400" dirty="0" err="1">
                <a:latin typeface="Arail"/>
                <a:cs typeface="Times New Roman" pitchFamily="18" charset="0"/>
              </a:rPr>
              <a:t>đại</a:t>
            </a:r>
            <a:r>
              <a:rPr lang="en-US" sz="2400" dirty="0">
                <a:latin typeface="Arail"/>
                <a:cs typeface="Times New Roman" pitchFamily="18" charset="0"/>
              </a:rPr>
              <a:t> TTL</a:t>
            </a:r>
          </a:p>
          <a:p>
            <a:r>
              <a:rPr lang="en-US" sz="2400" dirty="0" err="1">
                <a:latin typeface="Arail"/>
                <a:cs typeface="Times New Roman" pitchFamily="18" charset="0"/>
              </a:rPr>
              <a:t>Đái</a:t>
            </a:r>
            <a:r>
              <a:rPr lang="en-US" sz="2400" dirty="0">
                <a:latin typeface="Arail"/>
                <a:cs typeface="Times New Roman" pitchFamily="18" charset="0"/>
              </a:rPr>
              <a:t> </a:t>
            </a:r>
            <a:r>
              <a:rPr lang="en-US" sz="2400" dirty="0" err="1">
                <a:latin typeface="Arail"/>
                <a:cs typeface="Times New Roman" pitchFamily="18" charset="0"/>
              </a:rPr>
              <a:t>không</a:t>
            </a:r>
            <a:r>
              <a:rPr lang="en-US" sz="2400" dirty="0">
                <a:latin typeface="Arail"/>
                <a:cs typeface="Times New Roman" pitchFamily="18" charset="0"/>
              </a:rPr>
              <a:t> </a:t>
            </a:r>
            <a:r>
              <a:rPr lang="en-US" sz="2400" dirty="0" err="1">
                <a:latin typeface="Arail"/>
                <a:cs typeface="Times New Roman" pitchFamily="18" charset="0"/>
              </a:rPr>
              <a:t>tự</a:t>
            </a:r>
            <a:r>
              <a:rPr lang="en-US" sz="2400" dirty="0">
                <a:latin typeface="Arail"/>
                <a:cs typeface="Times New Roman" pitchFamily="18" charset="0"/>
              </a:rPr>
              <a:t> </a:t>
            </a:r>
            <a:r>
              <a:rPr lang="en-US" sz="2400" dirty="0" err="1">
                <a:latin typeface="Arail"/>
                <a:cs typeface="Times New Roman" pitchFamily="18" charset="0"/>
              </a:rPr>
              <a:t>chủ</a:t>
            </a:r>
            <a:r>
              <a:rPr lang="en-US" sz="2400" dirty="0">
                <a:latin typeface="Arail"/>
                <a:cs typeface="Times New Roman" pitchFamily="18" charset="0"/>
              </a:rPr>
              <a:t>: do </a:t>
            </a:r>
            <a:r>
              <a:rPr lang="en-US" sz="2400" dirty="0" err="1">
                <a:latin typeface="Arail"/>
                <a:cs typeface="Times New Roman" pitchFamily="18" charset="0"/>
              </a:rPr>
              <a:t>stress,rối</a:t>
            </a:r>
            <a:r>
              <a:rPr lang="en-US" sz="2400" dirty="0">
                <a:latin typeface="Arail"/>
                <a:cs typeface="Times New Roman" pitchFamily="18" charset="0"/>
              </a:rPr>
              <a:t> </a:t>
            </a:r>
            <a:r>
              <a:rPr lang="en-US" sz="2400" dirty="0" err="1">
                <a:latin typeface="Arail"/>
                <a:cs typeface="Times New Roman" pitchFamily="18" charset="0"/>
              </a:rPr>
              <a:t>loạn</a:t>
            </a:r>
            <a:r>
              <a:rPr lang="en-US" sz="2400" dirty="0">
                <a:latin typeface="Arail"/>
                <a:cs typeface="Times New Roman" pitchFamily="18" charset="0"/>
              </a:rPr>
              <a:t> </a:t>
            </a:r>
            <a:r>
              <a:rPr lang="en-US" sz="2400" dirty="0" err="1">
                <a:latin typeface="Arail"/>
                <a:cs typeface="Times New Roman" pitchFamily="18" charset="0"/>
              </a:rPr>
              <a:t>tk</a:t>
            </a:r>
            <a:r>
              <a:rPr lang="en-US" sz="2400" dirty="0">
                <a:latin typeface="Arail"/>
                <a:cs typeface="Times New Roman" pitchFamily="18" charset="0"/>
              </a:rPr>
              <a:t> </a:t>
            </a:r>
            <a:r>
              <a:rPr lang="en-US" sz="2400" dirty="0" err="1">
                <a:latin typeface="Arail"/>
                <a:cs typeface="Times New Roman" pitchFamily="18" charset="0"/>
              </a:rPr>
              <a:t>cơ</a:t>
            </a:r>
            <a:endParaRPr lang="en-US" sz="2400" dirty="0">
              <a:latin typeface="Arail"/>
              <a:cs typeface="Times New Roman" pitchFamily="18" charset="0"/>
            </a:endParaRPr>
          </a:p>
          <a:p>
            <a:r>
              <a:rPr lang="en-US" sz="2400" dirty="0" err="1">
                <a:latin typeface="Arail"/>
                <a:cs typeface="Times New Roman" pitchFamily="18" charset="0"/>
              </a:rPr>
              <a:t>Đái</a:t>
            </a:r>
            <a:r>
              <a:rPr lang="en-US" sz="2400" dirty="0">
                <a:latin typeface="Arail"/>
                <a:cs typeface="Times New Roman" pitchFamily="18" charset="0"/>
              </a:rPr>
              <a:t> </a:t>
            </a:r>
            <a:r>
              <a:rPr lang="en-US" sz="2400" dirty="0" err="1">
                <a:latin typeface="Arail"/>
                <a:cs typeface="Times New Roman" pitchFamily="18" charset="0"/>
              </a:rPr>
              <a:t>về</a:t>
            </a:r>
            <a:r>
              <a:rPr lang="en-US" sz="2400" dirty="0">
                <a:latin typeface="Arail"/>
                <a:cs typeface="Times New Roman" pitchFamily="18" charset="0"/>
              </a:rPr>
              <a:t> </a:t>
            </a:r>
            <a:r>
              <a:rPr lang="en-US" sz="2400" dirty="0" err="1">
                <a:latin typeface="Arail"/>
                <a:cs typeface="Times New Roman" pitchFamily="18" charset="0"/>
              </a:rPr>
              <a:t>đêm</a:t>
            </a:r>
            <a:r>
              <a:rPr lang="en-US" sz="2400" dirty="0">
                <a:latin typeface="Arail"/>
                <a:cs typeface="Times New Roman" pitchFamily="18" charset="0"/>
              </a:rPr>
              <a:t>: do </a:t>
            </a:r>
            <a:r>
              <a:rPr lang="en-US" sz="2400" dirty="0" err="1">
                <a:latin typeface="Arail"/>
                <a:cs typeface="Times New Roman" pitchFamily="18" charset="0"/>
              </a:rPr>
              <a:t>suy</a:t>
            </a:r>
            <a:r>
              <a:rPr lang="en-US" sz="2400" dirty="0">
                <a:latin typeface="Arail"/>
                <a:cs typeface="Times New Roman" pitchFamily="18" charset="0"/>
              </a:rPr>
              <a:t> </a:t>
            </a:r>
            <a:r>
              <a:rPr lang="en-US" sz="2400" dirty="0" err="1">
                <a:latin typeface="Arail"/>
                <a:cs typeface="Times New Roman" pitchFamily="18" charset="0"/>
              </a:rPr>
              <a:t>tim</a:t>
            </a:r>
            <a:r>
              <a:rPr lang="en-US" sz="2400" dirty="0">
                <a:latin typeface="Arail"/>
                <a:cs typeface="Times New Roman" pitchFamily="18" charset="0"/>
              </a:rPr>
              <a:t>, </a:t>
            </a:r>
            <a:r>
              <a:rPr lang="en-US" sz="2400" dirty="0" err="1">
                <a:latin typeface="Arail"/>
                <a:cs typeface="Times New Roman" pitchFamily="18" charset="0"/>
              </a:rPr>
              <a:t>đái</a:t>
            </a:r>
            <a:r>
              <a:rPr lang="en-US" sz="2400" dirty="0">
                <a:latin typeface="Arail"/>
                <a:cs typeface="Times New Roman" pitchFamily="18" charset="0"/>
              </a:rPr>
              <a:t> </a:t>
            </a:r>
            <a:r>
              <a:rPr lang="en-US" sz="2400" dirty="0" err="1">
                <a:latin typeface="Arail"/>
                <a:cs typeface="Times New Roman" pitchFamily="18" charset="0"/>
              </a:rPr>
              <a:t>tháo</a:t>
            </a:r>
            <a:r>
              <a:rPr lang="en-US" sz="2400" dirty="0">
                <a:latin typeface="Arail"/>
                <a:cs typeface="Times New Roman" pitchFamily="18" charset="0"/>
              </a:rPr>
              <a:t> </a:t>
            </a:r>
            <a:r>
              <a:rPr lang="en-US" sz="2400" dirty="0" err="1">
                <a:latin typeface="Arail"/>
                <a:cs typeface="Times New Roman" pitchFamily="18" charset="0"/>
              </a:rPr>
              <a:t>đường</a:t>
            </a:r>
            <a:endParaRPr lang="en-US" sz="2400" dirty="0">
              <a:latin typeface="Arail"/>
              <a:cs typeface="Times New Roman" pitchFamily="18" charset="0"/>
            </a:endParaRPr>
          </a:p>
          <a:p>
            <a:pPr marL="0" indent="0">
              <a:buNone/>
            </a:pPr>
            <a:r>
              <a:rPr lang="en-US" sz="2400" dirty="0">
                <a:latin typeface="Arail"/>
                <a:cs typeface="Times New Roman" pitchFamily="18" charset="0"/>
              </a:rPr>
              <a:t>C, </a:t>
            </a:r>
            <a:r>
              <a:rPr lang="en-US" sz="2400" dirty="0" err="1">
                <a:latin typeface="Arail"/>
                <a:cs typeface="Times New Roman" pitchFamily="18" charset="0"/>
              </a:rPr>
              <a:t>thay</a:t>
            </a:r>
            <a:r>
              <a:rPr lang="en-US" sz="2400" dirty="0">
                <a:latin typeface="Arail"/>
                <a:cs typeface="Times New Roman" pitchFamily="18" charset="0"/>
              </a:rPr>
              <a:t> </a:t>
            </a:r>
            <a:r>
              <a:rPr lang="en-US" sz="2400" dirty="0" err="1">
                <a:latin typeface="Arail"/>
                <a:cs typeface="Times New Roman" pitchFamily="18" charset="0"/>
              </a:rPr>
              <a:t>đổi</a:t>
            </a:r>
            <a:r>
              <a:rPr lang="en-US" sz="2400" dirty="0">
                <a:latin typeface="Arail"/>
                <a:cs typeface="Times New Roman" pitchFamily="18" charset="0"/>
              </a:rPr>
              <a:t> </a:t>
            </a:r>
            <a:r>
              <a:rPr lang="en-US" sz="2400" dirty="0" err="1">
                <a:latin typeface="Arail"/>
                <a:cs typeface="Times New Roman" pitchFamily="18" charset="0"/>
              </a:rPr>
              <a:t>thành</a:t>
            </a:r>
            <a:r>
              <a:rPr lang="en-US" sz="2400" dirty="0">
                <a:latin typeface="Arail"/>
                <a:cs typeface="Times New Roman" pitchFamily="18" charset="0"/>
              </a:rPr>
              <a:t> </a:t>
            </a:r>
            <a:r>
              <a:rPr lang="en-US" sz="2400" dirty="0" err="1">
                <a:latin typeface="Arail"/>
                <a:cs typeface="Times New Roman" pitchFamily="18" charset="0"/>
              </a:rPr>
              <a:t>phần</a:t>
            </a:r>
            <a:r>
              <a:rPr lang="en-US" sz="2400" dirty="0">
                <a:latin typeface="Arail"/>
                <a:cs typeface="Times New Roman" pitchFamily="18" charset="0"/>
              </a:rPr>
              <a:t> </a:t>
            </a:r>
            <a:r>
              <a:rPr lang="en-US" sz="2400" dirty="0" err="1">
                <a:latin typeface="Arail"/>
                <a:cs typeface="Times New Roman" pitchFamily="18" charset="0"/>
              </a:rPr>
              <a:t>nước</a:t>
            </a:r>
            <a:r>
              <a:rPr lang="en-US" sz="2400" dirty="0">
                <a:latin typeface="Arail"/>
                <a:cs typeface="Times New Roman" pitchFamily="18" charset="0"/>
              </a:rPr>
              <a:t> </a:t>
            </a:r>
            <a:r>
              <a:rPr lang="en-US" sz="2400" dirty="0" err="1">
                <a:latin typeface="Arail"/>
                <a:cs typeface="Times New Roman" pitchFamily="18" charset="0"/>
              </a:rPr>
              <a:t>tiểu</a:t>
            </a:r>
            <a:endParaRPr lang="en-US" sz="2400" dirty="0">
              <a:latin typeface="Arail"/>
              <a:cs typeface="Times New Roman" pitchFamily="18" charset="0"/>
            </a:endParaRPr>
          </a:p>
          <a:p>
            <a:pPr marL="0" indent="0">
              <a:buNone/>
            </a:pPr>
            <a:r>
              <a:rPr lang="en-US" sz="2400" dirty="0">
                <a:latin typeface="Arail"/>
                <a:cs typeface="Times New Roman" pitchFamily="18" charset="0"/>
              </a:rPr>
              <a:t>   </a:t>
            </a:r>
            <a:r>
              <a:rPr lang="en-US" sz="2400" dirty="0" err="1">
                <a:latin typeface="Arail"/>
                <a:cs typeface="Times New Roman" pitchFamily="18" charset="0"/>
              </a:rPr>
              <a:t>Bệnh</a:t>
            </a:r>
            <a:r>
              <a:rPr lang="en-US" sz="2400" dirty="0">
                <a:latin typeface="Arail"/>
                <a:cs typeface="Times New Roman" pitchFamily="18" charset="0"/>
              </a:rPr>
              <a:t> </a:t>
            </a:r>
            <a:r>
              <a:rPr lang="en-US" sz="2400" dirty="0" err="1">
                <a:latin typeface="Arail"/>
                <a:cs typeface="Times New Roman" pitchFamily="18" charset="0"/>
              </a:rPr>
              <a:t>lý</a:t>
            </a:r>
            <a:r>
              <a:rPr lang="en-US" sz="2400" dirty="0">
                <a:latin typeface="Arail"/>
                <a:cs typeface="Times New Roman" pitchFamily="18" charset="0"/>
              </a:rPr>
              <a:t> :</a:t>
            </a:r>
            <a:r>
              <a:rPr lang="en-US" sz="2400" dirty="0" err="1">
                <a:latin typeface="Arail"/>
                <a:cs typeface="Times New Roman" pitchFamily="18" charset="0"/>
              </a:rPr>
              <a:t>hồng</a:t>
            </a:r>
            <a:r>
              <a:rPr lang="en-US" sz="2400" dirty="0">
                <a:latin typeface="Arail"/>
                <a:cs typeface="Times New Roman" pitchFamily="18" charset="0"/>
              </a:rPr>
              <a:t> </a:t>
            </a:r>
            <a:r>
              <a:rPr lang="en-US" sz="2400" dirty="0" err="1">
                <a:latin typeface="Arail"/>
                <a:cs typeface="Times New Roman" pitchFamily="18" charset="0"/>
              </a:rPr>
              <a:t>cầu,bạch</a:t>
            </a:r>
            <a:r>
              <a:rPr lang="en-US" sz="2400" dirty="0">
                <a:latin typeface="Arail"/>
                <a:cs typeface="Times New Roman" pitchFamily="18" charset="0"/>
              </a:rPr>
              <a:t> </a:t>
            </a:r>
            <a:r>
              <a:rPr lang="en-US" sz="2400" dirty="0" err="1">
                <a:latin typeface="Arail"/>
                <a:cs typeface="Times New Roman" pitchFamily="18" charset="0"/>
              </a:rPr>
              <a:t>cầu</a:t>
            </a:r>
            <a:r>
              <a:rPr lang="en-US" sz="2400" dirty="0">
                <a:latin typeface="Arail"/>
                <a:cs typeface="Times New Roman" pitchFamily="18" charset="0"/>
              </a:rPr>
              <a:t>, </a:t>
            </a:r>
            <a:r>
              <a:rPr lang="en-US" sz="2400" dirty="0" err="1">
                <a:latin typeface="Arail"/>
                <a:cs typeface="Times New Roman" pitchFamily="18" charset="0"/>
              </a:rPr>
              <a:t>trụ</a:t>
            </a:r>
            <a:r>
              <a:rPr lang="en-US" sz="2400" dirty="0">
                <a:latin typeface="Arail"/>
                <a:cs typeface="Times New Roman" pitchFamily="18" charset="0"/>
              </a:rPr>
              <a:t> </a:t>
            </a:r>
            <a:r>
              <a:rPr lang="en-US" sz="2400" dirty="0" err="1">
                <a:latin typeface="Arail"/>
                <a:cs typeface="Times New Roman" pitchFamily="18" charset="0"/>
              </a:rPr>
              <a:t>niệu</a:t>
            </a:r>
            <a:r>
              <a:rPr lang="en-US" sz="2400" dirty="0">
                <a:latin typeface="Arail"/>
                <a:cs typeface="Times New Roman" pitchFamily="18" charset="0"/>
              </a:rPr>
              <a:t>, protein </a:t>
            </a:r>
            <a:r>
              <a:rPr lang="en-US" sz="2400" dirty="0" err="1">
                <a:latin typeface="Arail"/>
                <a:cs typeface="Times New Roman" pitchFamily="18" charset="0"/>
              </a:rPr>
              <a:t>xuất</a:t>
            </a:r>
            <a:r>
              <a:rPr lang="en-US" sz="2400" dirty="0">
                <a:latin typeface="Arail"/>
                <a:cs typeface="Times New Roman" pitchFamily="18" charset="0"/>
              </a:rPr>
              <a:t> </a:t>
            </a:r>
            <a:r>
              <a:rPr lang="en-US" sz="2400" dirty="0" err="1">
                <a:latin typeface="Arail"/>
                <a:cs typeface="Times New Roman" pitchFamily="18" charset="0"/>
              </a:rPr>
              <a:t>hiện</a:t>
            </a:r>
            <a:r>
              <a:rPr lang="en-US" sz="2400" dirty="0">
                <a:latin typeface="Arail"/>
                <a:cs typeface="Times New Roman" pitchFamily="18" charset="0"/>
              </a:rPr>
              <a:t> </a:t>
            </a:r>
            <a:r>
              <a:rPr lang="en-US" sz="2400" dirty="0" err="1">
                <a:latin typeface="Arail"/>
                <a:cs typeface="Times New Roman" pitchFamily="18" charset="0"/>
              </a:rPr>
              <a:t>trong</a:t>
            </a:r>
            <a:r>
              <a:rPr lang="en-US" sz="2400" dirty="0">
                <a:latin typeface="Arail"/>
                <a:cs typeface="Times New Roman" pitchFamily="18" charset="0"/>
              </a:rPr>
              <a:t> </a:t>
            </a:r>
            <a:r>
              <a:rPr lang="en-US" sz="2400" dirty="0" err="1">
                <a:latin typeface="Arail"/>
                <a:cs typeface="Times New Roman" pitchFamily="18" charset="0"/>
              </a:rPr>
              <a:t>nước</a:t>
            </a:r>
            <a:r>
              <a:rPr lang="en-US" sz="2400" dirty="0">
                <a:latin typeface="Arail"/>
                <a:cs typeface="Times New Roman" pitchFamily="18" charset="0"/>
              </a:rPr>
              <a:t> </a:t>
            </a:r>
            <a:r>
              <a:rPr lang="en-US" sz="2400" dirty="0" err="1">
                <a:latin typeface="Arail"/>
                <a:cs typeface="Times New Roman" pitchFamily="18" charset="0"/>
              </a:rPr>
              <a:t>tiểu</a:t>
            </a:r>
            <a:endParaRPr lang="en-US" sz="2400" dirty="0">
              <a:latin typeface="Arail"/>
              <a:cs typeface="Times New Roman" pitchFamily="18" charset="0"/>
            </a:endParaRPr>
          </a:p>
        </p:txBody>
      </p:sp>
    </p:spTree>
    <p:extLst>
      <p:ext uri="{BB962C8B-B14F-4D97-AF65-F5344CB8AC3E}">
        <p14:creationId xmlns:p14="http://schemas.microsoft.com/office/powerpoint/2010/main" val="33359630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765370908"/>
              </p:ext>
            </p:extLst>
          </p:nvPr>
        </p:nvGraphicFramePr>
        <p:xfrm>
          <a:off x="304800" y="457200"/>
          <a:ext cx="8229600" cy="6223000"/>
        </p:xfrm>
        <a:graphic>
          <a:graphicData uri="http://schemas.openxmlformats.org/drawingml/2006/table">
            <a:tbl>
              <a:tblPr firstRow="1" bandRow="1">
                <a:tableStyleId>{5C22544A-7EE6-4342-B048-85BDC9FD1C3A}</a:tableStyleId>
              </a:tblPr>
              <a:tblGrid>
                <a:gridCol w="1524000">
                  <a:extLst>
                    <a:ext uri="{9D8B030D-6E8A-4147-A177-3AD203B41FA5}">
                      <a16:colId xmlns:a16="http://schemas.microsoft.com/office/drawing/2014/main" xmlns="" val="20000"/>
                    </a:ext>
                  </a:extLst>
                </a:gridCol>
                <a:gridCol w="4267200">
                  <a:extLst>
                    <a:ext uri="{9D8B030D-6E8A-4147-A177-3AD203B41FA5}">
                      <a16:colId xmlns:a16="http://schemas.microsoft.com/office/drawing/2014/main" xmlns="" val="20001"/>
                    </a:ext>
                  </a:extLst>
                </a:gridCol>
                <a:gridCol w="2438400">
                  <a:extLst>
                    <a:ext uri="{9D8B030D-6E8A-4147-A177-3AD203B41FA5}">
                      <a16:colId xmlns:a16="http://schemas.microsoft.com/office/drawing/2014/main" xmlns="" val="20002"/>
                    </a:ext>
                  </a:extLst>
                </a:gridCol>
              </a:tblGrid>
              <a:tr h="370840">
                <a:tc>
                  <a:txBody>
                    <a:bodyPr/>
                    <a:lstStyle/>
                    <a:p>
                      <a:r>
                        <a:rPr lang="en-US" dirty="0" err="1">
                          <a:latin typeface="Arail"/>
                        </a:rPr>
                        <a:t>Thành</a:t>
                      </a:r>
                      <a:r>
                        <a:rPr lang="en-US" baseline="0" dirty="0">
                          <a:latin typeface="Arail"/>
                        </a:rPr>
                        <a:t> </a:t>
                      </a:r>
                      <a:r>
                        <a:rPr lang="en-US" baseline="0" dirty="0" err="1">
                          <a:latin typeface="Arail"/>
                        </a:rPr>
                        <a:t>phần</a:t>
                      </a:r>
                      <a:endParaRPr lang="en-US" dirty="0">
                        <a:latin typeface="Arail"/>
                      </a:endParaRPr>
                    </a:p>
                  </a:txBody>
                  <a:tcPr/>
                </a:tc>
                <a:tc>
                  <a:txBody>
                    <a:bodyPr/>
                    <a:lstStyle/>
                    <a:p>
                      <a:r>
                        <a:rPr lang="en-US" dirty="0" err="1">
                          <a:latin typeface="Arail"/>
                        </a:rPr>
                        <a:t>Biểu</a:t>
                      </a:r>
                      <a:r>
                        <a:rPr lang="en-US" dirty="0">
                          <a:latin typeface="Arail"/>
                        </a:rPr>
                        <a:t> </a:t>
                      </a:r>
                      <a:r>
                        <a:rPr lang="en-US" dirty="0" err="1">
                          <a:latin typeface="Arail"/>
                        </a:rPr>
                        <a:t>hiện</a:t>
                      </a:r>
                      <a:endParaRPr lang="en-US" dirty="0">
                        <a:latin typeface="Arail"/>
                      </a:endParaRPr>
                    </a:p>
                  </a:txBody>
                  <a:tcPr/>
                </a:tc>
                <a:tc>
                  <a:txBody>
                    <a:bodyPr/>
                    <a:lstStyle/>
                    <a:p>
                      <a:r>
                        <a:rPr lang="en-US" dirty="0" err="1">
                          <a:latin typeface="Arail"/>
                        </a:rPr>
                        <a:t>Nguyên</a:t>
                      </a:r>
                      <a:r>
                        <a:rPr lang="en-US" baseline="0" dirty="0">
                          <a:latin typeface="Arail"/>
                        </a:rPr>
                        <a:t> </a:t>
                      </a:r>
                      <a:r>
                        <a:rPr lang="en-US" baseline="0" dirty="0" err="1">
                          <a:latin typeface="Arail"/>
                        </a:rPr>
                        <a:t>nhân</a:t>
                      </a:r>
                      <a:endParaRPr lang="en-US" dirty="0">
                        <a:latin typeface="Arail"/>
                      </a:endParaRPr>
                    </a:p>
                  </a:txBody>
                  <a:tcPr/>
                </a:tc>
                <a:extLst>
                  <a:ext uri="{0D108BD9-81ED-4DB2-BD59-A6C34878D82A}">
                    <a16:rowId xmlns:a16="http://schemas.microsoft.com/office/drawing/2014/main" xmlns="" val="10000"/>
                  </a:ext>
                </a:extLst>
              </a:tr>
              <a:tr h="370840">
                <a:tc>
                  <a:txBody>
                    <a:bodyPr/>
                    <a:lstStyle/>
                    <a:p>
                      <a:r>
                        <a:rPr lang="en-US" dirty="0">
                          <a:latin typeface="Arail"/>
                        </a:rPr>
                        <a:t>Protein</a:t>
                      </a:r>
                      <a:r>
                        <a:rPr lang="en-US" baseline="0" dirty="0">
                          <a:latin typeface="Arail"/>
                        </a:rPr>
                        <a:t> </a:t>
                      </a:r>
                      <a:r>
                        <a:rPr lang="en-US" baseline="0" dirty="0" err="1">
                          <a:latin typeface="Arail"/>
                        </a:rPr>
                        <a:t>niệu</a:t>
                      </a:r>
                      <a:endParaRPr lang="en-US" baseline="0" dirty="0">
                        <a:latin typeface="Arail"/>
                      </a:endParaRPr>
                    </a:p>
                  </a:txBody>
                  <a:tcPr/>
                </a:tc>
                <a:tc>
                  <a:txBody>
                    <a:bodyPr/>
                    <a:lstStyle/>
                    <a:p>
                      <a:r>
                        <a:rPr lang="vi-VN" sz="1800" b="0" i="0" u="none" strike="noStrike" baseline="0" dirty="0">
                          <a:latin typeface="Arail"/>
                          <a:cs typeface="Calibri" pitchFamily="34" charset="0"/>
                        </a:rPr>
                        <a:t>Phát hiện bằng xét nghiệm sinh hóa định tính hoặc định lượng </a:t>
                      </a:r>
                    </a:p>
                    <a:p>
                      <a:endParaRPr lang="en-US" dirty="0">
                        <a:latin typeface="Arail"/>
                        <a:cs typeface="Calibri" pitchFamily="34" charset="0"/>
                      </a:endParaRPr>
                    </a:p>
                  </a:txBody>
                  <a:tcPr/>
                </a:tc>
                <a:tc>
                  <a:txBody>
                    <a:bodyPr/>
                    <a:lstStyle/>
                    <a:p>
                      <a:r>
                        <a:rPr lang="vi-VN" sz="1800" b="0" i="0" u="none" strike="noStrike" baseline="0" dirty="0">
                          <a:latin typeface="Arail"/>
                          <a:cs typeface="Calibri" pitchFamily="34" charset="0"/>
                        </a:rPr>
                        <a:t>Bệnh lý màng lọc cầu thận Chức năng ống thận giảm </a:t>
                      </a:r>
                    </a:p>
                    <a:p>
                      <a:endParaRPr lang="en-US" dirty="0">
                        <a:latin typeface="Arail"/>
                        <a:cs typeface="Calibri" pitchFamily="34" charset="0"/>
                      </a:endParaRPr>
                    </a:p>
                  </a:txBody>
                  <a:tcPr/>
                </a:tc>
                <a:extLst>
                  <a:ext uri="{0D108BD9-81ED-4DB2-BD59-A6C34878D82A}">
                    <a16:rowId xmlns:a16="http://schemas.microsoft.com/office/drawing/2014/main" xmlns="" val="10001"/>
                  </a:ext>
                </a:extLst>
              </a:tr>
              <a:tr h="370840">
                <a:tc>
                  <a:txBody>
                    <a:bodyPr/>
                    <a:lstStyle/>
                    <a:p>
                      <a:r>
                        <a:rPr lang="en-US" dirty="0" err="1">
                          <a:latin typeface="Arail"/>
                        </a:rPr>
                        <a:t>Hồng</a:t>
                      </a:r>
                      <a:r>
                        <a:rPr lang="en-US" dirty="0">
                          <a:latin typeface="Arail"/>
                        </a:rPr>
                        <a:t> </a:t>
                      </a:r>
                      <a:r>
                        <a:rPr lang="en-US" dirty="0" err="1">
                          <a:latin typeface="Arail"/>
                        </a:rPr>
                        <a:t>cầu</a:t>
                      </a:r>
                      <a:r>
                        <a:rPr lang="en-US" baseline="0" dirty="0">
                          <a:latin typeface="Arail"/>
                        </a:rPr>
                        <a:t> </a:t>
                      </a:r>
                      <a:r>
                        <a:rPr lang="en-US" baseline="0" dirty="0" err="1">
                          <a:latin typeface="Arail"/>
                        </a:rPr>
                        <a:t>niệu</a:t>
                      </a:r>
                      <a:r>
                        <a:rPr lang="en-US" baseline="0" dirty="0">
                          <a:latin typeface="Arail"/>
                        </a:rPr>
                        <a:t>( </a:t>
                      </a:r>
                      <a:r>
                        <a:rPr lang="en-US" baseline="0" dirty="0" err="1">
                          <a:latin typeface="Arail"/>
                        </a:rPr>
                        <a:t>đái</a:t>
                      </a:r>
                      <a:r>
                        <a:rPr lang="en-US" baseline="0" dirty="0">
                          <a:latin typeface="Arail"/>
                        </a:rPr>
                        <a:t> </a:t>
                      </a:r>
                      <a:r>
                        <a:rPr lang="en-US" baseline="0" dirty="0" err="1">
                          <a:latin typeface="Arail"/>
                        </a:rPr>
                        <a:t>máu</a:t>
                      </a:r>
                      <a:r>
                        <a:rPr lang="en-US" baseline="0" dirty="0">
                          <a:latin typeface="Arail"/>
                        </a:rPr>
                        <a:t>)</a:t>
                      </a:r>
                    </a:p>
                    <a:p>
                      <a:endParaRPr lang="en-US" dirty="0">
                        <a:latin typeface="Arail"/>
                      </a:endParaRPr>
                    </a:p>
                  </a:txBody>
                  <a:tcPr/>
                </a:tc>
                <a:tc>
                  <a:txBody>
                    <a:bodyPr/>
                    <a:lstStyle/>
                    <a:p>
                      <a:r>
                        <a:rPr lang="vi-VN" sz="1800" b="0" i="0" u="none" strike="noStrike" baseline="0" dirty="0">
                          <a:latin typeface="Arail"/>
                          <a:cs typeface="Calibri" pitchFamily="34" charset="0"/>
                        </a:rPr>
                        <a:t>Đái máu đại thể: nước </a:t>
                      </a:r>
                      <a:r>
                        <a:rPr lang="vi-VN" sz="1800" b="1" i="0" u="none" strike="noStrike" baseline="0" dirty="0">
                          <a:latin typeface="Arail"/>
                          <a:cs typeface="Calibri" pitchFamily="34" charset="0"/>
                        </a:rPr>
                        <a:t>tiểu</a:t>
                      </a:r>
                      <a:r>
                        <a:rPr lang="vi-VN" sz="1800" b="0" i="0" u="none" strike="noStrike" baseline="0" dirty="0">
                          <a:latin typeface="Arail"/>
                          <a:cs typeface="Calibri" pitchFamily="34" charset="0"/>
                        </a:rPr>
                        <a:t> đỏ, có khi có cục máu, để lâu có lắng cặn hồng cầu. Đái máu vi thể: soi kính hiện vi thấy nước tiểu có nhiều hồng</a:t>
                      </a:r>
                      <a:r>
                        <a:rPr lang="en-US" sz="1800" b="0" i="0" u="none" strike="noStrike" baseline="0" dirty="0">
                          <a:latin typeface="Arail"/>
                          <a:cs typeface="Calibri" pitchFamily="34" charset="0"/>
                        </a:rPr>
                        <a:t> </a:t>
                      </a:r>
                      <a:r>
                        <a:rPr lang="en-US" sz="1800" b="0" i="0" u="none" strike="noStrike" baseline="0" dirty="0" err="1">
                          <a:latin typeface="Arail"/>
                          <a:cs typeface="Calibri" pitchFamily="34" charset="0"/>
                        </a:rPr>
                        <a:t>cầu</a:t>
                      </a:r>
                      <a:r>
                        <a:rPr lang="vi-VN" sz="1800" b="0" i="0" u="none" strike="noStrike" baseline="0" dirty="0">
                          <a:latin typeface="Arail"/>
                          <a:cs typeface="Calibri" pitchFamily="34" charset="0"/>
                        </a:rPr>
                        <a:t> </a:t>
                      </a:r>
                    </a:p>
                    <a:p>
                      <a:endParaRPr lang="en-US" dirty="0">
                        <a:latin typeface="Arail"/>
                        <a:cs typeface="Calibri" pitchFamily="34" charset="0"/>
                      </a:endParaRPr>
                    </a:p>
                  </a:txBody>
                  <a:tcPr/>
                </a:tc>
                <a:tc>
                  <a:txBody>
                    <a:bodyPr/>
                    <a:lstStyle/>
                    <a:p>
                      <a:r>
                        <a:rPr lang="en-US" sz="1800" b="0" i="0" u="none" strike="noStrike" baseline="0" dirty="0" err="1">
                          <a:latin typeface="Arail"/>
                        </a:rPr>
                        <a:t>Viêm</a:t>
                      </a:r>
                      <a:r>
                        <a:rPr lang="en-US" sz="1800" b="0" i="0" u="none" strike="noStrike" baseline="0" dirty="0">
                          <a:latin typeface="Arail"/>
                        </a:rPr>
                        <a:t> </a:t>
                      </a:r>
                      <a:r>
                        <a:rPr lang="en-US" sz="1800" b="0" i="0" u="none" strike="noStrike" baseline="0" dirty="0" err="1">
                          <a:latin typeface="Arail"/>
                        </a:rPr>
                        <a:t>cầu</a:t>
                      </a:r>
                      <a:r>
                        <a:rPr lang="en-US" sz="1800" b="0" i="0" u="none" strike="noStrike" baseline="0" dirty="0">
                          <a:latin typeface="Arail"/>
                        </a:rPr>
                        <a:t> </a:t>
                      </a:r>
                      <a:r>
                        <a:rPr lang="en-US" sz="1800" b="0" i="0" u="none" strike="noStrike" baseline="0" dirty="0" err="1">
                          <a:latin typeface="Arail"/>
                        </a:rPr>
                        <a:t>thận</a:t>
                      </a:r>
                      <a:r>
                        <a:rPr lang="en-US" sz="1800" b="0" i="0" u="none" strike="noStrike" baseline="0" dirty="0">
                          <a:latin typeface="Arail"/>
                        </a:rPr>
                        <a:t>, </a:t>
                      </a:r>
                      <a:r>
                        <a:rPr lang="en-US" sz="1800" b="0" i="0" u="none" strike="noStrike" baseline="0" dirty="0" err="1">
                          <a:latin typeface="Arail"/>
                        </a:rPr>
                        <a:t>viêm</a:t>
                      </a:r>
                      <a:r>
                        <a:rPr lang="en-US" sz="1800" b="0" i="0" u="none" strike="noStrike" baseline="0" dirty="0">
                          <a:latin typeface="Arail"/>
                        </a:rPr>
                        <a:t> </a:t>
                      </a:r>
                      <a:r>
                        <a:rPr lang="en-US" sz="1800" b="0" i="0" u="none" strike="noStrike" baseline="0" dirty="0" err="1">
                          <a:latin typeface="Arail"/>
                        </a:rPr>
                        <a:t>ống</a:t>
                      </a:r>
                      <a:r>
                        <a:rPr lang="en-US" sz="1800" b="0" i="0" u="none" strike="noStrike" baseline="0" dirty="0">
                          <a:latin typeface="Arail"/>
                        </a:rPr>
                        <a:t> </a:t>
                      </a:r>
                      <a:r>
                        <a:rPr lang="en-US" sz="1800" b="0" i="0" u="none" strike="noStrike" baseline="0" dirty="0" err="1">
                          <a:latin typeface="Arail"/>
                        </a:rPr>
                        <a:t>thận</a:t>
                      </a:r>
                      <a:r>
                        <a:rPr lang="en-US" sz="1800" b="0" i="0" u="none" strike="noStrike" baseline="0" dirty="0">
                          <a:latin typeface="Arail"/>
                        </a:rPr>
                        <a:t>. </a:t>
                      </a:r>
                      <a:r>
                        <a:rPr lang="en-US" sz="1800" b="0" i="0" u="none" strike="noStrike" baseline="0" dirty="0" err="1">
                          <a:latin typeface="Arail"/>
                        </a:rPr>
                        <a:t>Nhiễm</a:t>
                      </a:r>
                      <a:r>
                        <a:rPr lang="en-US" sz="1800" b="0" i="0" u="none" strike="noStrike" baseline="0" dirty="0">
                          <a:latin typeface="Arail"/>
                        </a:rPr>
                        <a:t> </a:t>
                      </a:r>
                      <a:r>
                        <a:rPr lang="en-US" sz="1800" b="0" i="0" u="none" strike="noStrike" baseline="0" dirty="0" err="1">
                          <a:latin typeface="Arail"/>
                        </a:rPr>
                        <a:t>trùng</a:t>
                      </a:r>
                      <a:r>
                        <a:rPr lang="en-US" sz="1800" b="0" i="0" u="none" strike="noStrike" baseline="0" dirty="0">
                          <a:latin typeface="Arail"/>
                        </a:rPr>
                        <a:t>, </a:t>
                      </a:r>
                      <a:r>
                        <a:rPr lang="en-US" sz="1800" b="0" i="0" u="none" strike="noStrike" baseline="0" dirty="0" err="1">
                          <a:latin typeface="Arail"/>
                        </a:rPr>
                        <a:t>sỏi</a:t>
                      </a:r>
                      <a:r>
                        <a:rPr lang="en-US" sz="1800" b="0" i="0" u="none" strike="noStrike" baseline="0" dirty="0">
                          <a:latin typeface="Arail"/>
                        </a:rPr>
                        <a:t>, </a:t>
                      </a:r>
                      <a:r>
                        <a:rPr lang="en-US" sz="1800" b="0" i="0" u="none" strike="noStrike" baseline="0" dirty="0" err="1">
                          <a:latin typeface="Arail"/>
                        </a:rPr>
                        <a:t>khối</a:t>
                      </a:r>
                      <a:r>
                        <a:rPr lang="en-US" sz="1800" b="0" i="0" u="none" strike="noStrike" baseline="0" dirty="0">
                          <a:latin typeface="Arail"/>
                        </a:rPr>
                        <a:t> u </a:t>
                      </a:r>
                      <a:r>
                        <a:rPr lang="en-US" sz="1800" b="0" i="0" u="none" strike="noStrike" baseline="0" dirty="0" err="1">
                          <a:latin typeface="Arail"/>
                        </a:rPr>
                        <a:t>hệ</a:t>
                      </a:r>
                      <a:r>
                        <a:rPr lang="en-US" sz="1800" b="0" i="0" u="none" strike="noStrike" baseline="0" dirty="0">
                          <a:latin typeface="Arail"/>
                        </a:rPr>
                        <a:t> </a:t>
                      </a:r>
                      <a:r>
                        <a:rPr lang="en-US" sz="1800" b="0" i="0" u="none" strike="noStrike" baseline="0" dirty="0" err="1">
                          <a:latin typeface="Arail"/>
                        </a:rPr>
                        <a:t>tiết</a:t>
                      </a:r>
                      <a:r>
                        <a:rPr lang="en-US" sz="1800" b="0" i="0" u="none" strike="noStrike" baseline="0" dirty="0">
                          <a:latin typeface="Arail"/>
                        </a:rPr>
                        <a:t> </a:t>
                      </a:r>
                      <a:r>
                        <a:rPr lang="en-US" sz="1800" b="0" i="0" u="none" strike="noStrike" baseline="0" dirty="0" err="1">
                          <a:latin typeface="Arail"/>
                        </a:rPr>
                        <a:t>niệu</a:t>
                      </a:r>
                      <a:r>
                        <a:rPr lang="en-US" sz="1800" b="0" i="0" u="none" strike="noStrike" baseline="0" dirty="0">
                          <a:latin typeface="Arail"/>
                        </a:rPr>
                        <a:t> </a:t>
                      </a:r>
                    </a:p>
                  </a:txBody>
                  <a:tcPr/>
                </a:tc>
                <a:extLst>
                  <a:ext uri="{0D108BD9-81ED-4DB2-BD59-A6C34878D82A}">
                    <a16:rowId xmlns:a16="http://schemas.microsoft.com/office/drawing/2014/main" xmlns="" val="10002"/>
                  </a:ext>
                </a:extLst>
              </a:tr>
              <a:tr h="314960">
                <a:tc>
                  <a:txBody>
                    <a:bodyPr/>
                    <a:lstStyle/>
                    <a:p>
                      <a:r>
                        <a:rPr lang="en-US" dirty="0" err="1">
                          <a:latin typeface="Arail"/>
                        </a:rPr>
                        <a:t>Bạch</a:t>
                      </a:r>
                      <a:r>
                        <a:rPr lang="en-US" dirty="0">
                          <a:latin typeface="Arail"/>
                        </a:rPr>
                        <a:t> </a:t>
                      </a:r>
                      <a:r>
                        <a:rPr lang="en-US" dirty="0" err="1">
                          <a:latin typeface="Arail"/>
                        </a:rPr>
                        <a:t>cầu</a:t>
                      </a:r>
                      <a:r>
                        <a:rPr lang="en-US" baseline="0" dirty="0">
                          <a:latin typeface="Arail"/>
                        </a:rPr>
                        <a:t> </a:t>
                      </a:r>
                      <a:r>
                        <a:rPr lang="en-US" baseline="0" dirty="0" err="1">
                          <a:latin typeface="Arail"/>
                        </a:rPr>
                        <a:t>niệu</a:t>
                      </a:r>
                      <a:r>
                        <a:rPr lang="en-US" baseline="0" dirty="0">
                          <a:latin typeface="Arail"/>
                        </a:rPr>
                        <a:t>( </a:t>
                      </a:r>
                      <a:r>
                        <a:rPr lang="en-US" baseline="0" dirty="0" err="1">
                          <a:latin typeface="Arail"/>
                        </a:rPr>
                        <a:t>đái</a:t>
                      </a:r>
                      <a:r>
                        <a:rPr lang="en-US" baseline="0" dirty="0">
                          <a:latin typeface="Arail"/>
                        </a:rPr>
                        <a:t> </a:t>
                      </a:r>
                      <a:r>
                        <a:rPr lang="en-US" baseline="0" dirty="0" err="1">
                          <a:latin typeface="Arail"/>
                        </a:rPr>
                        <a:t>ra</a:t>
                      </a:r>
                      <a:r>
                        <a:rPr lang="en-US" baseline="0" dirty="0">
                          <a:latin typeface="Arail"/>
                        </a:rPr>
                        <a:t> </a:t>
                      </a:r>
                      <a:r>
                        <a:rPr lang="en-US" baseline="0" dirty="0" err="1">
                          <a:latin typeface="Arail"/>
                        </a:rPr>
                        <a:t>mủ</a:t>
                      </a:r>
                      <a:r>
                        <a:rPr lang="en-US" baseline="0" dirty="0">
                          <a:latin typeface="Arail"/>
                        </a:rPr>
                        <a:t>)</a:t>
                      </a:r>
                      <a:endParaRPr lang="en-US" dirty="0">
                        <a:latin typeface="Arail"/>
                      </a:endParaRPr>
                    </a:p>
                  </a:txBody>
                  <a:tcPr/>
                </a:tc>
                <a:tc>
                  <a:txBody>
                    <a:bodyPr/>
                    <a:lstStyle/>
                    <a:p>
                      <a:r>
                        <a:rPr lang="vi-VN" sz="1800" b="0" i="0" u="none" strike="noStrike" baseline="0" dirty="0">
                          <a:latin typeface="Arail"/>
                          <a:cs typeface="Calibri" pitchFamily="34" charset="0"/>
                        </a:rPr>
                        <a:t>Trong nước tiểu có nhiều bạch cầu đa nhân thoái hóa, nước tiểu đục hoặc dưới kính hiển vi thấy nhiều bạch cầu </a:t>
                      </a:r>
                    </a:p>
                    <a:p>
                      <a:endParaRPr lang="en-US" dirty="0">
                        <a:latin typeface="Arail"/>
                        <a:cs typeface="Calibri" pitchFamily="34" charset="0"/>
                      </a:endParaRPr>
                    </a:p>
                  </a:txBody>
                  <a:tcPr/>
                </a:tc>
                <a:tc>
                  <a:txBody>
                    <a:bodyPr/>
                    <a:lstStyle/>
                    <a:p>
                      <a:r>
                        <a:rPr lang="en-US" dirty="0" err="1">
                          <a:latin typeface="Arail"/>
                        </a:rPr>
                        <a:t>Nhiễm</a:t>
                      </a:r>
                      <a:r>
                        <a:rPr lang="en-US" dirty="0">
                          <a:latin typeface="Arail"/>
                        </a:rPr>
                        <a:t> </a:t>
                      </a:r>
                      <a:r>
                        <a:rPr lang="en-US" dirty="0" err="1">
                          <a:latin typeface="Arail"/>
                        </a:rPr>
                        <a:t>trùng</a:t>
                      </a:r>
                      <a:r>
                        <a:rPr lang="en-US" baseline="0" dirty="0">
                          <a:latin typeface="Arail"/>
                        </a:rPr>
                        <a:t> </a:t>
                      </a:r>
                      <a:r>
                        <a:rPr lang="en-US" baseline="0" dirty="0" err="1">
                          <a:latin typeface="Arail"/>
                        </a:rPr>
                        <a:t>hệ</a:t>
                      </a:r>
                      <a:r>
                        <a:rPr lang="en-US" baseline="0" dirty="0">
                          <a:latin typeface="Arail"/>
                        </a:rPr>
                        <a:t> </a:t>
                      </a:r>
                      <a:r>
                        <a:rPr lang="en-US" baseline="0" dirty="0" err="1">
                          <a:latin typeface="Arail"/>
                        </a:rPr>
                        <a:t>tiết</a:t>
                      </a:r>
                      <a:r>
                        <a:rPr lang="en-US" baseline="0" dirty="0">
                          <a:latin typeface="Arail"/>
                        </a:rPr>
                        <a:t> </a:t>
                      </a:r>
                      <a:r>
                        <a:rPr lang="en-US" baseline="0" dirty="0" err="1">
                          <a:latin typeface="Arail"/>
                        </a:rPr>
                        <a:t>niệu</a:t>
                      </a:r>
                      <a:endParaRPr lang="en-US" dirty="0">
                        <a:latin typeface="Arail"/>
                      </a:endParaRPr>
                    </a:p>
                  </a:txBody>
                  <a:tcPr/>
                </a:tc>
                <a:extLst>
                  <a:ext uri="{0D108BD9-81ED-4DB2-BD59-A6C34878D82A}">
                    <a16:rowId xmlns:a16="http://schemas.microsoft.com/office/drawing/2014/main" xmlns="" val="10003"/>
                  </a:ext>
                </a:extLst>
              </a:tr>
              <a:tr h="370840">
                <a:tc>
                  <a:txBody>
                    <a:bodyPr/>
                    <a:lstStyle/>
                    <a:p>
                      <a:r>
                        <a:rPr lang="en-US" dirty="0" err="1">
                          <a:latin typeface="Arail"/>
                        </a:rPr>
                        <a:t>Trụ</a:t>
                      </a:r>
                      <a:r>
                        <a:rPr lang="en-US" dirty="0">
                          <a:latin typeface="Arail"/>
                        </a:rPr>
                        <a:t> </a:t>
                      </a:r>
                      <a:r>
                        <a:rPr lang="en-US" dirty="0" err="1">
                          <a:latin typeface="Arail"/>
                        </a:rPr>
                        <a:t>niệu</a:t>
                      </a:r>
                      <a:endParaRPr lang="en-US" dirty="0">
                        <a:latin typeface="Arail"/>
                      </a:endParaRPr>
                    </a:p>
                  </a:txBody>
                  <a:tcPr/>
                </a:tc>
                <a:tc>
                  <a:txBody>
                    <a:bodyPr/>
                    <a:lstStyle/>
                    <a:p>
                      <a:r>
                        <a:rPr lang="vi-VN" sz="1800" b="0" i="0" u="none" strike="noStrike" baseline="0" dirty="0">
                          <a:latin typeface="Arail"/>
                          <a:cs typeface="Calibri" pitchFamily="34" charset="0"/>
                        </a:rPr>
                        <a:t>Protein hay lipid bị đông vón dưới ảnh hưởng của những thay đổi tính chất lý học của nước tiểu tạo thành khuôn trong ống thận. Albumin kết tủa thành trụ trong, có thể kèm theo kết tụ hồng cầu (trụ hồng cầu), kết tụ bạch cầu (trụ hạt, tế bào ống thận (trụ liên bào </a:t>
                      </a:r>
                      <a:r>
                        <a:rPr lang="en-US" sz="1800" b="0" i="0" u="none" strike="noStrike" baseline="0" dirty="0">
                          <a:latin typeface="Arail"/>
                          <a:cs typeface="Calibri" pitchFamily="34" charset="0"/>
                        </a:rPr>
                        <a:t>)</a:t>
                      </a:r>
                      <a:endParaRPr lang="vi-VN" sz="1800" b="0" i="0" u="none" strike="noStrike" baseline="0" dirty="0">
                        <a:latin typeface="Arail"/>
                        <a:cs typeface="Calibri" pitchFamily="34" charset="0"/>
                      </a:endParaRPr>
                    </a:p>
                  </a:txBody>
                  <a:tcPr/>
                </a:tc>
                <a:tc>
                  <a:txBody>
                    <a:bodyPr/>
                    <a:lstStyle/>
                    <a:p>
                      <a:r>
                        <a:rPr lang="en-US" sz="1800" b="0" i="0" u="none" strike="noStrike" baseline="0" dirty="0" err="1">
                          <a:latin typeface="Arail"/>
                        </a:rPr>
                        <a:t>Viêm</a:t>
                      </a:r>
                      <a:r>
                        <a:rPr lang="en-US" sz="1800" b="0" i="0" u="none" strike="noStrike" baseline="0" dirty="0">
                          <a:latin typeface="Arail"/>
                        </a:rPr>
                        <a:t> </a:t>
                      </a:r>
                      <a:r>
                        <a:rPr lang="en-US" sz="1800" b="0" i="0" u="none" strike="noStrike" baseline="0" dirty="0" err="1">
                          <a:latin typeface="Arail"/>
                        </a:rPr>
                        <a:t>cầu</a:t>
                      </a:r>
                      <a:r>
                        <a:rPr lang="en-US" sz="1800" b="0" i="0" u="none" strike="noStrike" baseline="0" dirty="0">
                          <a:latin typeface="Arail"/>
                        </a:rPr>
                        <a:t> </a:t>
                      </a:r>
                      <a:r>
                        <a:rPr lang="en-US" sz="1800" b="0" i="0" u="none" strike="noStrike" baseline="0" dirty="0" err="1">
                          <a:latin typeface="Arail"/>
                        </a:rPr>
                        <a:t>thận</a:t>
                      </a:r>
                      <a:r>
                        <a:rPr lang="en-US" sz="1800" b="0" i="0" u="none" strike="noStrike" baseline="0" dirty="0">
                          <a:latin typeface="Arail"/>
                        </a:rPr>
                        <a:t> </a:t>
                      </a:r>
                      <a:r>
                        <a:rPr lang="en-US" sz="1800" b="0" i="0" u="none" strike="noStrike" baseline="0" dirty="0" err="1">
                          <a:latin typeface="Arail"/>
                        </a:rPr>
                        <a:t>Viêm</a:t>
                      </a:r>
                      <a:r>
                        <a:rPr lang="en-US" sz="1800" b="0" i="0" u="none" strike="noStrike" baseline="0" dirty="0">
                          <a:latin typeface="Arail"/>
                        </a:rPr>
                        <a:t> </a:t>
                      </a:r>
                      <a:r>
                        <a:rPr lang="en-US" sz="1800" b="0" i="0" u="none" strike="noStrike" baseline="0" dirty="0" err="1">
                          <a:latin typeface="Arail"/>
                        </a:rPr>
                        <a:t>thận</a:t>
                      </a:r>
                      <a:r>
                        <a:rPr lang="en-US" sz="1800" b="0" i="0" u="none" strike="noStrike" baseline="0" dirty="0">
                          <a:latin typeface="Arail"/>
                        </a:rPr>
                        <a:t> – </a:t>
                      </a:r>
                      <a:r>
                        <a:rPr lang="en-US" sz="1800" b="0" i="0" u="none" strike="noStrike" baseline="0" dirty="0" err="1">
                          <a:latin typeface="Arail"/>
                        </a:rPr>
                        <a:t>bể</a:t>
                      </a:r>
                      <a:r>
                        <a:rPr lang="en-US" sz="1800" b="0" i="0" u="none" strike="noStrike" baseline="0" dirty="0">
                          <a:latin typeface="Arail"/>
                        </a:rPr>
                        <a:t> </a:t>
                      </a:r>
                      <a:r>
                        <a:rPr lang="en-US" sz="1800" b="0" i="0" u="none" strike="noStrike" baseline="0" dirty="0" err="1">
                          <a:latin typeface="Arail"/>
                        </a:rPr>
                        <a:t>thận</a:t>
                      </a:r>
                      <a:r>
                        <a:rPr lang="en-US" sz="1800" b="0" i="0" u="none" strike="noStrike" baseline="0" dirty="0">
                          <a:latin typeface="Arail"/>
                        </a:rPr>
                        <a:t> </a:t>
                      </a:r>
                    </a:p>
                    <a:p>
                      <a:endParaRPr lang="en-US" dirty="0">
                        <a:latin typeface="Arail"/>
                      </a:endParaRPr>
                    </a:p>
                  </a:txBody>
                  <a:tcPr/>
                </a:tc>
                <a:extLst>
                  <a:ext uri="{0D108BD9-81ED-4DB2-BD59-A6C34878D82A}">
                    <a16:rowId xmlns:a16="http://schemas.microsoft.com/office/drawing/2014/main" xmlns="" val="10004"/>
                  </a:ext>
                </a:extLst>
              </a:tr>
            </a:tbl>
          </a:graphicData>
        </a:graphic>
      </p:graphicFrame>
    </p:spTree>
    <p:extLst>
      <p:ext uri="{BB962C8B-B14F-4D97-AF65-F5344CB8AC3E}">
        <p14:creationId xmlns:p14="http://schemas.microsoft.com/office/powerpoint/2010/main" val="16495071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221</TotalTime>
  <Words>1205</Words>
  <Application>Microsoft Office PowerPoint</Application>
  <PresentationFormat>On-screen Show (4:3)</PresentationFormat>
  <Paragraphs>84</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Arail</vt:lpstr>
      <vt:lpstr>Arial</vt:lpstr>
      <vt:lpstr>Calibri</vt:lpstr>
      <vt:lpstr>Times New Roman</vt:lpstr>
      <vt:lpstr>Office Theme</vt:lpstr>
      <vt:lpstr>ĐẠI CƯƠNG BỆNH TIẾT NIỆU</vt:lpstr>
      <vt:lpstr>1.1 GiẢI PHẨU</vt:lpstr>
      <vt:lpstr>PowerPoint Presentation</vt:lpstr>
      <vt:lpstr>1.2, NHỮNG CHỨC NĂNG CỦA THẬN</vt:lpstr>
      <vt:lpstr>1.2, NHỮNG CHỨC NĂNG CỦA THẬN</vt:lpstr>
      <vt:lpstr>1.3 SINH LÝ RỐI LOẠN CHỨC NĂNG THẬN</vt:lpstr>
      <vt:lpstr>2. Những triệu chứng chủ yếu của các bệnh liên quan đến hệ tiết niệu  2.1 biểu hiện nước tiểu</vt:lpstr>
      <vt:lpstr>PowerPoint Presentation</vt:lpstr>
      <vt:lpstr>PowerPoint Presentation</vt:lpstr>
      <vt:lpstr>2.2 Biểu hiện ở máu </vt:lpstr>
      <vt:lpstr>PowerPoint Presentation</vt:lpstr>
      <vt:lpstr>2.3.Biểu hiện toàn thân</vt:lpstr>
      <vt:lpstr>2.3.2 Thiếu máu</vt:lpstr>
      <vt:lpstr>2.3.3 Tăng huyết áp</vt:lpstr>
      <vt:lpstr>4.Các bệnh hệ thống thận- tiết niệu thường gặp: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 GiẢI PHẨU</dc:title>
  <dc:creator>Admin</dc:creator>
  <cp:lastModifiedBy>huong che</cp:lastModifiedBy>
  <cp:revision>21</cp:revision>
  <dcterms:created xsi:type="dcterms:W3CDTF">2006-08-16T00:00:00Z</dcterms:created>
  <dcterms:modified xsi:type="dcterms:W3CDTF">2017-02-26T09:32:07Z</dcterms:modified>
</cp:coreProperties>
</file>