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97" r:id="rId2"/>
    <p:sldId id="295" r:id="rId3"/>
    <p:sldId id="261" r:id="rId4"/>
    <p:sldId id="292" r:id="rId5"/>
    <p:sldId id="268" r:id="rId6"/>
    <p:sldId id="293" r:id="rId7"/>
    <p:sldId id="294" r:id="rId8"/>
    <p:sldId id="270" r:id="rId9"/>
    <p:sldId id="288" r:id="rId10"/>
    <p:sldId id="289" r:id="rId11"/>
    <p:sldId id="290" r:id="rId12"/>
    <p:sldId id="291" r:id="rId13"/>
    <p:sldId id="296" r:id="rId14"/>
    <p:sldId id="298" r:id="rId15"/>
    <p:sldId id="299" r:id="rId16"/>
    <p:sldId id="300" r:id="rId17"/>
    <p:sldId id="301" r:id="rId18"/>
    <p:sldId id="302" r:id="rId19"/>
    <p:sldId id="303" r:id="rId20"/>
  </p:sldIdLst>
  <p:sldSz cx="9144000" cy="6858000" type="screen4x3"/>
  <p:notesSz cx="6858000" cy="9144000"/>
  <p:defaultTex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91"/>
    <a:srgbClr val="FFD1FF"/>
    <a:srgbClr val="A40079"/>
    <a:srgbClr val="CC5EF8"/>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9" autoAdjust="0"/>
    <p:restoredTop sz="95907" autoAdjust="0"/>
  </p:normalViewPr>
  <p:slideViewPr>
    <p:cSldViewPr snapToGrid="0">
      <p:cViewPr varScale="1">
        <p:scale>
          <a:sx n="79" d="100"/>
          <a:sy n="79" d="100"/>
        </p:scale>
        <p:origin x="94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45801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19931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632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79768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680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25059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59625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94123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71812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40484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13805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06415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3127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66301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43512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pPr/>
              <a:t>26/03/2017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46359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72C20-897A-4209-AE00-DDF925F703F3}" type="datetimeFigureOut">
              <a:rPr lang="vi-VN" smtClean="0"/>
              <a:pPr/>
              <a:t>26/03/2017</a:t>
            </a:fld>
            <a:endParaRPr lang="vi-V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30589F9-8326-4ABB-813E-2620A75BA18C}" type="slidenum">
              <a:rPr lang="vi-VN" smtClean="0"/>
              <a:pPr/>
              <a:t>‹#›</a:t>
            </a:fld>
            <a:endParaRPr lang="vi-VN"/>
          </a:p>
        </p:txBody>
      </p:sp>
    </p:spTree>
    <p:extLst>
      <p:ext uri="{BB962C8B-B14F-4D97-AF65-F5344CB8AC3E}">
        <p14:creationId xmlns:p14="http://schemas.microsoft.com/office/powerpoint/2010/main" val="4965763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aobenhphoi.vn/Print.aspx?Culture=vi-VN&amp;q=1370" TargetMode="External"/><Relationship Id="rId2" Type="http://schemas.openxmlformats.org/officeDocument/2006/relationships/hyperlink" Target="http://www.nguyenphuchoc199.com/pth-%20350" TargetMode="External"/><Relationship Id="rId1" Type="http://schemas.openxmlformats.org/officeDocument/2006/relationships/slideLayout" Target="../slideLayouts/slideLayout2.xml"/><Relationship Id="rId4" Type="http://schemas.openxmlformats.org/officeDocument/2006/relationships/hyperlink" Target="https://www.slideshare.net/ducocachxa/vi-khuan-la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86" y="1832991"/>
            <a:ext cx="8712968" cy="900246"/>
          </a:xfrm>
          <a:prstGeom prst="rect">
            <a:avLst/>
          </a:prstGeom>
        </p:spPr>
        <p:txBody>
          <a:bodyPr wrap="square" lIns="68580" tIns="34290" rIns="68580" bIns="34290">
            <a:spAutoFit/>
          </a:bodyPr>
          <a:lstStyle/>
          <a:p>
            <a:pPr marL="0" lvl="1" algn="ctr"/>
            <a:r>
              <a:rPr lang="en-US" sz="5400" b="1" dirty="0" smtClean="0">
                <a:solidFill>
                  <a:srgbClr val="FF0000"/>
                </a:solidFill>
                <a:latin typeface="Times New Roman" pitchFamily="18" charset="0"/>
                <a:cs typeface="Times New Roman" pitchFamily="18" charset="0"/>
              </a:rPr>
              <a:t>BỆNH  LAO</a:t>
            </a:r>
            <a:endParaRPr lang="en-US" sz="5400" dirty="0">
              <a:solidFill>
                <a:srgbClr val="FF0000"/>
              </a:solidFill>
              <a:latin typeface="Times New Roman" pitchFamily="18" charset="0"/>
              <a:cs typeface="Times New Roman" pitchFamily="18" charset="0"/>
            </a:endParaRPr>
          </a:p>
        </p:txBody>
      </p:sp>
      <p:pic>
        <p:nvPicPr>
          <p:cNvPr id="2050"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14400" cy="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3" y="192214"/>
            <a:ext cx="837043" cy="707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 y="86258"/>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314857"/>
            <a:ext cx="914400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1473947" y="280700"/>
            <a:ext cx="625067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eaLnBrk="0" fontAlgn="base" hangingPunct="0">
              <a:spcBef>
                <a:spcPct val="0"/>
              </a:spcBef>
              <a:spcAft>
                <a:spcPct val="0"/>
              </a:spcAft>
              <a:tabLst>
                <a:tab pos="3476625" algn="l"/>
                <a:tab pos="3657600" algn="l"/>
              </a:tabLst>
            </a:pPr>
            <a:r>
              <a:rPr lang="en-US" sz="1800" b="1">
                <a:solidFill>
                  <a:srgbClr val="632523"/>
                </a:solidFill>
                <a:latin typeface="Times New Roman" pitchFamily="18" charset="0"/>
                <a:ea typeface="Arial Unicode MS" pitchFamily="34" charset="-128"/>
                <a:cs typeface="Times New Roman" pitchFamily="18" charset="0"/>
              </a:rPr>
              <a:t>T R Ư Ờ N G</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 Đ Ạ I</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 H Ọ C  D U Y</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 T Â N</a:t>
            </a:r>
            <a:endParaRPr lang="vi-VN" sz="1800" b="1">
              <a:solidFill>
                <a:srgbClr val="632523"/>
              </a:solidFill>
              <a:latin typeface="Times New Roman" pitchFamily="18" charset="0"/>
              <a:ea typeface="Arial Unicode MS" pitchFamily="34" charset="-128"/>
              <a:cs typeface="Times New Roman" pitchFamily="18" charset="0"/>
            </a:endParaRPr>
          </a:p>
          <a:p>
            <a:pPr algn="ctr" eaLnBrk="0" fontAlgn="base" hangingPunct="0">
              <a:spcBef>
                <a:spcPct val="0"/>
              </a:spcBef>
              <a:spcAft>
                <a:spcPct val="0"/>
              </a:spcAft>
              <a:tabLst>
                <a:tab pos="3476625" algn="l"/>
                <a:tab pos="3657600" algn="l"/>
              </a:tabLst>
            </a:pPr>
            <a:r>
              <a:rPr lang="en-US" sz="1800" b="1">
                <a:solidFill>
                  <a:srgbClr val="632523"/>
                </a:solidFill>
                <a:latin typeface="Times New Roman" pitchFamily="18" charset="0"/>
                <a:ea typeface="Arial Unicode MS" pitchFamily="34" charset="-128"/>
                <a:cs typeface="Times New Roman" pitchFamily="18" charset="0"/>
              </a:rPr>
              <a:t>K</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H</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O</a:t>
            </a:r>
            <a:r>
              <a:rPr lang="vi-VN" sz="1800" b="1">
                <a:solidFill>
                  <a:srgbClr val="632523"/>
                </a:solidFill>
                <a:latin typeface="Times New Roman" pitchFamily="18" charset="0"/>
                <a:ea typeface="Arial Unicode MS" pitchFamily="34" charset="-128"/>
                <a:cs typeface="Times New Roman" pitchFamily="18" charset="0"/>
              </a:rPr>
              <a:t> </a:t>
            </a:r>
            <a:r>
              <a:rPr lang="en-US" sz="1800" b="1">
                <a:solidFill>
                  <a:srgbClr val="632523"/>
                </a:solidFill>
                <a:latin typeface="Times New Roman" pitchFamily="18" charset="0"/>
                <a:ea typeface="Arial Unicode MS" pitchFamily="34" charset="-128"/>
                <a:cs typeface="Times New Roman" pitchFamily="18" charset="0"/>
              </a:rPr>
              <a:t>A  </a:t>
            </a:r>
            <a:r>
              <a:rPr lang="vi-VN" sz="1800" b="1">
                <a:solidFill>
                  <a:srgbClr val="632523"/>
                </a:solidFill>
                <a:latin typeface="Times New Roman" pitchFamily="18" charset="0"/>
                <a:ea typeface="Arial Unicode MS" pitchFamily="34" charset="-128"/>
                <a:cs typeface="Times New Roman" pitchFamily="18" charset="0"/>
              </a:rPr>
              <a:t> D Ư Ợ C</a:t>
            </a:r>
            <a:endParaRPr lang="en-US" sz="4000">
              <a:latin typeface="Times New Roman" pitchFamily="18" charset="0"/>
              <a:cs typeface="Times New Roman" pitchFamily="18" charset="0"/>
            </a:endParaRPr>
          </a:p>
        </p:txBody>
      </p:sp>
      <p:sp>
        <p:nvSpPr>
          <p:cNvPr id="10" name="Rectangle 9"/>
          <p:cNvSpPr/>
          <p:nvPr/>
        </p:nvSpPr>
        <p:spPr>
          <a:xfrm>
            <a:off x="4007637" y="3669975"/>
            <a:ext cx="6336704" cy="2941831"/>
          </a:xfrm>
          <a:prstGeom prst="rect">
            <a:avLst/>
          </a:prstGeom>
        </p:spPr>
        <p:txBody>
          <a:bodyPr wrap="square" lIns="68580" tIns="34290" rIns="68580" bIns="34290">
            <a:spAutoFit/>
          </a:bodyPr>
          <a:lstStyle/>
          <a:p>
            <a:pPr marL="0" lvl="1">
              <a:lnSpc>
                <a:spcPts val="3200"/>
              </a:lnSpc>
            </a:pPr>
            <a:r>
              <a:rPr lang="vi-VN" sz="1800" b="1" dirty="0">
                <a:latin typeface="Times New Roman" pitchFamily="18" charset="0"/>
                <a:cs typeface="Times New Roman" pitchFamily="18" charset="0"/>
              </a:rPr>
              <a:t>	</a:t>
            </a:r>
            <a:r>
              <a:rPr lang="vi-VN" sz="2000" b="1" dirty="0">
                <a:latin typeface="Times New Roman" pitchFamily="18" charset="0"/>
                <a:cs typeface="Times New Roman" pitchFamily="18" charset="0"/>
              </a:rPr>
              <a:t>GVHD: Th.s Nguyễn Phúc Học</a:t>
            </a:r>
          </a:p>
          <a:p>
            <a:pPr marL="0" lvl="1">
              <a:lnSpc>
                <a:spcPts val="3200"/>
              </a:lnSpc>
            </a:pPr>
            <a:r>
              <a:rPr lang="vi-VN" sz="2000" b="1" dirty="0">
                <a:latin typeface="Times New Roman" pitchFamily="18" charset="0"/>
                <a:cs typeface="Times New Roman" pitchFamily="18" charset="0"/>
              </a:rPr>
              <a:t>	SVTH: </a:t>
            </a:r>
            <a:r>
              <a:rPr lang="vi-VN" sz="2000" b="1">
                <a:latin typeface="Times New Roman" pitchFamily="18" charset="0"/>
                <a:cs typeface="Times New Roman" pitchFamily="18" charset="0"/>
              </a:rPr>
              <a:t>Nhóm 8</a:t>
            </a:r>
            <a:r>
              <a:rPr lang="vi-VN" sz="2000" b="1" smtClean="0">
                <a:latin typeface="Times New Roman" pitchFamily="18" charset="0"/>
                <a:cs typeface="Times New Roman" pitchFamily="18" charset="0"/>
              </a:rPr>
              <a:t> </a:t>
            </a:r>
            <a:r>
              <a:rPr lang="vi-VN" sz="2000" b="1" dirty="0">
                <a:latin typeface="Times New Roman" pitchFamily="18" charset="0"/>
                <a:cs typeface="Times New Roman" pitchFamily="18" charset="0"/>
              </a:rPr>
              <a:t>- Lớp: PTH 350H </a:t>
            </a:r>
          </a:p>
          <a:p>
            <a:pPr marL="0" lvl="1">
              <a:lnSpc>
                <a:spcPts val="3200"/>
              </a:lnSpc>
            </a:pPr>
            <a:r>
              <a:rPr lang="vi-VN" sz="1800" dirty="0">
                <a:latin typeface="Times New Roman" pitchFamily="18" charset="0"/>
                <a:cs typeface="Times New Roman" pitchFamily="18" charset="0"/>
              </a:rPr>
              <a:t>          </a:t>
            </a:r>
            <a:r>
              <a:rPr lang="vi-VN" sz="18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1. Lê Thị Quỳnh Anh</a:t>
            </a:r>
            <a:endParaRPr lang="vi-VN" sz="2400" dirty="0">
              <a:latin typeface="Times New Roman" pitchFamily="18" charset="0"/>
              <a:cs typeface="Times New Roman" pitchFamily="18" charset="0"/>
            </a:endParaRPr>
          </a:p>
          <a:p>
            <a:pPr marL="0" lvl="1">
              <a:lnSpc>
                <a:spcPts val="32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2. Ksor Nguyễn Thị Mỹ Ngọc  </a:t>
            </a:r>
            <a:endParaRPr lang="vi-VN" sz="2400" dirty="0">
              <a:latin typeface="Times New Roman" pitchFamily="18" charset="0"/>
              <a:cs typeface="Times New Roman" pitchFamily="18" charset="0"/>
            </a:endParaRPr>
          </a:p>
          <a:p>
            <a:pPr marL="0" lvl="1">
              <a:lnSpc>
                <a:spcPts val="32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3. Võ Đại Quốc</a:t>
            </a:r>
            <a:endParaRPr lang="vi-VN" sz="2400" dirty="0">
              <a:latin typeface="Times New Roman" pitchFamily="18" charset="0"/>
              <a:cs typeface="Times New Roman" pitchFamily="18" charset="0"/>
            </a:endParaRPr>
          </a:p>
          <a:p>
            <a:pPr marL="0" lvl="1">
              <a:lnSpc>
                <a:spcPts val="32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 4. Hoàng Minh Nhật</a:t>
            </a:r>
            <a:endParaRPr lang="vi-VN" sz="2400" dirty="0">
              <a:latin typeface="Times New Roman" pitchFamily="18" charset="0"/>
              <a:cs typeface="Times New Roman" pitchFamily="18" charset="0"/>
            </a:endParaRPr>
          </a:p>
          <a:p>
            <a:pPr marL="0" lvl="1">
              <a:lnSpc>
                <a:spcPts val="32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5. Nguyễn Thành Nam</a:t>
            </a:r>
            <a:endParaRPr lang="en-US" sz="2400" dirty="0">
              <a:latin typeface="Times New Roman" pitchFamily="18" charset="0"/>
              <a:cs typeface="Times New Roman" pitchFamily="18" charset="0"/>
            </a:endParaRPr>
          </a:p>
        </p:txBody>
      </p:sp>
      <p:pic>
        <p:nvPicPr>
          <p:cNvPr id="2" name="Picture 1"/>
          <p:cNvPicPr>
            <a:picLocks noChangeAspect="1"/>
          </p:cNvPicPr>
          <p:nvPr/>
        </p:nvPicPr>
        <p:blipFill>
          <a:blip r:embed="rId4"/>
          <a:stretch>
            <a:fillRect/>
          </a:stretch>
        </p:blipFill>
        <p:spPr>
          <a:xfrm>
            <a:off x="638908" y="3669975"/>
            <a:ext cx="3933092" cy="2941831"/>
          </a:xfrm>
          <a:prstGeom prst="rect">
            <a:avLst/>
          </a:prstGeom>
        </p:spPr>
      </p:pic>
    </p:spTree>
    <p:extLst>
      <p:ext uri="{BB962C8B-B14F-4D97-AF65-F5344CB8AC3E}">
        <p14:creationId xmlns:p14="http://schemas.microsoft.com/office/powerpoint/2010/main" val="14717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15132" y="351692"/>
            <a:ext cx="6975913" cy="509954"/>
          </a:xfrm>
        </p:spPr>
        <p:txBody>
          <a:bodyPr anchor="t"/>
          <a:lstStyle/>
          <a:p>
            <a:pPr algn="l"/>
            <a:r>
              <a:rPr lang="en-US" sz="2800" b="1" dirty="0" smtClean="0">
                <a:solidFill>
                  <a:srgbClr val="C00000"/>
                </a:solidFill>
                <a:latin typeface="Times New Roman" panose="02020603050405020304" pitchFamily="18" charset="0"/>
                <a:cs typeface="Times New Roman" panose="02020603050405020304" pitchFamily="18" charset="0"/>
              </a:rPr>
              <a:t>4 </a:t>
            </a:r>
            <a:r>
              <a:rPr lang="en-US" sz="2800" b="1" dirty="0" err="1" smtClean="0">
                <a:solidFill>
                  <a:srgbClr val="C00000"/>
                </a:solidFill>
                <a:latin typeface="Times New Roman" panose="02020603050405020304" pitchFamily="18" charset="0"/>
                <a:cs typeface="Times New Roman" panose="02020603050405020304" pitchFamily="18" charset="0"/>
              </a:rPr>
              <a:t>Phân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loại</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và</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một</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số</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thể</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lâm</a:t>
            </a:r>
            <a:r>
              <a:rPr lang="en-US" sz="2800" b="1" dirty="0" smtClean="0">
                <a:solidFill>
                  <a:srgbClr val="C00000"/>
                </a:solidFill>
                <a:latin typeface="Times New Roman" panose="02020603050405020304" pitchFamily="18" charset="0"/>
                <a:cs typeface="Times New Roman" panose="02020603050405020304" pitchFamily="18" charset="0"/>
              </a:rPr>
              <a:t> sang </a:t>
            </a:r>
            <a:r>
              <a:rPr lang="en-US" sz="2800" b="1" dirty="0" err="1" smtClean="0">
                <a:solidFill>
                  <a:srgbClr val="C00000"/>
                </a:solidFill>
                <a:latin typeface="Times New Roman" panose="02020603050405020304" pitchFamily="18" charset="0"/>
                <a:cs typeface="Times New Roman" panose="02020603050405020304" pitchFamily="18" charset="0"/>
              </a:rPr>
              <a:t>bệnh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lao</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6" name="Subtitle 5"/>
          <p:cNvSpPr>
            <a:spLocks noGrp="1"/>
          </p:cNvSpPr>
          <p:nvPr>
            <p:ph type="subTitle" idx="1"/>
          </p:nvPr>
        </p:nvSpPr>
        <p:spPr>
          <a:xfrm>
            <a:off x="673395" y="1043865"/>
            <a:ext cx="8048574" cy="5585535"/>
          </a:xfrm>
        </p:spPr>
        <p:txBody>
          <a:bodyPr numCol="1">
            <a:normAutofit/>
          </a:bodyPr>
          <a:lstStyle/>
          <a:p>
            <a:pPr algn="l"/>
            <a:r>
              <a:rPr lang="en-US" dirty="0" smtClean="0">
                <a:solidFill>
                  <a:schemeClr val="tx1"/>
                </a:solidFill>
                <a:latin typeface="Times New Roman" panose="02020603050405020304" pitchFamily="18" charset="0"/>
                <a:cs typeface="Times New Roman" panose="02020603050405020304" pitchFamily="18" charset="0"/>
              </a:rPr>
              <a:t>4.1 </a:t>
            </a:r>
            <a:r>
              <a:rPr lang="en-US" dirty="0" err="1" smtClean="0">
                <a:solidFill>
                  <a:schemeClr val="tx1"/>
                </a:solidFill>
                <a:latin typeface="Times New Roman" panose="02020603050405020304" pitchFamily="18" charset="0"/>
                <a:cs typeface="Times New Roman" panose="02020603050405020304" pitchFamily="18" charset="0"/>
              </a:rPr>
              <a:t>phân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loại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bệnh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lao</a:t>
            </a:r>
            <a:endParaRPr lang="en-US"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4.1.1 </a:t>
            </a:r>
            <a:r>
              <a:rPr lang="en-US" dirty="0" err="1" smtClean="0">
                <a:solidFill>
                  <a:schemeClr val="tx1"/>
                </a:solidFill>
                <a:latin typeface="Times New Roman" panose="02020603050405020304" pitchFamily="18" charset="0"/>
                <a:cs typeface="Times New Roman" panose="02020603050405020304" pitchFamily="18" charset="0"/>
              </a:rPr>
              <a:t>phân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loại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bệnh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lao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theo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vị</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trí</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giải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phẫu</a:t>
            </a:r>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4.1.2 </a:t>
            </a:r>
            <a:r>
              <a:rPr lang="en-US" dirty="0" err="1" smtClean="0">
                <a:solidFill>
                  <a:schemeClr val="tx1"/>
                </a:solidFill>
                <a:latin typeface="Times New Roman" panose="02020603050405020304" pitchFamily="18" charset="0"/>
                <a:cs typeface="Times New Roman" panose="02020603050405020304" pitchFamily="18" charset="0"/>
              </a:rPr>
              <a:t>Phân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loại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lao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phổi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theo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kết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quả</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xét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nghiệm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nhuộm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soi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trực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tiếp</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lao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phổi</a:t>
            </a:r>
            <a:r>
              <a:rPr lang="en-US" dirty="0" smtClean="0">
                <a:solidFill>
                  <a:schemeClr val="tx1"/>
                </a:solidFill>
                <a:latin typeface="Times New Roman" panose="02020603050405020304" pitchFamily="18" charset="0"/>
                <a:cs typeface="Times New Roman" panose="02020603050405020304" pitchFamily="18" charset="0"/>
              </a:rPr>
              <a:t> AFB (+) </a:t>
            </a:r>
            <a:r>
              <a:rPr lang="en-US" dirty="0" err="1" smtClean="0">
                <a:solidFill>
                  <a:schemeClr val="tx1"/>
                </a:solidFill>
                <a:latin typeface="Times New Roman" panose="02020603050405020304" pitchFamily="18" charset="0"/>
                <a:cs typeface="Times New Roman" panose="02020603050405020304" pitchFamily="18" charset="0"/>
              </a:rPr>
              <a:t>và</a:t>
            </a:r>
            <a:r>
              <a:rPr lang="en-US" dirty="0" smtClean="0">
                <a:solidFill>
                  <a:schemeClr val="tx1"/>
                </a:solidFill>
                <a:latin typeface="Times New Roman" panose="02020603050405020304" pitchFamily="18" charset="0"/>
                <a:cs typeface="Times New Roman" panose="02020603050405020304" pitchFamily="18" charset="0"/>
              </a:rPr>
              <a:t> (-)</a:t>
            </a:r>
          </a:p>
          <a:p>
            <a:pPr algn="l"/>
            <a:r>
              <a:rPr lang="vi-VN" dirty="0">
                <a:solidFill>
                  <a:schemeClr val="tx1"/>
                </a:solidFill>
                <a:latin typeface="Times New Roman" panose="02020603050405020304" pitchFamily="18" charset="0"/>
                <a:cs typeface="Times New Roman" panose="02020603050405020304" pitchFamily="18" charset="0"/>
              </a:rPr>
              <a:t>4.1.3. Phân loại bệnh lao theo kết quả xét nghiệm vi khuẩn</a:t>
            </a:r>
          </a:p>
          <a:p>
            <a:pPr algn="l"/>
            <a:r>
              <a:rPr lang="vi-VN" dirty="0">
                <a:solidFill>
                  <a:schemeClr val="tx1"/>
                </a:solidFill>
                <a:latin typeface="Times New Roman" panose="02020603050405020304" pitchFamily="18" charset="0"/>
                <a:cs typeface="Times New Roman" panose="02020603050405020304" pitchFamily="18" charset="0"/>
              </a:rPr>
              <a:t>4.1.4. Phân loại người bệnh lao theo tiền sử điều trị lao</a:t>
            </a:r>
          </a:p>
          <a:p>
            <a:pPr algn="l"/>
            <a:r>
              <a:rPr lang="vi-VN" dirty="0">
                <a:solidFill>
                  <a:schemeClr val="tx1"/>
                </a:solidFill>
                <a:latin typeface="Times New Roman" panose="02020603050405020304" pitchFamily="18" charset="0"/>
                <a:cs typeface="Times New Roman" panose="02020603050405020304" pitchFamily="18" charset="0"/>
              </a:rPr>
              <a:t>4.1.5. Phân loại người bệnh theo tình trạng nhiễm HIV</a:t>
            </a:r>
          </a:p>
          <a:p>
            <a:pPr algn="l"/>
            <a:r>
              <a:rPr lang="vi-VN" dirty="0">
                <a:solidFill>
                  <a:schemeClr val="tx1"/>
                </a:solidFill>
                <a:latin typeface="Times New Roman" panose="02020603050405020304" pitchFamily="18" charset="0"/>
                <a:cs typeface="Times New Roman" panose="02020603050405020304" pitchFamily="18" charset="0"/>
              </a:rPr>
              <a:t>4.1.6. Phân loại người bệnh dựa trên tình trạng kháng thuốc</a:t>
            </a:r>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51556062"/>
              </p:ext>
            </p:extLst>
          </p:nvPr>
        </p:nvGraphicFramePr>
        <p:xfrm>
          <a:off x="996460" y="1969477"/>
          <a:ext cx="6793524" cy="1845293"/>
        </p:xfrm>
        <a:graphic>
          <a:graphicData uri="http://schemas.openxmlformats.org/drawingml/2006/table">
            <a:tbl>
              <a:tblPr firstRow="1" bandRow="1">
                <a:tableStyleId>{5C22544A-7EE6-4342-B048-85BDC9FD1C3A}</a:tableStyleId>
              </a:tblPr>
              <a:tblGrid>
                <a:gridCol w="3396762"/>
                <a:gridCol w="3396762"/>
              </a:tblGrid>
              <a:tr h="382253">
                <a:tc>
                  <a:txBody>
                    <a:bodyPr/>
                    <a:lstStyle/>
                    <a:p>
                      <a:r>
                        <a:rPr lang="en-US" dirty="0" smtClean="0"/>
                        <a:t>Lao</a:t>
                      </a:r>
                      <a:r>
                        <a:rPr lang="en-US" baseline="0" dirty="0" smtClean="0"/>
                        <a:t> </a:t>
                      </a:r>
                      <a:r>
                        <a:rPr lang="en-US" baseline="0" dirty="0" err="1" smtClean="0"/>
                        <a:t>phổi</a:t>
                      </a:r>
                      <a:endParaRPr lang="en-US" dirty="0"/>
                    </a:p>
                  </a:txBody>
                  <a:tcPr/>
                </a:tc>
                <a:tc>
                  <a:txBody>
                    <a:bodyPr/>
                    <a:lstStyle/>
                    <a:p>
                      <a:r>
                        <a:rPr lang="en-US" dirty="0" smtClean="0"/>
                        <a:t>Lao </a:t>
                      </a:r>
                      <a:r>
                        <a:rPr lang="en-US" dirty="0" err="1" smtClean="0"/>
                        <a:t>ngoài</a:t>
                      </a:r>
                      <a:r>
                        <a:rPr lang="en-US" baseline="0" dirty="0" smtClean="0"/>
                        <a:t> </a:t>
                      </a:r>
                      <a:r>
                        <a:rPr lang="en-US" baseline="0" dirty="0" err="1" smtClean="0"/>
                        <a:t>phổi</a:t>
                      </a:r>
                      <a:endParaRPr lang="en-US" dirty="0"/>
                    </a:p>
                  </a:txBody>
                  <a:tcPr/>
                </a:tc>
              </a:tr>
              <a:tr h="387562">
                <a:tc>
                  <a:txBody>
                    <a:bodyPr/>
                    <a:lstStyle/>
                    <a:p>
                      <a:r>
                        <a:rPr lang="en-US" dirty="0" err="1" smtClean="0"/>
                        <a:t>Bệnh</a:t>
                      </a:r>
                      <a:r>
                        <a:rPr lang="en-US" dirty="0" smtClean="0"/>
                        <a:t> </a:t>
                      </a:r>
                      <a:r>
                        <a:rPr lang="en-US" dirty="0" err="1" smtClean="0"/>
                        <a:t>lao</a:t>
                      </a:r>
                      <a:r>
                        <a:rPr lang="en-US" dirty="0" smtClean="0"/>
                        <a:t> </a:t>
                      </a:r>
                      <a:r>
                        <a:rPr lang="en-US" dirty="0" err="1" smtClean="0"/>
                        <a:t>tổn</a:t>
                      </a:r>
                      <a:r>
                        <a:rPr lang="en-US" baseline="0" dirty="0" smtClean="0"/>
                        <a:t> </a:t>
                      </a:r>
                      <a:r>
                        <a:rPr lang="en-US" baseline="0" dirty="0" err="1" smtClean="0"/>
                        <a:t>thương</a:t>
                      </a:r>
                      <a:r>
                        <a:rPr lang="en-US" baseline="0" dirty="0" smtClean="0"/>
                        <a:t> ở </a:t>
                      </a:r>
                      <a:r>
                        <a:rPr lang="en-US" baseline="0" dirty="0" err="1" smtClean="0"/>
                        <a:t>phổi</a:t>
                      </a:r>
                      <a:r>
                        <a:rPr lang="en-US" baseline="0" dirty="0" smtClean="0"/>
                        <a:t> – </a:t>
                      </a:r>
                      <a:r>
                        <a:rPr lang="en-US" baseline="0" dirty="0" err="1" smtClean="0"/>
                        <a:t>phế</a:t>
                      </a:r>
                      <a:r>
                        <a:rPr lang="en-US" baseline="0" dirty="0" smtClean="0"/>
                        <a:t> </a:t>
                      </a:r>
                      <a:r>
                        <a:rPr lang="en-US" baseline="0" dirty="0" err="1" smtClean="0"/>
                        <a:t>quản</a:t>
                      </a:r>
                      <a:r>
                        <a:rPr lang="en-US" baseline="0" dirty="0" smtClean="0"/>
                        <a:t>, </a:t>
                      </a:r>
                      <a:r>
                        <a:rPr lang="en-US" baseline="0" dirty="0" err="1" smtClean="0"/>
                        <a:t>lao</a:t>
                      </a:r>
                      <a:r>
                        <a:rPr lang="en-US" baseline="0" dirty="0" smtClean="0"/>
                        <a:t> </a:t>
                      </a:r>
                      <a:r>
                        <a:rPr lang="en-US" baseline="0" dirty="0" err="1" smtClean="0"/>
                        <a:t>kê</a:t>
                      </a:r>
                      <a:endParaRPr lang="en-US" dirty="0"/>
                    </a:p>
                  </a:txBody>
                  <a:tcPr/>
                </a:tc>
                <a:tc>
                  <a:txBody>
                    <a:bodyPr/>
                    <a:lstStyle/>
                    <a:p>
                      <a:r>
                        <a:rPr lang="en-US" dirty="0" err="1" smtClean="0"/>
                        <a:t>Bệnh</a:t>
                      </a:r>
                      <a:r>
                        <a:rPr lang="en-US" baseline="0" dirty="0" smtClean="0"/>
                        <a:t> </a:t>
                      </a:r>
                      <a:r>
                        <a:rPr lang="en-US" baseline="0" dirty="0" err="1" smtClean="0"/>
                        <a:t>lao</a:t>
                      </a:r>
                      <a:r>
                        <a:rPr lang="en-US" baseline="0" dirty="0" smtClean="0"/>
                        <a:t> </a:t>
                      </a:r>
                      <a:r>
                        <a:rPr lang="en-US" baseline="0" dirty="0" err="1" smtClean="0"/>
                        <a:t>tổn</a:t>
                      </a:r>
                      <a:r>
                        <a:rPr lang="en-US" baseline="0" dirty="0" smtClean="0"/>
                        <a:t> </a:t>
                      </a:r>
                      <a:r>
                        <a:rPr lang="en-US" baseline="0" dirty="0" err="1" smtClean="0"/>
                        <a:t>thương</a:t>
                      </a:r>
                      <a:r>
                        <a:rPr lang="en-US" baseline="0" dirty="0" smtClean="0"/>
                        <a:t> ở </a:t>
                      </a:r>
                      <a:r>
                        <a:rPr lang="en-US" baseline="0" dirty="0" err="1" smtClean="0"/>
                        <a:t>các</a:t>
                      </a:r>
                      <a:r>
                        <a:rPr lang="en-US" baseline="0" dirty="0" smtClean="0"/>
                        <a:t> </a:t>
                      </a:r>
                      <a:r>
                        <a:rPr lang="en-US" baseline="0" dirty="0" err="1" smtClean="0"/>
                        <a:t>cơ</a:t>
                      </a:r>
                      <a:r>
                        <a:rPr lang="en-US" baseline="0" dirty="0" smtClean="0"/>
                        <a:t> </a:t>
                      </a:r>
                      <a:r>
                        <a:rPr lang="en-US" baseline="0" dirty="0" err="1" smtClean="0"/>
                        <a:t>quan</a:t>
                      </a:r>
                      <a:r>
                        <a:rPr lang="en-US" baseline="0" dirty="0" smtClean="0"/>
                        <a:t> </a:t>
                      </a:r>
                      <a:r>
                        <a:rPr lang="en-US" baseline="0" dirty="0" err="1" smtClean="0"/>
                        <a:t>ngoài</a:t>
                      </a:r>
                      <a:r>
                        <a:rPr lang="en-US" baseline="0" dirty="0" smtClean="0"/>
                        <a:t> </a:t>
                      </a:r>
                      <a:r>
                        <a:rPr lang="en-US" baseline="0" dirty="0" err="1" smtClean="0"/>
                        <a:t>phổi</a:t>
                      </a:r>
                      <a:r>
                        <a:rPr lang="en-US" baseline="0" dirty="0" smtClean="0"/>
                        <a:t> </a:t>
                      </a:r>
                      <a:r>
                        <a:rPr lang="en-US" baseline="0" dirty="0" err="1" smtClean="0"/>
                        <a:t>như</a:t>
                      </a:r>
                      <a:r>
                        <a:rPr lang="en-US" baseline="0" dirty="0" smtClean="0"/>
                        <a:t>: </a:t>
                      </a:r>
                      <a:r>
                        <a:rPr lang="en-US" baseline="0" dirty="0" err="1" smtClean="0"/>
                        <a:t>màng</a:t>
                      </a:r>
                      <a:r>
                        <a:rPr lang="en-US" baseline="0" dirty="0" smtClean="0"/>
                        <a:t> </a:t>
                      </a:r>
                      <a:r>
                        <a:rPr lang="en-US" baseline="0" dirty="0" err="1" smtClean="0"/>
                        <a:t>phổi</a:t>
                      </a:r>
                      <a:r>
                        <a:rPr lang="en-US" baseline="0" dirty="0" smtClean="0"/>
                        <a:t>, </a:t>
                      </a:r>
                      <a:r>
                        <a:rPr lang="en-US" baseline="0" dirty="0" err="1" smtClean="0"/>
                        <a:t>hạch</a:t>
                      </a:r>
                      <a:r>
                        <a:rPr lang="en-US" baseline="0" dirty="0" smtClean="0"/>
                        <a:t>, </a:t>
                      </a:r>
                      <a:r>
                        <a:rPr lang="en-US" baseline="0" dirty="0" err="1" smtClean="0"/>
                        <a:t>màng</a:t>
                      </a:r>
                      <a:r>
                        <a:rPr lang="en-US" baseline="0" dirty="0" smtClean="0"/>
                        <a:t> </a:t>
                      </a:r>
                      <a:r>
                        <a:rPr lang="en-US" baseline="0" dirty="0" err="1" smtClean="0"/>
                        <a:t>bụng</a:t>
                      </a:r>
                      <a:r>
                        <a:rPr lang="en-US" baseline="0" dirty="0" smtClean="0"/>
                        <a:t>, </a:t>
                      </a:r>
                      <a:r>
                        <a:rPr lang="en-US" baseline="0" dirty="0" err="1" smtClean="0"/>
                        <a:t>sinh</a:t>
                      </a:r>
                      <a:r>
                        <a:rPr lang="en-US" baseline="0" dirty="0" smtClean="0"/>
                        <a:t> </a:t>
                      </a:r>
                      <a:r>
                        <a:rPr lang="en-US" baseline="0" dirty="0" err="1" smtClean="0"/>
                        <a:t>dục</a:t>
                      </a:r>
                      <a:r>
                        <a:rPr lang="en-US" baseline="0" dirty="0" smtClean="0"/>
                        <a:t> </a:t>
                      </a:r>
                      <a:r>
                        <a:rPr lang="en-US" baseline="0" dirty="0" err="1" smtClean="0"/>
                        <a:t>tiết</a:t>
                      </a:r>
                      <a:r>
                        <a:rPr lang="en-US" baseline="0" dirty="0" smtClean="0"/>
                        <a:t> </a:t>
                      </a:r>
                      <a:r>
                        <a:rPr lang="en-US" baseline="0" dirty="0" err="1" smtClean="0"/>
                        <a:t>niệu,da</a:t>
                      </a:r>
                      <a:r>
                        <a:rPr lang="en-US" baseline="0" dirty="0" smtClean="0"/>
                        <a:t>, </a:t>
                      </a:r>
                      <a:r>
                        <a:rPr lang="en-US" baseline="0" dirty="0" err="1" smtClean="0"/>
                        <a:t>xương</a:t>
                      </a:r>
                      <a:r>
                        <a:rPr lang="en-US" baseline="0" dirty="0" smtClean="0"/>
                        <a:t>, </a:t>
                      </a:r>
                      <a:r>
                        <a:rPr lang="en-US" baseline="0" dirty="0" err="1" smtClean="0"/>
                        <a:t>khớp</a:t>
                      </a:r>
                      <a:r>
                        <a:rPr lang="en-US" baseline="0" dirty="0" smtClean="0"/>
                        <a:t>, </a:t>
                      </a:r>
                      <a:r>
                        <a:rPr lang="en-US" baseline="0" dirty="0" err="1" smtClean="0"/>
                        <a:t>màng</a:t>
                      </a:r>
                      <a:r>
                        <a:rPr lang="en-US" baseline="0" dirty="0" smtClean="0"/>
                        <a:t> </a:t>
                      </a:r>
                      <a:r>
                        <a:rPr lang="en-US" baseline="0" dirty="0" err="1" smtClean="0"/>
                        <a:t>não</a:t>
                      </a:r>
                      <a:r>
                        <a:rPr lang="en-US" baseline="0" dirty="0" smtClean="0"/>
                        <a:t>, </a:t>
                      </a:r>
                      <a:r>
                        <a:rPr lang="en-US" baseline="0" dirty="0" err="1" smtClean="0"/>
                        <a:t>màng</a:t>
                      </a:r>
                      <a:r>
                        <a:rPr lang="en-US" baseline="0" dirty="0" smtClean="0"/>
                        <a:t> </a:t>
                      </a:r>
                      <a:r>
                        <a:rPr lang="en-US" baseline="0" dirty="0" err="1" smtClean="0"/>
                        <a:t>tim</a:t>
                      </a:r>
                      <a:r>
                        <a:rPr lang="en-US" baseline="0" dirty="0" smtClean="0"/>
                        <a:t>,…</a:t>
                      </a:r>
                      <a:endParaRPr lang="en-US" dirty="0"/>
                    </a:p>
                  </a:txBody>
                  <a:tcPr/>
                </a:tc>
              </a:tr>
            </a:tbl>
          </a:graphicData>
        </a:graphic>
      </p:graphicFrame>
    </p:spTree>
    <p:extLst>
      <p:ext uri="{BB962C8B-B14F-4D97-AF65-F5344CB8AC3E}">
        <p14:creationId xmlns:p14="http://schemas.microsoft.com/office/powerpoint/2010/main" val="1081562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626" y="188872"/>
            <a:ext cx="5826719" cy="461759"/>
          </a:xfrm>
        </p:spPr>
        <p:txBody>
          <a:bodyPr anchor="t"/>
          <a:lstStyle/>
          <a:p>
            <a:pPr algn="l"/>
            <a:r>
              <a:rPr lang="en-US" sz="1800" dirty="0" smtClean="0">
                <a:solidFill>
                  <a:schemeClr val="tx1"/>
                </a:solidFill>
                <a:latin typeface="Times New Roman" panose="02020603050405020304" pitchFamily="18" charset="0"/>
                <a:cs typeface="Times New Roman" panose="02020603050405020304" pitchFamily="18" charset="0"/>
              </a:rPr>
              <a:t>4.2 </a:t>
            </a:r>
            <a:r>
              <a:rPr lang="en-US" sz="1800" dirty="0" err="1" smtClean="0">
                <a:solidFill>
                  <a:schemeClr val="tx1"/>
                </a:solidFill>
                <a:latin typeface="Times New Roman" panose="02020603050405020304" pitchFamily="18" charset="0"/>
                <a:cs typeface="Times New Roman" panose="02020603050405020304" pitchFamily="18" charset="0"/>
              </a:rPr>
              <a:t>Một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số</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thể</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lâm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sàng</a:t>
            </a:r>
            <a:endParaRPr lang="en-US"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73124657"/>
              </p:ext>
            </p:extLst>
          </p:nvPr>
        </p:nvGraphicFramePr>
        <p:xfrm>
          <a:off x="263770" y="650631"/>
          <a:ext cx="6383216" cy="6031522"/>
        </p:xfrm>
        <a:graphic>
          <a:graphicData uri="http://schemas.openxmlformats.org/drawingml/2006/table">
            <a:tbl>
              <a:tblPr firstRow="1" bandRow="1"/>
              <a:tblGrid>
                <a:gridCol w="1290407"/>
                <a:gridCol w="2374350"/>
                <a:gridCol w="2718459"/>
              </a:tblGrid>
              <a:tr h="1738058">
                <a:tc>
                  <a:txBody>
                    <a:bodyPr/>
                    <a:lstStyle/>
                    <a:p>
                      <a:pPr algn="ctr"/>
                      <a:r>
                        <a:rPr lang="en-US" dirty="0" smtClean="0">
                          <a:latin typeface="Times New Roman" panose="02020603050405020304" pitchFamily="18" charset="0"/>
                          <a:cs typeface="Times New Roman" panose="02020603050405020304" pitchFamily="18" charset="0"/>
                        </a:rPr>
                        <a:t>Lao </a:t>
                      </a:r>
                      <a:r>
                        <a:rPr lang="en-US" dirty="0" err="1" smtClean="0">
                          <a:latin typeface="Times New Roman" panose="02020603050405020304" pitchFamily="18" charset="0"/>
                          <a:cs typeface="Times New Roman" panose="02020603050405020304" pitchFamily="18" charset="0"/>
                        </a:rPr>
                        <a:t>sơ</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nhiễm</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gặp</a:t>
                      </a:r>
                      <a:r>
                        <a:rPr lang="en-US" baseline="0" dirty="0" smtClean="0">
                          <a:latin typeface="Times New Roman" panose="02020603050405020304" pitchFamily="18" charset="0"/>
                          <a:cs typeface="Times New Roman" panose="02020603050405020304" pitchFamily="18" charset="0"/>
                        </a:rPr>
                        <a:t> ở </a:t>
                      </a:r>
                      <a:r>
                        <a:rPr lang="en-US" baseline="0" dirty="0" err="1" smtClean="0">
                          <a:latin typeface="Times New Roman" panose="02020603050405020304" pitchFamily="18" charset="0"/>
                          <a:cs typeface="Times New Roman" panose="02020603050405020304" pitchFamily="18" charset="0"/>
                        </a:rPr>
                        <a:t>trẻ</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em,tổn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thương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tiên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phát</a:t>
                      </a:r>
                      <a:r>
                        <a:rPr lang="en-US" baseline="0" dirty="0" smtClean="0">
                          <a:latin typeface="Times New Roman" panose="02020603050405020304" pitchFamily="18" charset="0"/>
                          <a:cs typeface="Times New Roman" panose="02020603050405020304" pitchFamily="18" charset="0"/>
                        </a:rPr>
                        <a:t> ở </a:t>
                      </a:r>
                      <a:r>
                        <a:rPr lang="en-US" baseline="0" dirty="0" err="1" smtClean="0">
                          <a:latin typeface="Times New Roman" panose="02020603050405020304" pitchFamily="18" charset="0"/>
                          <a:cs typeface="Times New Roman" panose="02020603050405020304" pitchFamily="18" charset="0"/>
                        </a:rPr>
                        <a:t>phổi,không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triệu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chứng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hoặc</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biểu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hiện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viêm</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phổi</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không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điển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hình</a:t>
                      </a:r>
                      <a:endParaRPr lang="en-US" dirty="0">
                        <a:latin typeface="Times New Roman" panose="02020603050405020304" pitchFamily="18" charset="0"/>
                        <a:cs typeface="Times New Roman" panose="02020603050405020304" pitchFamily="18" charset="0"/>
                      </a:endParaRPr>
                    </a:p>
                  </a:txBody>
                  <a:tcPr/>
                </a:tc>
                <a:tc>
                  <a:txBody>
                    <a:bodyPr/>
                    <a:lstStyle/>
                    <a:p>
                      <a:r>
                        <a:rPr lang="vi-VN" dirty="0" smtClean="0">
                          <a:latin typeface="Times New Roman" panose="02020603050405020304" pitchFamily="18" charset="0"/>
                          <a:cs typeface="Times New Roman" panose="02020603050405020304" pitchFamily="18" charset="0"/>
                        </a:rPr>
                        <a:t>Tổn thương là nốt ở phổi kèm</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theo hạch rốn phổi to ra, có thể</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tự khỏi hoặc xuất hiện các thể</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lao 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a:t>
                      </a:r>
                      <a:r>
                        <a:rPr lang="vi-VN" dirty="0" smtClean="0">
                          <a:latin typeface="Times New Roman" panose="02020603050405020304" pitchFamily="18" charset="0"/>
                          <a:cs typeface="Times New Roman" panose="02020603050405020304" pitchFamily="18" charset="0"/>
                        </a:rPr>
                        <a:t> lao màng não, lao kê…</a:t>
                      </a:r>
                      <a:endParaRPr lang="en-US" dirty="0">
                        <a:latin typeface="Times New Roman" panose="02020603050405020304" pitchFamily="18" charset="0"/>
                        <a:cs typeface="Times New Roman" panose="02020603050405020304" pitchFamily="18" charset="0"/>
                      </a:endParaRPr>
                    </a:p>
                  </a:txBody>
                  <a:tcPr/>
                </a:tc>
              </a:tr>
              <a:tr h="1124625">
                <a:tc>
                  <a:txBody>
                    <a:bodyPr/>
                    <a:lstStyle/>
                    <a:p>
                      <a:pPr algn="ctr"/>
                      <a:r>
                        <a:rPr lang="en-US" dirty="0" smtClean="0">
                          <a:latin typeface="Times New Roman" panose="02020603050405020304" pitchFamily="18" charset="0"/>
                          <a:cs typeface="Times New Roman" panose="02020603050405020304" pitchFamily="18" charset="0"/>
                        </a:rPr>
                        <a:t>Lao </a:t>
                      </a:r>
                      <a:r>
                        <a:rPr lang="en-US" dirty="0" err="1" smtClean="0">
                          <a:latin typeface="Times New Roman" panose="02020603050405020304" pitchFamily="18" charset="0"/>
                          <a:cs typeface="Times New Roman" panose="02020603050405020304" pitchFamily="18" charset="0"/>
                        </a:rPr>
                        <a:t>kê</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vi-VN" dirty="0" smtClean="0">
                          <a:latin typeface="Times New Roman" panose="02020603050405020304" pitchFamily="18" charset="0"/>
                          <a:cs typeface="Times New Roman" panose="02020603050405020304" pitchFamily="18" charset="0"/>
                        </a:rPr>
                        <a:t>Triệu chứng cơ năng thường rầm</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rộ: sốt cao, khó thở, tím tái</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Triệu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phổi</a:t>
                      </a:r>
                      <a:r>
                        <a:rPr lang="en-US" baseline="0"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nghèo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thấy</a:t>
                      </a:r>
                      <a:r>
                        <a:rPr lang="en-US" baseline="0"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r>
              <a:tr h="1881191">
                <a:tc>
                  <a:txBody>
                    <a:bodyPr/>
                    <a:lstStyle/>
                    <a:p>
                      <a:pPr algn="ctr"/>
                      <a:r>
                        <a:rPr lang="en-US" dirty="0" smtClean="0">
                          <a:latin typeface="Times New Roman" panose="02020603050405020304" pitchFamily="18" charset="0"/>
                          <a:cs typeface="Times New Roman" panose="02020603050405020304" pitchFamily="18" charset="0"/>
                        </a:rPr>
                        <a:t>Lao </a:t>
                      </a:r>
                      <a:r>
                        <a:rPr lang="en-US" dirty="0" err="1" smtClean="0">
                          <a:latin typeface="Times New Roman" panose="02020603050405020304" pitchFamily="18" charset="0"/>
                          <a:cs typeface="Times New Roman" panose="02020603050405020304" pitchFamily="18" charset="0"/>
                        </a:rPr>
                        <a:t>não</a:t>
                      </a:r>
                      <a:r>
                        <a:rPr lang="en-US" baseline="0" dirty="0" smtClean="0">
                          <a:latin typeface="Times New Roman" panose="02020603050405020304" pitchFamily="18" charset="0"/>
                          <a:cs typeface="Times New Roman" panose="02020603050405020304" pitchFamily="18" charset="0"/>
                        </a:rPr>
                        <a:t> – </a:t>
                      </a:r>
                      <a:r>
                        <a:rPr lang="en-US" baseline="0" dirty="0" err="1" smtClean="0">
                          <a:latin typeface="Times New Roman" panose="02020603050405020304" pitchFamily="18" charset="0"/>
                          <a:cs typeface="Times New Roman" panose="02020603050405020304" pitchFamily="18" charset="0"/>
                        </a:rPr>
                        <a:t>màng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não</a:t>
                      </a:r>
                      <a:r>
                        <a:rPr lang="en-US"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err="1" smtClean="0">
                          <a:latin typeface="Times New Roman" panose="02020603050405020304" pitchFamily="18" charset="0"/>
                          <a:cs typeface="Times New Roman" panose="02020603050405020304" pitchFamily="18" charset="0"/>
                        </a:rPr>
                        <a:t>Triệu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viêm</a:t>
                      </a:r>
                      <a:r>
                        <a:rPr lang="en-US" baseline="0"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tang</a:t>
                      </a:r>
                      <a:r>
                        <a:rPr lang="en-US" baseline="0"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loạn</a:t>
                      </a:r>
                      <a:r>
                        <a:rPr lang="en-US" dirty="0" smtClean="0">
                          <a:latin typeface="Times New Roman" panose="02020603050405020304" pitchFamily="18" charset="0"/>
                          <a:cs typeface="Times New Roman" panose="02020603050405020304" pitchFamily="18" charset="0"/>
                        </a:rPr>
                        <a:t> tri </a:t>
                      </a:r>
                      <a:r>
                        <a:rPr lang="en-US" dirty="0" err="1" smtClean="0">
                          <a:latin typeface="Times New Roman" panose="02020603050405020304" pitchFamily="18" charset="0"/>
                          <a:cs typeface="Times New Roman" panose="02020603050405020304" pitchFamily="18" charset="0"/>
                        </a:rPr>
                        <a:t>giác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c>
                  <a:txBody>
                    <a:bodyPr/>
                    <a:lstStyle/>
                    <a:p>
                      <a:r>
                        <a:rPr lang="vi-VN" dirty="0" smtClean="0">
                          <a:latin typeface="Times New Roman" panose="02020603050405020304" pitchFamily="18" charset="0"/>
                          <a:cs typeface="Times New Roman" panose="02020603050405020304" pitchFamily="18" charset="0"/>
                        </a:rPr>
                        <a:t>Khám thường thấy có dấu hiệu cổ cứng</a:t>
                      </a:r>
                      <a:r>
                        <a:rPr lang="en-US" baseline="0" dirty="0" smtClean="0">
                          <a:latin typeface="Times New Roman" panose="02020603050405020304" pitchFamily="18" charset="0"/>
                          <a:cs typeface="Times New Roman" panose="02020603050405020304" pitchFamily="18" charset="0"/>
                        </a:rPr>
                        <a:t> v</a:t>
                      </a:r>
                      <a:r>
                        <a:rPr lang="vi-VN" dirty="0" smtClean="0">
                          <a:latin typeface="Times New Roman" panose="02020603050405020304" pitchFamily="18" charset="0"/>
                          <a:cs typeface="Times New Roman" panose="02020603050405020304" pitchFamily="18" charset="0"/>
                        </a:rPr>
                        <a:t>à dấu hiệu Kernig (+).</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Có thể có dấu</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hiệu tổn thương dây thần kinh sọ não</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và dấu hiệu thần kinh khu trú </a:t>
                      </a:r>
                      <a:endParaRPr lang="en-US" dirty="0">
                        <a:latin typeface="Times New Roman" panose="02020603050405020304" pitchFamily="18" charset="0"/>
                        <a:cs typeface="Times New Roman" panose="02020603050405020304" pitchFamily="18" charset="0"/>
                      </a:endParaRPr>
                    </a:p>
                  </a:txBody>
                  <a:tcPr/>
                </a:tc>
              </a:tr>
              <a:tr h="1287648">
                <a:tc>
                  <a:txBody>
                    <a:bodyPr/>
                    <a:lstStyle/>
                    <a:p>
                      <a:pPr algn="ctr"/>
                      <a:r>
                        <a:rPr lang="en-US" dirty="0" smtClean="0">
                          <a:latin typeface="Times New Roman" panose="02020603050405020304" pitchFamily="18" charset="0"/>
                          <a:cs typeface="Times New Roman" panose="02020603050405020304" pitchFamily="18" charset="0"/>
                        </a:rPr>
                        <a:t>Lao ở</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người</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nhiễm</a:t>
                      </a:r>
                      <a:r>
                        <a:rPr lang="en-US" baseline="0" dirty="0" smtClean="0">
                          <a:latin typeface="Times New Roman" panose="02020603050405020304" pitchFamily="18" charset="0"/>
                          <a:cs typeface="Times New Roman" panose="02020603050405020304" pitchFamily="18" charset="0"/>
                        </a:rPr>
                        <a:t> HIV</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vi-VN" dirty="0" smtClean="0">
                          <a:latin typeface="Times New Roman" panose="02020603050405020304" pitchFamily="18" charset="0"/>
                          <a:cs typeface="Times New Roman" panose="02020603050405020304" pitchFamily="18" charset="0"/>
                        </a:rPr>
                        <a:t> Người nhiễm HIV sẽ có nguy cơ cao bị</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bệnh lao tiến triển sau sơ nhiễm</a:t>
                      </a:r>
                      <a:endParaRPr lang="en-US" dirty="0">
                        <a:latin typeface="Times New Roman" panose="02020603050405020304" pitchFamily="18" charset="0"/>
                        <a:cs typeface="Times New Roman" panose="02020603050405020304" pitchFamily="18" charset="0"/>
                      </a:endParaRPr>
                    </a:p>
                  </a:txBody>
                  <a:tcPr/>
                </a:tc>
                <a:tc>
                  <a:txBody>
                    <a:bodyPr/>
                    <a:lstStyle/>
                    <a:p>
                      <a:r>
                        <a:rPr lang="vi-VN" dirty="0" smtClean="0">
                          <a:latin typeface="Times New Roman" panose="02020603050405020304" pitchFamily="18" charset="0"/>
                          <a:cs typeface="Times New Roman" panose="02020603050405020304" pitchFamily="18" charset="0"/>
                        </a:rPr>
                        <a:t> Người nhiễm HIV sẽ có nguy cơ cao bị</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bệnh lao tiến triển sau sơ nhiễm</a:t>
                      </a:r>
                      <a:endParaRPr lang="en-US" dirty="0">
                        <a:latin typeface="Times New Roman" panose="02020603050405020304" pitchFamily="18" charset="0"/>
                        <a:cs typeface="Times New Roman" panose="02020603050405020304" pitchFamily="18" charset="0"/>
                      </a:endParaRPr>
                    </a:p>
                  </a:txBody>
                  <a:tcPr/>
                </a:tc>
              </a:tr>
            </a:tbl>
          </a:graphicData>
        </a:graphic>
      </p:graphicFrame>
      <p:pic>
        <p:nvPicPr>
          <p:cNvPr id="9" name="Picture 8"/>
          <p:cNvPicPr>
            <a:picLocks noChangeAspect="1"/>
          </p:cNvPicPr>
          <p:nvPr/>
        </p:nvPicPr>
        <p:blipFill>
          <a:blip r:embed="rId2"/>
          <a:stretch>
            <a:fillRect/>
          </a:stretch>
        </p:blipFill>
        <p:spPr>
          <a:xfrm>
            <a:off x="6677025" y="650631"/>
            <a:ext cx="2466975" cy="1705707"/>
          </a:xfrm>
          <a:prstGeom prst="rect">
            <a:avLst/>
          </a:prstGeom>
        </p:spPr>
      </p:pic>
      <p:pic>
        <p:nvPicPr>
          <p:cNvPr id="10" name="Picture 9"/>
          <p:cNvPicPr>
            <a:picLocks noChangeAspect="1"/>
          </p:cNvPicPr>
          <p:nvPr/>
        </p:nvPicPr>
        <p:blipFill>
          <a:blip r:embed="rId3"/>
          <a:stretch>
            <a:fillRect/>
          </a:stretch>
        </p:blipFill>
        <p:spPr>
          <a:xfrm>
            <a:off x="6677025" y="2356339"/>
            <a:ext cx="2466975" cy="1178170"/>
          </a:xfrm>
          <a:prstGeom prst="rect">
            <a:avLst/>
          </a:prstGeom>
        </p:spPr>
      </p:pic>
      <p:pic>
        <p:nvPicPr>
          <p:cNvPr id="11" name="Picture 10"/>
          <p:cNvPicPr>
            <a:picLocks noChangeAspect="1"/>
          </p:cNvPicPr>
          <p:nvPr/>
        </p:nvPicPr>
        <p:blipFill>
          <a:blip r:embed="rId4"/>
          <a:stretch>
            <a:fillRect/>
          </a:stretch>
        </p:blipFill>
        <p:spPr>
          <a:xfrm>
            <a:off x="6677025" y="3534509"/>
            <a:ext cx="2466975" cy="1846383"/>
          </a:xfrm>
          <a:prstGeom prst="rect">
            <a:avLst/>
          </a:prstGeom>
        </p:spPr>
      </p:pic>
      <p:pic>
        <p:nvPicPr>
          <p:cNvPr id="12" name="Picture 11"/>
          <p:cNvPicPr>
            <a:picLocks noChangeAspect="1"/>
          </p:cNvPicPr>
          <p:nvPr/>
        </p:nvPicPr>
        <p:blipFill>
          <a:blip r:embed="rId5"/>
          <a:stretch>
            <a:fillRect/>
          </a:stretch>
        </p:blipFill>
        <p:spPr>
          <a:xfrm>
            <a:off x="6677025" y="5380892"/>
            <a:ext cx="2019300" cy="1477108"/>
          </a:xfrm>
          <a:prstGeom prst="rect">
            <a:avLst/>
          </a:prstGeom>
        </p:spPr>
      </p:pic>
    </p:spTree>
    <p:extLst>
      <p:ext uri="{BB962C8B-B14F-4D97-AF65-F5344CB8AC3E}">
        <p14:creationId xmlns:p14="http://schemas.microsoft.com/office/powerpoint/2010/main" val="521201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431" y="-17584"/>
            <a:ext cx="6073344" cy="668215"/>
          </a:xfrm>
        </p:spPr>
        <p:txBody>
          <a:bodyPr anchor="t"/>
          <a:lstStyle/>
          <a:p>
            <a:pPr algn="l"/>
            <a:r>
              <a:rPr lang="en-US" sz="2800" dirty="0" smtClean="0">
                <a:solidFill>
                  <a:srgbClr val="C00000"/>
                </a:solidFill>
                <a:latin typeface="Times New Roman" panose="02020603050405020304" pitchFamily="18" charset="0"/>
                <a:cs typeface="Times New Roman" panose="02020603050405020304" pitchFamily="18" charset="0"/>
              </a:rPr>
              <a:t>5 </a:t>
            </a:r>
            <a:r>
              <a:rPr lang="en-US" sz="2800" dirty="0" err="1" smtClean="0">
                <a:solidFill>
                  <a:srgbClr val="C00000"/>
                </a:solidFill>
                <a:latin typeface="Times New Roman" panose="02020603050405020304" pitchFamily="18" charset="0"/>
                <a:cs typeface="Times New Roman" panose="02020603050405020304" pitchFamily="18" charset="0"/>
              </a:rPr>
              <a:t>Triệu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chứng</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lao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phổi</a:t>
            </a:r>
            <a:r>
              <a:rPr lang="en-US" sz="2800" dirty="0" smtClean="0">
                <a:solidFill>
                  <a:srgbClr val="C00000"/>
                </a:solidFill>
                <a:latin typeface="Times New Roman" panose="02020603050405020304" pitchFamily="18" charset="0"/>
                <a:cs typeface="Times New Roman" panose="02020603050405020304" pitchFamily="18" charset="0"/>
              </a:rPr>
              <a:t> ở </a:t>
            </a:r>
            <a:r>
              <a:rPr lang="en-US" sz="2800" dirty="0" err="1" smtClean="0">
                <a:solidFill>
                  <a:srgbClr val="C00000"/>
                </a:solidFill>
                <a:latin typeface="Times New Roman" panose="02020603050405020304" pitchFamily="18" charset="0"/>
                <a:cs typeface="Times New Roman" panose="02020603050405020304" pitchFamily="18" charset="0"/>
              </a:rPr>
              <a:t>người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lớn</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3"/>
          </p:nvPr>
        </p:nvSpPr>
        <p:spPr>
          <a:xfrm>
            <a:off x="193431" y="3622430"/>
            <a:ext cx="7280031" cy="2014485"/>
          </a:xfrm>
        </p:spPr>
        <p:txBody>
          <a:bodyPr anchor="t"/>
          <a:lstStyle/>
          <a:p>
            <a:r>
              <a:rPr lang="en-US" sz="1800" dirty="0" smtClean="0">
                <a:solidFill>
                  <a:schemeClr val="tx1"/>
                </a:solidFill>
                <a:latin typeface="Times New Roman" panose="02020603050405020304" pitchFamily="18" charset="0"/>
                <a:cs typeface="Times New Roman" panose="02020603050405020304" pitchFamily="18" charset="0"/>
              </a:rPr>
              <a:t>5.2 </a:t>
            </a:r>
            <a:r>
              <a:rPr lang="en-US" sz="1800" dirty="0" err="1" smtClean="0">
                <a:solidFill>
                  <a:schemeClr val="tx1"/>
                </a:solidFill>
                <a:latin typeface="Times New Roman" panose="02020603050405020304" pitchFamily="18" charset="0"/>
                <a:cs typeface="Times New Roman" panose="02020603050405020304" pitchFamily="18" charset="0"/>
              </a:rPr>
              <a:t>Triệu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chứng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cận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lâm</a:t>
            </a:r>
            <a:r>
              <a:rPr lang="en-US" sz="1800" dirty="0" smtClean="0">
                <a:solidFill>
                  <a:schemeClr val="tx1"/>
                </a:solidFill>
                <a:latin typeface="Times New Roman" panose="02020603050405020304" pitchFamily="18" charset="0"/>
                <a:cs typeface="Times New Roman" panose="02020603050405020304" pitchFamily="18" charset="0"/>
              </a:rPr>
              <a:t> sang</a:t>
            </a:r>
          </a:p>
          <a:p>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Nhuộm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soi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đờm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trực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tiếp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tìm</a:t>
            </a:r>
            <a:r>
              <a:rPr lang="en-US" sz="1800" dirty="0">
                <a:solidFill>
                  <a:schemeClr val="tx1"/>
                </a:solidFill>
                <a:latin typeface="Times New Roman" panose="02020603050405020304" pitchFamily="18" charset="0"/>
                <a:cs typeface="Times New Roman" panose="02020603050405020304" pitchFamily="18" charset="0"/>
              </a:rPr>
              <a:t> AFB</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Xét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nghiệm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Xpert</a:t>
            </a:r>
            <a:r>
              <a:rPr lang="en-US" sz="1800" dirty="0">
                <a:solidFill>
                  <a:schemeClr val="tx1"/>
                </a:solidFill>
                <a:latin typeface="Times New Roman" panose="02020603050405020304" pitchFamily="18" charset="0"/>
                <a:cs typeface="Times New Roman" panose="02020603050405020304" pitchFamily="18" charset="0"/>
              </a:rPr>
              <a:t> MTB/RIF (</a:t>
            </a:r>
            <a:r>
              <a:rPr lang="en-US" sz="1800" dirty="0" err="1">
                <a:solidFill>
                  <a:schemeClr val="tx1"/>
                </a:solidFill>
                <a:latin typeface="Times New Roman" panose="02020603050405020304" pitchFamily="18" charset="0"/>
                <a:cs typeface="Times New Roman" panose="02020603050405020304" pitchFamily="18" charset="0"/>
              </a:rPr>
              <a:t>nếu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có</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thể</a:t>
            </a:r>
            <a:r>
              <a:rPr lang="en-US" sz="1800" dirty="0" smtClean="0">
                <a:solidFill>
                  <a:schemeClr val="tx1"/>
                </a:solidFill>
                <a:latin typeface="Times New Roman" panose="02020603050405020304" pitchFamily="18" charset="0"/>
                <a:cs typeface="Times New Roman" panose="02020603050405020304" pitchFamily="18" charset="0"/>
              </a:rPr>
              <a:t>)</a:t>
            </a:r>
          </a:p>
          <a:p>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Nuôi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cấy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tìm</a:t>
            </a:r>
            <a:r>
              <a:rPr lang="en-US" sz="1800" dirty="0">
                <a:solidFill>
                  <a:schemeClr val="tx1"/>
                </a:solidFill>
                <a:latin typeface="Times New Roman" panose="02020603050405020304" pitchFamily="18" charset="0"/>
                <a:cs typeface="Times New Roman" panose="02020603050405020304" pitchFamily="18" charset="0"/>
              </a:rPr>
              <a:t> vi </a:t>
            </a:r>
            <a:r>
              <a:rPr lang="en-US" sz="1800" dirty="0" err="1">
                <a:solidFill>
                  <a:schemeClr val="tx1"/>
                </a:solidFill>
                <a:latin typeface="Times New Roman" panose="02020603050405020304" pitchFamily="18" charset="0"/>
                <a:cs typeface="Times New Roman" panose="02020603050405020304" pitchFamily="18" charset="0"/>
              </a:rPr>
              <a:t>khuẩn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lao</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6" name="Subtitle 5"/>
          <p:cNvSpPr>
            <a:spLocks noGrp="1"/>
          </p:cNvSpPr>
          <p:nvPr>
            <p:ph type="body" idx="1"/>
          </p:nvPr>
        </p:nvSpPr>
        <p:spPr>
          <a:xfrm>
            <a:off x="300058" y="650631"/>
            <a:ext cx="5081954" cy="2971799"/>
          </a:xfrm>
        </p:spPr>
        <p:txBody>
          <a:bodyPr>
            <a:normAutofit/>
          </a:bodyPr>
          <a:lstStyle/>
          <a:p>
            <a:pPr algn="l"/>
            <a:r>
              <a:rPr lang="en-US" dirty="0" smtClean="0">
                <a:solidFill>
                  <a:schemeClr val="tx1"/>
                </a:solidFill>
                <a:latin typeface="Times New Roman" panose="02020603050405020304" pitchFamily="18" charset="0"/>
                <a:cs typeface="Times New Roman" panose="02020603050405020304" pitchFamily="18" charset="0"/>
              </a:rPr>
              <a:t>5.1 </a:t>
            </a:r>
            <a:r>
              <a:rPr lang="en-US" dirty="0" err="1" smtClean="0">
                <a:solidFill>
                  <a:schemeClr val="tx1"/>
                </a:solidFill>
                <a:latin typeface="Times New Roman" panose="02020603050405020304" pitchFamily="18" charset="0"/>
                <a:cs typeface="Times New Roman" panose="02020603050405020304" pitchFamily="18" charset="0"/>
              </a:rPr>
              <a:t>Triệu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chứng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lâm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sàng</a:t>
            </a:r>
            <a:r>
              <a:rPr lang="en-US" dirty="0" smtClean="0">
                <a:solidFill>
                  <a:schemeClr val="tx1"/>
                </a:solidFill>
                <a:latin typeface="Times New Roman" panose="02020603050405020304" pitchFamily="18" charset="0"/>
                <a:cs typeface="Times New Roman" panose="02020603050405020304" pitchFamily="18" charset="0"/>
              </a:rPr>
              <a:t> </a:t>
            </a:r>
          </a:p>
          <a:p>
            <a:pPr algn="l"/>
            <a:r>
              <a:rPr lang="en-US" dirty="0" smtClean="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 Toàn </a:t>
            </a:r>
            <a:r>
              <a:rPr lang="vi-VN" dirty="0" smtClean="0">
                <a:solidFill>
                  <a:schemeClr val="tx1"/>
                </a:solidFill>
                <a:latin typeface="Times New Roman" panose="02020603050405020304" pitchFamily="18" charset="0"/>
                <a:cs typeface="Times New Roman" panose="02020603050405020304" pitchFamily="18" charset="0"/>
              </a:rPr>
              <a:t>thân:</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Sốt </a:t>
            </a:r>
            <a:r>
              <a:rPr lang="vi-VN" dirty="0">
                <a:solidFill>
                  <a:schemeClr val="tx1"/>
                </a:solidFill>
                <a:latin typeface="Times New Roman" panose="02020603050405020304" pitchFamily="18" charset="0"/>
                <a:cs typeface="Times New Roman" panose="02020603050405020304" pitchFamily="18" charset="0"/>
              </a:rPr>
              <a:t>nhẹ về chiều, ra mồ hôi đêm, chán ăn, mệt mỏi, gầy sút cân.</a:t>
            </a:r>
          </a:p>
          <a:p>
            <a:pPr algn="l"/>
            <a:r>
              <a:rPr lang="vi-VN" dirty="0">
                <a:solidFill>
                  <a:schemeClr val="tx1"/>
                </a:solidFill>
                <a:latin typeface="Times New Roman" panose="02020603050405020304" pitchFamily="18" charset="0"/>
                <a:cs typeface="Times New Roman" panose="02020603050405020304" pitchFamily="18" charset="0"/>
              </a:rPr>
              <a:t>‒ Cơ </a:t>
            </a:r>
            <a:r>
              <a:rPr lang="vi-VN" dirty="0" smtClean="0">
                <a:solidFill>
                  <a:schemeClr val="tx1"/>
                </a:solidFill>
                <a:latin typeface="Times New Roman" panose="02020603050405020304" pitchFamily="18" charset="0"/>
                <a:cs typeface="Times New Roman" panose="02020603050405020304" pitchFamily="18" charset="0"/>
              </a:rPr>
              <a:t>năng:</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Ho</a:t>
            </a:r>
            <a:r>
              <a:rPr lang="vi-VN" dirty="0">
                <a:solidFill>
                  <a:schemeClr val="tx1"/>
                </a:solidFill>
                <a:latin typeface="Times New Roman" panose="02020603050405020304" pitchFamily="18" charset="0"/>
                <a:cs typeface="Times New Roman" panose="02020603050405020304" pitchFamily="18" charset="0"/>
              </a:rPr>
              <a:t>, khạc đờm, ho ra máu, đau ngực, khó thở.</a:t>
            </a:r>
          </a:p>
          <a:p>
            <a:pPr algn="l"/>
            <a:r>
              <a:rPr lang="vi-VN" dirty="0">
                <a:solidFill>
                  <a:schemeClr val="tx1"/>
                </a:solidFill>
                <a:latin typeface="Times New Roman" panose="02020603050405020304" pitchFamily="18" charset="0"/>
                <a:cs typeface="Times New Roman" panose="02020603050405020304" pitchFamily="18" charset="0"/>
              </a:rPr>
              <a:t>‒ Thực </a:t>
            </a:r>
            <a:r>
              <a:rPr lang="vi-VN" dirty="0" smtClean="0">
                <a:solidFill>
                  <a:schemeClr val="tx1"/>
                </a:solidFill>
                <a:latin typeface="Times New Roman" panose="02020603050405020304" pitchFamily="18" charset="0"/>
                <a:cs typeface="Times New Roman" panose="02020603050405020304" pitchFamily="18" charset="0"/>
              </a:rPr>
              <a:t>thể:</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Nghe </a:t>
            </a:r>
            <a:r>
              <a:rPr lang="vi-VN" dirty="0">
                <a:solidFill>
                  <a:schemeClr val="tx1"/>
                </a:solidFill>
                <a:latin typeface="Times New Roman" panose="02020603050405020304" pitchFamily="18" charset="0"/>
                <a:cs typeface="Times New Roman" panose="02020603050405020304" pitchFamily="18" charset="0"/>
              </a:rPr>
              <a:t>phổi có thể có tiếng bệnh lý (ran ẩm, ran nổ,....).</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416062" y="633046"/>
            <a:ext cx="3727938" cy="2989384"/>
          </a:xfrm>
          <a:prstGeom prst="rect">
            <a:avLst/>
          </a:prstGeom>
        </p:spPr>
      </p:pic>
    </p:spTree>
    <p:extLst>
      <p:ext uri="{BB962C8B-B14F-4D97-AF65-F5344CB8AC3E}">
        <p14:creationId xmlns:p14="http://schemas.microsoft.com/office/powerpoint/2010/main" val="279934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14400" cy="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 y="86258"/>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314857"/>
            <a:ext cx="914400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609597" y="314857"/>
            <a:ext cx="6347715" cy="3729605"/>
          </a:xfrm>
        </p:spPr>
        <p:txBody>
          <a:bodyPr anchor="t">
            <a:normAutofit/>
          </a:bodyPr>
          <a:lstStyle/>
          <a:p>
            <a:r>
              <a:rPr lang="en-US" sz="1800" dirty="0" smtClean="0">
                <a:solidFill>
                  <a:schemeClr val="tx1"/>
                </a:solidFill>
                <a:latin typeface="Times New Roman" panose="02020603050405020304" pitchFamily="18" charset="0"/>
                <a:cs typeface="Times New Roman" panose="02020603050405020304" pitchFamily="18" charset="0"/>
              </a:rPr>
              <a:t>5.3 </a:t>
            </a:r>
            <a:r>
              <a:rPr lang="en-US" sz="1800" dirty="0" err="1">
                <a:solidFill>
                  <a:schemeClr val="tx1"/>
                </a:solidFill>
                <a:latin typeface="Times New Roman" panose="02020603050405020304" pitchFamily="18" charset="0"/>
                <a:cs typeface="Times New Roman" panose="02020603050405020304" pitchFamily="18" charset="0"/>
              </a:rPr>
              <a:t>T</a:t>
            </a:r>
            <a:r>
              <a:rPr lang="en-US" sz="1800" dirty="0" err="1" smtClean="0">
                <a:solidFill>
                  <a:schemeClr val="tx1"/>
                </a:solidFill>
                <a:latin typeface="Times New Roman" panose="02020603050405020304" pitchFamily="18" charset="0"/>
                <a:cs typeface="Times New Roman" panose="02020603050405020304" pitchFamily="18" charset="0"/>
              </a:rPr>
              <a:t>ổn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thương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trên</a:t>
            </a:r>
            <a:r>
              <a:rPr lang="en-US" sz="1800" dirty="0" smtClean="0">
                <a:solidFill>
                  <a:schemeClr val="tx1"/>
                </a:solidFill>
                <a:latin typeface="Times New Roman" panose="02020603050405020304" pitchFamily="18" charset="0"/>
                <a:cs typeface="Times New Roman" panose="02020603050405020304" pitchFamily="18" charset="0"/>
              </a:rPr>
              <a:t> X </a:t>
            </a:r>
            <a:r>
              <a:rPr lang="en-US" sz="1800" dirty="0" err="1" smtClean="0">
                <a:solidFill>
                  <a:schemeClr val="tx1"/>
                </a:solidFill>
                <a:latin typeface="Times New Roman" panose="02020603050405020304" pitchFamily="18" charset="0"/>
                <a:cs typeface="Times New Roman" panose="02020603050405020304" pitchFamily="18" charset="0"/>
              </a:rPr>
              <a:t>quang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phổi</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vi-VN"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Xquang phổi thường quy:  Xquang gợi ý lao phổi tiến triển là</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thâm nhiễm, nốt, hang, xơ hang, có </a:t>
            </a:r>
            <a:r>
              <a:rPr lang="vi-VN" sz="1800" dirty="0" smtClean="0">
                <a:solidFill>
                  <a:schemeClr val="tx1"/>
                </a:solidFill>
                <a:latin typeface="Times New Roman" panose="02020603050405020304" pitchFamily="18" charset="0"/>
                <a:cs typeface="Times New Roman" panose="02020603050405020304" pitchFamily="18" charset="0"/>
              </a:rPr>
              <a:t>thể</a:t>
            </a:r>
            <a:r>
              <a:rPr lang="en-US" sz="1800" dirty="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co </a:t>
            </a:r>
            <a:r>
              <a:rPr lang="vi-VN" sz="1800" dirty="0">
                <a:solidFill>
                  <a:schemeClr val="tx1"/>
                </a:solidFill>
                <a:latin typeface="Times New Roman" panose="02020603050405020304" pitchFamily="18" charset="0"/>
                <a:cs typeface="Times New Roman" panose="02020603050405020304" pitchFamily="18" charset="0"/>
              </a:rPr>
              <a:t>kéo ở 1/2 trên của phế trường, có </a:t>
            </a:r>
            <a:r>
              <a:rPr lang="vi-VN" sz="1800" dirty="0" smtClean="0">
                <a:solidFill>
                  <a:schemeClr val="tx1"/>
                </a:solidFill>
                <a:latin typeface="Times New Roman" panose="02020603050405020304" pitchFamily="18" charset="0"/>
                <a:cs typeface="Times New Roman" panose="02020603050405020304" pitchFamily="18" charset="0"/>
              </a:rPr>
              <a:t>thể</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1 </a:t>
            </a:r>
            <a:r>
              <a:rPr lang="vi-VN" sz="1800" dirty="0">
                <a:solidFill>
                  <a:schemeClr val="tx1"/>
                </a:solidFill>
                <a:latin typeface="Times New Roman" panose="02020603050405020304" pitchFamily="18" charset="0"/>
                <a:cs typeface="Times New Roman" panose="02020603050405020304" pitchFamily="18" charset="0"/>
              </a:rPr>
              <a:t>bên hoặc 2 bên</a:t>
            </a:r>
            <a:r>
              <a:rPr lang="vi-VN" sz="1800" dirty="0" smtClean="0">
                <a:solidFill>
                  <a:schemeClr val="tx1"/>
                </a:solidFill>
                <a:latin typeface="Times New Roman" panose="02020603050405020304" pitchFamily="18" charset="0"/>
                <a:cs typeface="Times New Roman" panose="02020603050405020304" pitchFamily="18" charset="0"/>
              </a:rPr>
              <a:t>.</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Ở người có HIV, hình ảnh Xquang phổi </a:t>
            </a:r>
            <a:r>
              <a:rPr lang="vi-VN" sz="1800" dirty="0" smtClean="0">
                <a:solidFill>
                  <a:schemeClr val="tx1"/>
                </a:solidFill>
                <a:latin typeface="Times New Roman" panose="02020603050405020304" pitchFamily="18" charset="0"/>
                <a:cs typeface="Times New Roman" panose="02020603050405020304" pitchFamily="18" charset="0"/>
              </a:rPr>
              <a:t>ít</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thấy </a:t>
            </a:r>
            <a:r>
              <a:rPr lang="vi-VN" sz="1800" dirty="0">
                <a:solidFill>
                  <a:schemeClr val="tx1"/>
                </a:solidFill>
                <a:latin typeface="Times New Roman" panose="02020603050405020304" pitchFamily="18" charset="0"/>
                <a:cs typeface="Times New Roman" panose="02020603050405020304" pitchFamily="18" charset="0"/>
              </a:rPr>
              <a:t>hình hang, hay gặp tổn thương </a:t>
            </a:r>
            <a:r>
              <a:rPr lang="vi-VN" sz="1800" dirty="0" smtClean="0">
                <a:solidFill>
                  <a:schemeClr val="tx1"/>
                </a:solidFill>
                <a:latin typeface="Times New Roman" panose="02020603050405020304" pitchFamily="18" charset="0"/>
                <a:cs typeface="Times New Roman" panose="02020603050405020304" pitchFamily="18" charset="0"/>
              </a:rPr>
              <a:t>tổ</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chức </a:t>
            </a:r>
            <a:r>
              <a:rPr lang="vi-VN" sz="1800" dirty="0">
                <a:solidFill>
                  <a:schemeClr val="tx1"/>
                </a:solidFill>
                <a:latin typeface="Times New Roman" panose="02020603050405020304" pitchFamily="18" charset="0"/>
                <a:cs typeface="Times New Roman" panose="02020603050405020304" pitchFamily="18" charset="0"/>
              </a:rPr>
              <a:t>kẽ và có thể ở vùng thấp của phổi.</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Xquang phổi có giá trị sàng lọc cao với </a:t>
            </a:r>
            <a:r>
              <a:rPr lang="vi-VN" sz="1800" dirty="0" smtClean="0">
                <a:solidFill>
                  <a:schemeClr val="tx1"/>
                </a:solidFill>
                <a:latin typeface="Times New Roman" panose="02020603050405020304" pitchFamily="18" charset="0"/>
                <a:cs typeface="Times New Roman" panose="02020603050405020304" pitchFamily="18" charset="0"/>
              </a:rPr>
              <a:t>độ</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nhậy </a:t>
            </a:r>
            <a:r>
              <a:rPr lang="vi-VN" sz="1800" dirty="0">
                <a:solidFill>
                  <a:schemeClr val="tx1"/>
                </a:solidFill>
                <a:latin typeface="Times New Roman" panose="02020603050405020304" pitchFamily="18" charset="0"/>
                <a:cs typeface="Times New Roman" panose="02020603050405020304" pitchFamily="18" charset="0"/>
              </a:rPr>
              <a:t>trên 90% với các trường hợp </a:t>
            </a:r>
            <a:r>
              <a:rPr lang="vi-VN" sz="1800" dirty="0"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phổi </a:t>
            </a:r>
            <a:r>
              <a:rPr lang="vi-VN" sz="1800" dirty="0">
                <a:solidFill>
                  <a:schemeClr val="tx1"/>
                </a:solidFill>
                <a:latin typeface="Times New Roman" panose="02020603050405020304" pitchFamily="18" charset="0"/>
                <a:cs typeface="Times New Roman" panose="02020603050405020304" pitchFamily="18" charset="0"/>
              </a:rPr>
              <a:t>AFB(+).</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Cần tăng cường sử dụng Xquang phổi </a:t>
            </a:r>
            <a:r>
              <a:rPr lang="vi-VN" sz="1800" dirty="0" smtClean="0">
                <a:solidFill>
                  <a:schemeClr val="tx1"/>
                </a:solidFill>
                <a:latin typeface="Times New Roman" panose="02020603050405020304" pitchFamily="18" charset="0"/>
                <a:cs typeface="Times New Roman" panose="02020603050405020304" pitchFamily="18" charset="0"/>
              </a:rPr>
              <a:t>tại</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các </a:t>
            </a:r>
            <a:r>
              <a:rPr lang="vi-VN" sz="1800" dirty="0">
                <a:solidFill>
                  <a:schemeClr val="tx1"/>
                </a:solidFill>
                <a:latin typeface="Times New Roman" panose="02020603050405020304" pitchFamily="18" charset="0"/>
                <a:cs typeface="Times New Roman" panose="02020603050405020304" pitchFamily="18" charset="0"/>
              </a:rPr>
              <a:t>tuyến cho các trường hợp có </a:t>
            </a:r>
            <a:r>
              <a:rPr lang="vi-VN" sz="1800" dirty="0" smtClean="0">
                <a:solidFill>
                  <a:schemeClr val="tx1"/>
                </a:solidFill>
                <a:latin typeface="Times New Roman" panose="02020603050405020304" pitchFamily="18" charset="0"/>
                <a:cs typeface="Times New Roman" panose="02020603050405020304" pitchFamily="18" charset="0"/>
              </a:rPr>
              <a:t>triệu</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chứng </a:t>
            </a:r>
            <a:r>
              <a:rPr lang="vi-VN" sz="1800" dirty="0">
                <a:solidFill>
                  <a:schemeClr val="tx1"/>
                </a:solidFill>
                <a:latin typeface="Times New Roman" panose="02020603050405020304" pitchFamily="18" charset="0"/>
                <a:cs typeface="Times New Roman" panose="02020603050405020304" pitchFamily="18" charset="0"/>
              </a:rPr>
              <a:t>hô hấp.</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Tuy nhiên cần lưu ý độ đặc hiệu </a:t>
            </a:r>
            <a:r>
              <a:rPr lang="vi-VN" sz="1800" dirty="0" smtClean="0">
                <a:solidFill>
                  <a:schemeClr val="tx1"/>
                </a:solidFill>
                <a:latin typeface="Times New Roman" panose="02020603050405020304" pitchFamily="18" charset="0"/>
                <a:cs typeface="Times New Roman" panose="02020603050405020304" pitchFamily="18" charset="0"/>
              </a:rPr>
              <a:t>không</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cao</a:t>
            </a:r>
            <a:r>
              <a:rPr lang="vi-VN" sz="1800" dirty="0">
                <a:solidFill>
                  <a:schemeClr val="tx1"/>
                </a:solidFill>
                <a:latin typeface="Times New Roman" panose="02020603050405020304" pitchFamily="18" charset="0"/>
                <a:cs typeface="Times New Roman" panose="02020603050405020304" pitchFamily="18" charset="0"/>
              </a:rPr>
              <a:t>, nên không khẳng định chẩn </a:t>
            </a:r>
            <a:r>
              <a:rPr lang="vi-VN" sz="1800" dirty="0" smtClean="0">
                <a:solidFill>
                  <a:schemeClr val="tx1"/>
                </a:solidFill>
                <a:latin typeface="Times New Roman" panose="02020603050405020304" pitchFamily="18" charset="0"/>
                <a:cs typeface="Times New Roman" panose="02020603050405020304" pitchFamily="18" charset="0"/>
              </a:rPr>
              <a:t>đoán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lao </a:t>
            </a:r>
            <a:r>
              <a:rPr lang="vi-VN" sz="1800" dirty="0">
                <a:solidFill>
                  <a:schemeClr val="tx1"/>
                </a:solidFill>
                <a:latin typeface="Times New Roman" panose="02020603050405020304" pitchFamily="18" charset="0"/>
                <a:cs typeface="Times New Roman" panose="02020603050405020304" pitchFamily="18" charset="0"/>
              </a:rPr>
              <a:t>phổi chỉ bằng 1 phim Xquang phổi.</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609597" y="4044462"/>
            <a:ext cx="6347715" cy="2813538"/>
          </a:xfrm>
        </p:spPr>
        <p:txBody>
          <a:bodyPr>
            <a:normAutofit/>
          </a:bodyPr>
          <a:lstStyle/>
          <a:p>
            <a:r>
              <a:rPr lang="en-US" sz="1800" dirty="0" smtClean="0">
                <a:solidFill>
                  <a:schemeClr val="tx1"/>
                </a:solidFill>
                <a:latin typeface="Times New Roman" panose="02020603050405020304" pitchFamily="18" charset="0"/>
                <a:cs typeface="Times New Roman" panose="02020603050405020304" pitchFamily="18" charset="0"/>
              </a:rPr>
              <a:t>5.4 </a:t>
            </a:r>
            <a:r>
              <a:rPr lang="en-US" sz="1800" dirty="0" err="1" smtClean="0">
                <a:solidFill>
                  <a:schemeClr val="tx1"/>
                </a:solidFill>
                <a:latin typeface="Times New Roman" panose="02020603050405020304" pitchFamily="18" charset="0"/>
                <a:cs typeface="Times New Roman" panose="02020603050405020304" pitchFamily="18" charset="0"/>
              </a:rPr>
              <a:t>Chẩn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đoán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xác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định</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vi-VN" sz="1800" dirty="0">
                <a:solidFill>
                  <a:schemeClr val="tx1"/>
                </a:solidFill>
                <a:latin typeface="Times New Roman" panose="02020603050405020304" pitchFamily="18" charset="0"/>
                <a:cs typeface="Times New Roman" panose="02020603050405020304" pitchFamily="18" charset="0"/>
              </a:rPr>
              <a:t>‒ Xác định sự có mặt của vi khuẩn lao trong đờm, dịch phế quản, dịch dạ dày</a:t>
            </a:r>
            <a:r>
              <a:rPr lang="vi-VN" sz="1800" dirty="0" smtClean="0">
                <a:solidFill>
                  <a:schemeClr val="tx1"/>
                </a:solidFill>
                <a:latin typeface="Times New Roman" panose="02020603050405020304" pitchFamily="18" charset="0"/>
                <a:cs typeface="Times New Roman" panose="02020603050405020304" pitchFamily="18" charset="0"/>
              </a:rPr>
              <a:t>.</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vi-VN"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Khi có đủ các triệu chứng lâm sàng, cận lâm sàng mà không xác định được </a:t>
            </a:r>
            <a:r>
              <a:rPr lang="vi-VN" sz="1800" dirty="0" smtClean="0">
                <a:solidFill>
                  <a:schemeClr val="tx1"/>
                </a:solidFill>
                <a:latin typeface="Times New Roman" panose="02020603050405020304" pitchFamily="18" charset="0"/>
                <a:cs typeface="Times New Roman" panose="02020603050405020304" pitchFamily="18" charset="0"/>
              </a:rPr>
              <a:t>sự</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có </a:t>
            </a:r>
            <a:r>
              <a:rPr lang="vi-VN" sz="1800" dirty="0">
                <a:solidFill>
                  <a:schemeClr val="tx1"/>
                </a:solidFill>
                <a:latin typeface="Times New Roman" panose="02020603050405020304" pitchFamily="18" charset="0"/>
                <a:cs typeface="Times New Roman" panose="02020603050405020304" pitchFamily="18" charset="0"/>
              </a:rPr>
              <a:t>mặt của vi khuẩn lao, cần có ý kiến của thầy thuốc chuyên khoa lao </a:t>
            </a:r>
            <a:r>
              <a:rPr lang="vi-VN" sz="1800" dirty="0" smtClean="0">
                <a:solidFill>
                  <a:schemeClr val="tx1"/>
                </a:solidFill>
                <a:latin typeface="Times New Roman" panose="02020603050405020304" pitchFamily="18" charset="0"/>
                <a:cs typeface="Times New Roman" panose="02020603050405020304" pitchFamily="18" charset="0"/>
              </a:rPr>
              <a:t>để</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quyết </a:t>
            </a:r>
            <a:r>
              <a:rPr lang="vi-VN" sz="1800" dirty="0">
                <a:solidFill>
                  <a:schemeClr val="tx1"/>
                </a:solidFill>
                <a:latin typeface="Times New Roman" panose="02020603050405020304" pitchFamily="18" charset="0"/>
                <a:cs typeface="Times New Roman" panose="02020603050405020304" pitchFamily="18" charset="0"/>
              </a:rPr>
              <a:t>định chẩn đoán.</a:t>
            </a:r>
          </a:p>
          <a:p>
            <a:r>
              <a:rPr lang="vi-VN" sz="1800" dirty="0">
                <a:solidFill>
                  <a:schemeClr val="tx1"/>
                </a:solidFill>
                <a:latin typeface="Times New Roman" panose="02020603050405020304" pitchFamily="18" charset="0"/>
                <a:cs typeface="Times New Roman" panose="02020603050405020304" pitchFamily="18" charset="0"/>
              </a:rPr>
              <a:t>‒ Tiêu chuẩn chẩn đoán dựa theo xét nghiệm soi đờm trực tiếp tìm AFB</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026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1" y="0"/>
            <a:ext cx="6347715" cy="668215"/>
          </a:xfrm>
        </p:spPr>
        <p:txBody>
          <a:bodyPr anchor="t">
            <a:normAutofit fontScale="90000"/>
          </a:bodyPr>
          <a:lstStyle/>
          <a:p>
            <a:r>
              <a:rPr lang="en-US" sz="3100" dirty="0" smtClean="0">
                <a:solidFill>
                  <a:schemeClr val="accent5"/>
                </a:solidFill>
                <a:latin typeface="Times New Roman" panose="02020603050405020304" pitchFamily="18" charset="0"/>
                <a:cs typeface="Times New Roman" panose="02020603050405020304" pitchFamily="18" charset="0"/>
              </a:rPr>
              <a:t>6 </a:t>
            </a:r>
            <a:r>
              <a:rPr lang="en-US" sz="3100" dirty="0" err="1" smtClean="0">
                <a:solidFill>
                  <a:schemeClr val="accent5"/>
                </a:solidFill>
                <a:latin typeface="Times New Roman" panose="02020603050405020304" pitchFamily="18" charset="0"/>
                <a:cs typeface="Times New Roman" panose="02020603050405020304" pitchFamily="18" charset="0"/>
              </a:rPr>
              <a:t>Điều</a:t>
            </a:r>
            <a:r>
              <a:rPr lang="en-US" sz="3100" dirty="0" smtClean="0">
                <a:solidFill>
                  <a:schemeClr val="accent5"/>
                </a:solidFill>
                <a:latin typeface="Times New Roman" panose="02020603050405020304" pitchFamily="18" charset="0"/>
                <a:cs typeface="Times New Roman" panose="02020603050405020304" pitchFamily="18" charset="0"/>
              </a:rPr>
              <a:t> </a:t>
            </a:r>
            <a:r>
              <a:rPr lang="en-US" sz="3100" dirty="0" err="1" smtClean="0">
                <a:solidFill>
                  <a:schemeClr val="accent5"/>
                </a:solidFill>
                <a:latin typeface="Times New Roman" panose="02020603050405020304" pitchFamily="18" charset="0"/>
                <a:cs typeface="Times New Roman" panose="02020603050405020304" pitchFamily="18" charset="0"/>
              </a:rPr>
              <a:t>trị</a:t>
            </a:r>
            <a:r>
              <a:rPr lang="en-US" sz="2800" dirty="0" smtClean="0">
                <a:solidFill>
                  <a:schemeClr val="accent5"/>
                </a:solidFill>
                <a:latin typeface="Times New Roman" panose="02020603050405020304" pitchFamily="18" charset="0"/>
                <a:cs typeface="Times New Roman" panose="02020603050405020304" pitchFamily="18" charset="0"/>
              </a:rPr>
              <a:t/>
            </a:r>
            <a:br>
              <a:rPr lang="en-US" sz="2800" dirty="0" smtClean="0">
                <a:solidFill>
                  <a:schemeClr val="accent5"/>
                </a:solidFill>
                <a:latin typeface="Times New Roman" panose="02020603050405020304" pitchFamily="18" charset="0"/>
                <a:cs typeface="Times New Roman" panose="02020603050405020304" pitchFamily="18" charset="0"/>
              </a:rPr>
            </a:br>
            <a:endParaRPr lang="en-US" sz="2800" dirty="0">
              <a:solidFill>
                <a:schemeClr val="accent5"/>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68920" y="668216"/>
            <a:ext cx="8147542" cy="5961184"/>
          </a:xfrm>
        </p:spPr>
        <p:txBody>
          <a:bodyPr>
            <a:normAutofit lnSpcReduction="10000"/>
          </a:bodyPr>
          <a:lstStyle/>
          <a:p>
            <a:r>
              <a:rPr lang="en-US" sz="1800" dirty="0" smtClean="0">
                <a:solidFill>
                  <a:schemeClr val="tx1"/>
                </a:solidFill>
                <a:latin typeface="Times New Roman" panose="02020603050405020304" pitchFamily="18" charset="0"/>
                <a:cs typeface="Times New Roman" panose="02020603050405020304" pitchFamily="18" charset="0"/>
              </a:rPr>
              <a:t>6.1 </a:t>
            </a:r>
            <a:r>
              <a:rPr lang="en-US" sz="1800" dirty="0" err="1" smtClean="0">
                <a:solidFill>
                  <a:schemeClr val="tx1"/>
                </a:solidFill>
                <a:latin typeface="Times New Roman" panose="02020603050405020304" pitchFamily="18" charset="0"/>
                <a:cs typeface="Times New Roman" panose="02020603050405020304" pitchFamily="18" charset="0"/>
              </a:rPr>
              <a:t>Nguyên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tắc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trị</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1800" dirty="0" smtClean="0">
                <a:solidFill>
                  <a:schemeClr val="tx1"/>
                </a:solidFill>
                <a:latin typeface="Times New Roman" panose="02020603050405020304" pitchFamily="18" charset="0"/>
                <a:cs typeface="Times New Roman" panose="02020603050405020304" pitchFamily="18" charset="0"/>
              </a:rPr>
              <a:t>a) </a:t>
            </a:r>
            <a:r>
              <a:rPr lang="en-US" sz="1800" dirty="0" err="1" smtClean="0">
                <a:solidFill>
                  <a:schemeClr val="tx1"/>
                </a:solidFill>
                <a:latin typeface="Times New Roman" panose="02020603050405020304" pitchFamily="18" charset="0"/>
                <a:cs typeface="Times New Roman" panose="02020603050405020304" pitchFamily="18" charset="0"/>
              </a:rPr>
              <a:t>Phối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hợp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thuốc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chống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ít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nhất</a:t>
            </a:r>
            <a:r>
              <a:rPr lang="en-US" sz="1800" dirty="0" smtClean="0">
                <a:solidFill>
                  <a:schemeClr val="tx1"/>
                </a:solidFill>
                <a:latin typeface="Times New Roman" panose="02020603050405020304" pitchFamily="18" charset="0"/>
                <a:cs typeface="Times New Roman" panose="02020603050405020304" pitchFamily="18" charset="0"/>
              </a:rPr>
              <a:t> 3 </a:t>
            </a:r>
            <a:r>
              <a:rPr lang="en-US" sz="1800" dirty="0" err="1" smtClean="0">
                <a:solidFill>
                  <a:schemeClr val="tx1"/>
                </a:solidFill>
                <a:latin typeface="Times New Roman" panose="02020603050405020304" pitchFamily="18" charset="0"/>
                <a:cs typeface="Times New Roman" panose="02020603050405020304" pitchFamily="18" charset="0"/>
              </a:rPr>
              <a:t>loại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để</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hạn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chế</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sự</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đọt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biến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kháng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thuốc</a:t>
            </a:r>
            <a:r>
              <a:rPr lang="en-US" sz="1800" dirty="0" smtClean="0">
                <a:solidFill>
                  <a:schemeClr val="tx1"/>
                </a:solidFill>
                <a:latin typeface="Times New Roman" panose="02020603050405020304" pitchFamily="18" charset="0"/>
                <a:cs typeface="Times New Roman" panose="02020603050405020304" pitchFamily="18" charset="0"/>
              </a:rPr>
              <a:t>.</a:t>
            </a:r>
          </a:p>
          <a:p>
            <a:r>
              <a:rPr lang="en-US" sz="1800" dirty="0">
                <a:solidFill>
                  <a:schemeClr val="tx1"/>
                </a:solidFill>
                <a:latin typeface="Times New Roman" panose="02020603050405020304" pitchFamily="18" charset="0"/>
                <a:cs typeface="Times New Roman" panose="02020603050405020304" pitchFamily="18" charset="0"/>
              </a:rPr>
              <a:t>b</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Phâỉ</a:t>
            </a:r>
            <a:r>
              <a:rPr lang="en-US" sz="1800" dirty="0" smtClean="0">
                <a:solidFill>
                  <a:schemeClr val="tx1"/>
                </a:solidFill>
                <a:latin typeface="Times New Roman" panose="02020603050405020304" pitchFamily="18" charset="0"/>
                <a:cs typeface="Times New Roman" panose="02020603050405020304" pitchFamily="18" charset="0"/>
              </a:rPr>
              <a:t> dung </a:t>
            </a:r>
            <a:r>
              <a:rPr lang="en-US" sz="1800" dirty="0" err="1" smtClean="0">
                <a:solidFill>
                  <a:schemeClr val="tx1"/>
                </a:solidFill>
                <a:latin typeface="Times New Roman" panose="02020603050405020304" pitchFamily="18" charset="0"/>
                <a:cs typeface="Times New Roman" panose="02020603050405020304" pitchFamily="18" charset="0"/>
              </a:rPr>
              <a:t>thuốc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đúng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liều</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1800" dirty="0" smtClean="0">
                <a:solidFill>
                  <a:schemeClr val="tx1"/>
                </a:solidFill>
                <a:latin typeface="Times New Roman" panose="02020603050405020304" pitchFamily="18" charset="0"/>
                <a:cs typeface="Times New Roman" panose="02020603050405020304" pitchFamily="18" charset="0"/>
              </a:rPr>
              <a:t>c) </a:t>
            </a:r>
            <a:r>
              <a:rPr lang="en-US" sz="1800" dirty="0" err="1" smtClean="0">
                <a:solidFill>
                  <a:schemeClr val="tx1"/>
                </a:solidFill>
                <a:latin typeface="Times New Roman" panose="02020603050405020304" pitchFamily="18" charset="0"/>
                <a:cs typeface="Times New Roman" panose="02020603050405020304" pitchFamily="18" charset="0"/>
              </a:rPr>
              <a:t>Phải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dùng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thuốc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đủ</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thời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gian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thời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gian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ngắn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nhất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phép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đối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với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trị</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là</a:t>
            </a:r>
            <a:r>
              <a:rPr lang="en-US" sz="1800" dirty="0" smtClean="0">
                <a:solidFill>
                  <a:schemeClr val="tx1"/>
                </a:solidFill>
                <a:latin typeface="Times New Roman" panose="02020603050405020304" pitchFamily="18" charset="0"/>
                <a:cs typeface="Times New Roman" panose="02020603050405020304" pitchFamily="18" charset="0"/>
              </a:rPr>
              <a:t> 6 </a:t>
            </a:r>
            <a:r>
              <a:rPr lang="en-US" sz="1800" dirty="0" err="1" smtClean="0">
                <a:solidFill>
                  <a:schemeClr val="tx1"/>
                </a:solidFill>
                <a:latin typeface="Times New Roman" panose="02020603050405020304" pitchFamily="18" charset="0"/>
                <a:cs typeface="Times New Roman" panose="02020603050405020304" pitchFamily="18" charset="0"/>
              </a:rPr>
              <a:t>tháng</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1800" dirty="0" smtClean="0">
                <a:solidFill>
                  <a:schemeClr val="tx1"/>
                </a:solidFill>
                <a:latin typeface="Times New Roman" panose="02020603050405020304" pitchFamily="18" charset="0"/>
                <a:cs typeface="Times New Roman" panose="02020603050405020304" pitchFamily="18" charset="0"/>
              </a:rPr>
              <a:t>d) </a:t>
            </a:r>
            <a:r>
              <a:rPr lang="en-US" sz="1800" dirty="0" err="1" smtClean="0">
                <a:solidFill>
                  <a:schemeClr val="tx1"/>
                </a:solidFill>
                <a:latin typeface="Times New Roman" panose="02020603050405020304" pitchFamily="18" charset="0"/>
                <a:cs typeface="Times New Roman" panose="02020603050405020304" pitchFamily="18" charset="0"/>
              </a:rPr>
              <a:t>phải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liên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tục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kiểm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soát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trị</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liên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tục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với</a:t>
            </a:r>
            <a:r>
              <a:rPr lang="en-US" sz="1800" dirty="0" smtClean="0">
                <a:solidFill>
                  <a:schemeClr val="tx1"/>
                </a:solidFill>
                <a:latin typeface="Times New Roman" panose="02020603050405020304" pitchFamily="18" charset="0"/>
                <a:cs typeface="Times New Roman" panose="02020603050405020304" pitchFamily="18" charset="0"/>
              </a:rPr>
              <a:t> 2 </a:t>
            </a:r>
            <a:r>
              <a:rPr lang="en-US" sz="1800" dirty="0" err="1" smtClean="0">
                <a:solidFill>
                  <a:schemeClr val="tx1"/>
                </a:solidFill>
                <a:latin typeface="Times New Roman" panose="02020603050405020304" pitchFamily="18" charset="0"/>
                <a:cs typeface="Times New Roman" panose="02020603050405020304" pitchFamily="18" charset="0"/>
              </a:rPr>
              <a:t>giai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đoạn</a:t>
            </a:r>
            <a:r>
              <a:rPr lang="en-US" sz="1800" dirty="0" smtClean="0">
                <a:solidFill>
                  <a:schemeClr val="tx1"/>
                </a:solidFill>
                <a:latin typeface="Times New Roman" panose="02020603050405020304" pitchFamily="18" charset="0"/>
                <a:cs typeface="Times New Roman" panose="02020603050405020304" pitchFamily="18" charset="0"/>
              </a:rPr>
              <a:t>:</a:t>
            </a:r>
          </a:p>
          <a:p>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Giai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đoạn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tấn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công</a:t>
            </a:r>
            <a:r>
              <a:rPr lang="en-US" sz="1800" dirty="0" smtClean="0">
                <a:solidFill>
                  <a:schemeClr val="tx1"/>
                </a:solidFill>
                <a:latin typeface="Times New Roman" panose="02020603050405020304" pitchFamily="18" charset="0"/>
                <a:cs typeface="Times New Roman" panose="02020603050405020304" pitchFamily="18" charset="0"/>
              </a:rPr>
              <a:t>: dung </a:t>
            </a:r>
            <a:r>
              <a:rPr lang="en-US" sz="1800" dirty="0" err="1" smtClean="0">
                <a:solidFill>
                  <a:schemeClr val="tx1"/>
                </a:solidFill>
                <a:latin typeface="Times New Roman" panose="02020603050405020304" pitchFamily="18" charset="0"/>
                <a:cs typeface="Times New Roman" panose="02020603050405020304" pitchFamily="18" charset="0"/>
              </a:rPr>
              <a:t>thuốc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hằng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ngày</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Giai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đoạn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duy</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trì</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(hay </a:t>
            </a:r>
            <a:r>
              <a:rPr lang="en-US" sz="1800" dirty="0" err="1" smtClean="0">
                <a:solidFill>
                  <a:schemeClr val="tx1"/>
                </a:solidFill>
                <a:latin typeface="Times New Roman" panose="02020603050405020304" pitchFamily="18" charset="0"/>
                <a:cs typeface="Times New Roman" panose="02020603050405020304" pitchFamily="18" charset="0"/>
              </a:rPr>
              <a:t>cách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khoảng</a:t>
            </a:r>
            <a:r>
              <a:rPr lang="en-US" sz="1800" dirty="0" smtClean="0">
                <a:solidFill>
                  <a:schemeClr val="tx1"/>
                </a:solidFill>
                <a:latin typeface="Times New Roman" panose="02020603050405020304" pitchFamily="18" charset="0"/>
                <a:cs typeface="Times New Roman" panose="02020603050405020304" pitchFamily="18" charset="0"/>
              </a:rPr>
              <a:t>): dung </a:t>
            </a:r>
            <a:r>
              <a:rPr lang="en-US" sz="1800" dirty="0" err="1" smtClean="0">
                <a:solidFill>
                  <a:schemeClr val="tx1"/>
                </a:solidFill>
                <a:latin typeface="Times New Roman" panose="02020603050405020304" pitchFamily="18" charset="0"/>
                <a:cs typeface="Times New Roman" panose="02020603050405020304" pitchFamily="18" charset="0"/>
              </a:rPr>
              <a:t>thuốc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hằng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ngày</a:t>
            </a:r>
            <a:r>
              <a:rPr lang="en-US" sz="1800" dirty="0" smtClean="0">
                <a:solidFill>
                  <a:schemeClr val="tx1"/>
                </a:solidFill>
                <a:latin typeface="Times New Roman" panose="02020603050405020304" pitchFamily="18" charset="0"/>
                <a:cs typeface="Times New Roman" panose="02020603050405020304" pitchFamily="18" charset="0"/>
              </a:rPr>
              <a:t>, 2 </a:t>
            </a:r>
            <a:r>
              <a:rPr lang="en-US" sz="1800" dirty="0" err="1" smtClean="0">
                <a:solidFill>
                  <a:schemeClr val="tx1"/>
                </a:solidFill>
                <a:latin typeface="Times New Roman" panose="02020603050405020304" pitchFamily="18" charset="0"/>
                <a:cs typeface="Times New Roman" panose="02020603050405020304" pitchFamily="18" charset="0"/>
              </a:rPr>
              <a:t>hoặc</a:t>
            </a:r>
            <a:r>
              <a:rPr lang="en-US" sz="1800" dirty="0" smtClean="0">
                <a:solidFill>
                  <a:schemeClr val="tx1"/>
                </a:solidFill>
                <a:latin typeface="Times New Roman" panose="02020603050405020304" pitchFamily="18" charset="0"/>
                <a:cs typeface="Times New Roman" panose="02020603050405020304" pitchFamily="18" charset="0"/>
              </a:rPr>
              <a:t> 3 </a:t>
            </a:r>
            <a:r>
              <a:rPr lang="en-US" sz="1800" dirty="0" err="1" smtClean="0">
                <a:solidFill>
                  <a:schemeClr val="tx1"/>
                </a:solidFill>
                <a:latin typeface="Times New Roman" panose="02020603050405020304" pitchFamily="18" charset="0"/>
                <a:cs typeface="Times New Roman" panose="02020603050405020304" pitchFamily="18" charset="0"/>
              </a:rPr>
              <a:t>lần</a:t>
            </a:r>
            <a:r>
              <a:rPr lang="en-US" sz="1800" dirty="0" smtClean="0">
                <a:solidFill>
                  <a:schemeClr val="tx1"/>
                </a:solidFill>
                <a:latin typeface="Times New Roman" panose="02020603050405020304" pitchFamily="18" charset="0"/>
                <a:cs typeface="Times New Roman" panose="02020603050405020304" pitchFamily="18" charset="0"/>
              </a:rPr>
              <a:t> / </a:t>
            </a:r>
            <a:r>
              <a:rPr lang="en-US" sz="1800" dirty="0" err="1" smtClean="0">
                <a:solidFill>
                  <a:schemeClr val="tx1"/>
                </a:solidFill>
                <a:latin typeface="Times New Roman" panose="02020603050405020304" pitchFamily="18" charset="0"/>
                <a:cs typeface="Times New Roman" panose="02020603050405020304" pitchFamily="18" charset="0"/>
              </a:rPr>
              <a:t>tuần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theo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đồ</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trị</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theo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quy</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định</a:t>
            </a:r>
            <a:r>
              <a:rPr lang="en-US" sz="1800"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trị</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theo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ông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thức</a:t>
            </a:r>
            <a:r>
              <a:rPr lang="en-US" sz="1800" dirty="0">
                <a:solidFill>
                  <a:schemeClr val="tx1"/>
                </a:solidFill>
                <a:latin typeface="Times New Roman" panose="02020603050405020304" pitchFamily="18" charset="0"/>
                <a:cs typeface="Times New Roman" panose="02020603050405020304" pitchFamily="18" charset="0"/>
              </a:rPr>
              <a:t> DOTS (directly observed treatment, short-course</a:t>
            </a:r>
            <a:r>
              <a:rPr lang="en-US" sz="1800" dirty="0" smtClean="0">
                <a:solidFill>
                  <a:schemeClr val="tx1"/>
                </a:solidFill>
                <a:latin typeface="Times New Roman" panose="02020603050405020304" pitchFamily="18" charset="0"/>
                <a:cs typeface="Times New Roman" panose="02020603050405020304" pitchFamily="18" charset="0"/>
              </a:rPr>
              <a:t>).</a:t>
            </a:r>
          </a:p>
          <a:p>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Phác đồ IA: </a:t>
            </a:r>
            <a:r>
              <a:rPr lang="vi-VN" sz="1800" dirty="0" smtClean="0">
                <a:solidFill>
                  <a:schemeClr val="tx1"/>
                </a:solidFill>
                <a:latin typeface="Times New Roman" panose="02020603050405020304" pitchFamily="18" charset="0"/>
                <a:cs typeface="Times New Roman" panose="02020603050405020304" pitchFamily="18" charset="0"/>
              </a:rPr>
              <a:t>2RHZE/4RHE: </a:t>
            </a:r>
            <a:r>
              <a:rPr lang="vi-VN" sz="1800" dirty="0">
                <a:solidFill>
                  <a:schemeClr val="tx1"/>
                </a:solidFill>
                <a:latin typeface="Times New Roman" panose="02020603050405020304" pitchFamily="18" charset="0"/>
                <a:cs typeface="Times New Roman" panose="02020603050405020304" pitchFamily="18" charset="0"/>
              </a:rPr>
              <a:t>Dùng cho tất cả mọi thể lao mới ở người lớn (chưa điều trị lao </a:t>
            </a:r>
            <a:r>
              <a:rPr lang="vi-VN" sz="1800" dirty="0" smtClean="0">
                <a:solidFill>
                  <a:schemeClr val="tx1"/>
                </a:solidFill>
                <a:latin typeface="Times New Roman" panose="02020603050405020304" pitchFamily="18" charset="0"/>
                <a:cs typeface="Times New Roman" panose="02020603050405020304" pitchFamily="18" charset="0"/>
              </a:rPr>
              <a:t>bao</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giờ </a:t>
            </a:r>
            <a:r>
              <a:rPr lang="vi-VN" sz="1800" dirty="0">
                <a:solidFill>
                  <a:schemeClr val="tx1"/>
                </a:solidFill>
                <a:latin typeface="Times New Roman" panose="02020603050405020304" pitchFamily="18" charset="0"/>
                <a:cs typeface="Times New Roman" panose="02020603050405020304" pitchFamily="18" charset="0"/>
              </a:rPr>
              <a:t>hoặc đã từng điều trị lao nhưng dưới 1 tháng</a:t>
            </a:r>
            <a:r>
              <a:rPr lang="vi-VN" sz="1800" dirty="0" smtClean="0">
                <a:solidFill>
                  <a:schemeClr val="tx1"/>
                </a:solidFill>
                <a:latin typeface="Times New Roman" panose="02020603050405020304" pitchFamily="18" charset="0"/>
                <a:cs typeface="Times New Roman" panose="02020603050405020304" pitchFamily="18" charset="0"/>
              </a:rPr>
              <a:t>).</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Phác đồ IB: </a:t>
            </a:r>
            <a:r>
              <a:rPr lang="vi-VN" sz="1800" dirty="0" smtClean="0">
                <a:solidFill>
                  <a:schemeClr val="tx1"/>
                </a:solidFill>
                <a:latin typeface="Times New Roman" panose="02020603050405020304" pitchFamily="18" charset="0"/>
                <a:cs typeface="Times New Roman" panose="02020603050405020304" pitchFamily="18" charset="0"/>
              </a:rPr>
              <a:t>2RHZE/4RH: </a:t>
            </a:r>
            <a:r>
              <a:rPr lang="vi-VN" sz="1800" dirty="0">
                <a:solidFill>
                  <a:schemeClr val="tx1"/>
                </a:solidFill>
                <a:latin typeface="Times New Roman" panose="02020603050405020304" pitchFamily="18" charset="0"/>
                <a:cs typeface="Times New Roman" panose="02020603050405020304" pitchFamily="18" charset="0"/>
              </a:rPr>
              <a:t>Dùng trong tất cả các trường hợp bệnh lao mới ở trẻ em (</a:t>
            </a:r>
            <a:r>
              <a:rPr lang="vi-VN" sz="1800" dirty="0" smtClean="0">
                <a:solidFill>
                  <a:schemeClr val="tx1"/>
                </a:solidFill>
                <a:latin typeface="Times New Roman" panose="02020603050405020304" pitchFamily="18" charset="0"/>
                <a:cs typeface="Times New Roman" panose="02020603050405020304" pitchFamily="18" charset="0"/>
              </a:rPr>
              <a:t>chưađiều </a:t>
            </a:r>
            <a:r>
              <a:rPr lang="vi-VN" sz="1800" dirty="0">
                <a:solidFill>
                  <a:schemeClr val="tx1"/>
                </a:solidFill>
                <a:latin typeface="Times New Roman" panose="02020603050405020304" pitchFamily="18" charset="0"/>
                <a:cs typeface="Times New Roman" panose="02020603050405020304" pitchFamily="18" charset="0"/>
              </a:rPr>
              <a:t>trị lao bao giờ hoặc đã từng điều trị lao nhưng dưới 1 tháng</a:t>
            </a:r>
            <a:r>
              <a:rPr lang="vi-VN" sz="1800" dirty="0" smtClean="0">
                <a:solidFill>
                  <a:schemeClr val="tx1"/>
                </a:solidFill>
                <a:latin typeface="Times New Roman" panose="02020603050405020304" pitchFamily="18" charset="0"/>
                <a:cs typeface="Times New Roman" panose="02020603050405020304" pitchFamily="18" charset="0"/>
              </a:rPr>
              <a:t>).</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Phác đồ II: </a:t>
            </a:r>
            <a:r>
              <a:rPr lang="vi-VN" sz="1800" dirty="0" smtClean="0">
                <a:solidFill>
                  <a:schemeClr val="tx1"/>
                </a:solidFill>
                <a:latin typeface="Times New Roman" panose="02020603050405020304" pitchFamily="18" charset="0"/>
                <a:cs typeface="Times New Roman" panose="02020603050405020304" pitchFamily="18" charset="0"/>
              </a:rPr>
              <a:t>2SRHZE/1RHZE/5RHE: </a:t>
            </a:r>
            <a:r>
              <a:rPr lang="vi-VN" sz="1800" dirty="0">
                <a:solidFill>
                  <a:schemeClr val="tx1"/>
                </a:solidFill>
                <a:latin typeface="Times New Roman" panose="02020603050405020304" pitchFamily="18" charset="0"/>
                <a:cs typeface="Times New Roman" panose="02020603050405020304" pitchFamily="18" charset="0"/>
              </a:rPr>
              <a:t>Dùng cho các trường hợp lao tái phát, lao bỏ trị, điều trị lại </a:t>
            </a:r>
            <a:r>
              <a:rPr lang="vi-VN" sz="1800" dirty="0" smtClean="0">
                <a:solidFill>
                  <a:schemeClr val="tx1"/>
                </a:solidFill>
                <a:latin typeface="Times New Roman" panose="02020603050405020304" pitchFamily="18" charset="0"/>
                <a:cs typeface="Times New Roman" panose="02020603050405020304" pitchFamily="18" charset="0"/>
              </a:rPr>
              <a:t>hoặc</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điều </a:t>
            </a:r>
            <a:r>
              <a:rPr lang="vi-VN" sz="1800" dirty="0">
                <a:solidFill>
                  <a:schemeClr val="tx1"/>
                </a:solidFill>
                <a:latin typeface="Times New Roman" panose="02020603050405020304" pitchFamily="18" charset="0"/>
                <a:cs typeface="Times New Roman" panose="02020603050405020304" pitchFamily="18" charset="0"/>
              </a:rPr>
              <a:t>trị thất bại với công thức 1A, 1B và trường hợp bệnh lao được </a:t>
            </a:r>
            <a:r>
              <a:rPr lang="vi-VN" sz="1800" dirty="0" smtClean="0">
                <a:solidFill>
                  <a:schemeClr val="tx1"/>
                </a:solidFill>
                <a:latin typeface="Times New Roman" panose="02020603050405020304" pitchFamily="18" charset="0"/>
                <a:cs typeface="Times New Roman" panose="02020603050405020304" pitchFamily="18" charset="0"/>
              </a:rPr>
              <a:t>phân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loại </a:t>
            </a:r>
            <a:r>
              <a:rPr lang="vi-VN" sz="1800" dirty="0">
                <a:solidFill>
                  <a:schemeClr val="tx1"/>
                </a:solidFill>
                <a:latin typeface="Times New Roman" panose="02020603050405020304" pitchFamily="18" charset="0"/>
                <a:cs typeface="Times New Roman" panose="02020603050405020304" pitchFamily="18" charset="0"/>
              </a:rPr>
              <a:t>là “Khác” mà không có điều kiện làm xét nghiệm chẩn đoán lao </a:t>
            </a:r>
            <a:r>
              <a:rPr lang="vi-VN" sz="1800" dirty="0" smtClean="0">
                <a:solidFill>
                  <a:schemeClr val="tx1"/>
                </a:solidFill>
                <a:latin typeface="Times New Roman" panose="02020603050405020304" pitchFamily="18" charset="0"/>
                <a:cs typeface="Times New Roman" panose="02020603050405020304" pitchFamily="18" charset="0"/>
              </a:rPr>
              <a:t>đa</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kháng </a:t>
            </a:r>
            <a:r>
              <a:rPr lang="vi-VN" sz="1800" dirty="0">
                <a:solidFill>
                  <a:schemeClr val="tx1"/>
                </a:solidFill>
                <a:latin typeface="Times New Roman" panose="02020603050405020304" pitchFamily="18" charset="0"/>
                <a:cs typeface="Times New Roman" panose="02020603050405020304" pitchFamily="18" charset="0"/>
              </a:rPr>
              <a:t>nhanh.</a:t>
            </a:r>
            <a:endParaRPr lang="en-US" sz="1800" dirty="0" smtClean="0">
              <a:solidFill>
                <a:schemeClr val="tx1"/>
              </a:solidFill>
              <a:latin typeface="Times New Roman" panose="02020603050405020304" pitchFamily="18" charset="0"/>
              <a:cs typeface="Times New Roman" panose="02020603050405020304" pitchFamily="18" charset="0"/>
            </a:endParaRPr>
          </a:p>
          <a:p>
            <a:pPr marL="285750" indent="-285750">
              <a:buFontTx/>
              <a:buChar char="-"/>
            </a:pPr>
            <a:endParaRPr lang="en-US"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517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1991" y="233728"/>
            <a:ext cx="2381250" cy="2381250"/>
          </a:xfrm>
          <a:prstGeom prst="rect">
            <a:avLst/>
          </a:prstGeom>
        </p:spPr>
      </p:pic>
      <p:pic>
        <p:nvPicPr>
          <p:cNvPr id="7" name="Picture 6"/>
          <p:cNvPicPr>
            <a:picLocks noChangeAspect="1"/>
          </p:cNvPicPr>
          <p:nvPr/>
        </p:nvPicPr>
        <p:blipFill>
          <a:blip r:embed="rId3"/>
          <a:stretch>
            <a:fillRect/>
          </a:stretch>
        </p:blipFill>
        <p:spPr>
          <a:xfrm>
            <a:off x="2755656" y="198559"/>
            <a:ext cx="3223114" cy="2381250"/>
          </a:xfrm>
          <a:prstGeom prst="rect">
            <a:avLst/>
          </a:prstGeom>
        </p:spPr>
      </p:pic>
      <p:pic>
        <p:nvPicPr>
          <p:cNvPr id="8" name="Picture 7"/>
          <p:cNvPicPr>
            <a:picLocks noChangeAspect="1"/>
          </p:cNvPicPr>
          <p:nvPr/>
        </p:nvPicPr>
        <p:blipFill>
          <a:blip r:embed="rId4"/>
          <a:stretch>
            <a:fillRect/>
          </a:stretch>
        </p:blipFill>
        <p:spPr>
          <a:xfrm>
            <a:off x="5978770" y="198559"/>
            <a:ext cx="2954215" cy="2381250"/>
          </a:xfrm>
          <a:prstGeom prst="rect">
            <a:avLst/>
          </a:prstGeom>
        </p:spPr>
      </p:pic>
      <p:pic>
        <p:nvPicPr>
          <p:cNvPr id="11" name="Picture 10"/>
          <p:cNvPicPr>
            <a:picLocks noChangeAspect="1"/>
          </p:cNvPicPr>
          <p:nvPr/>
        </p:nvPicPr>
        <p:blipFill>
          <a:blip r:embed="rId5"/>
          <a:stretch>
            <a:fillRect/>
          </a:stretch>
        </p:blipFill>
        <p:spPr>
          <a:xfrm>
            <a:off x="527538" y="3604846"/>
            <a:ext cx="3200399" cy="2321170"/>
          </a:xfrm>
          <a:prstGeom prst="rect">
            <a:avLst/>
          </a:prstGeom>
        </p:spPr>
      </p:pic>
      <p:pic>
        <p:nvPicPr>
          <p:cNvPr id="12" name="Picture 11"/>
          <p:cNvPicPr>
            <a:picLocks noChangeAspect="1"/>
          </p:cNvPicPr>
          <p:nvPr/>
        </p:nvPicPr>
        <p:blipFill>
          <a:blip r:embed="rId6"/>
          <a:stretch>
            <a:fillRect/>
          </a:stretch>
        </p:blipFill>
        <p:spPr>
          <a:xfrm>
            <a:off x="5187462" y="3657600"/>
            <a:ext cx="3059723" cy="2268415"/>
          </a:xfrm>
          <a:prstGeom prst="rect">
            <a:avLst/>
          </a:prstGeom>
        </p:spPr>
      </p:pic>
      <p:sp>
        <p:nvSpPr>
          <p:cNvPr id="13" name="Title 12"/>
          <p:cNvSpPr>
            <a:spLocks noGrp="1"/>
          </p:cNvSpPr>
          <p:nvPr>
            <p:ph type="ctrTitle"/>
          </p:nvPr>
        </p:nvSpPr>
        <p:spPr>
          <a:xfrm>
            <a:off x="351693" y="2672862"/>
            <a:ext cx="8616462" cy="756138"/>
          </a:xfrm>
        </p:spPr>
        <p:txBody>
          <a:bodyPr anchor="t"/>
          <a:lstStyle/>
          <a:p>
            <a:pPr algn="l"/>
            <a:r>
              <a:rPr lang="en-US" sz="1800" dirty="0" smtClean="0">
                <a:solidFill>
                  <a:schemeClr val="accent5"/>
                </a:solidFill>
                <a:latin typeface="Times New Roman" panose="02020603050405020304" pitchFamily="18" charset="0"/>
                <a:cs typeface="Times New Roman" panose="02020603050405020304" pitchFamily="18" charset="0"/>
              </a:rPr>
              <a:t>        Isoniazid (H)                            Streptomycin (S)                             </a:t>
            </a:r>
            <a:r>
              <a:rPr lang="en-US" sz="1800" dirty="0" err="1" smtClean="0">
                <a:solidFill>
                  <a:schemeClr val="accent5"/>
                </a:solidFill>
                <a:latin typeface="Times New Roman" panose="02020603050405020304" pitchFamily="18" charset="0"/>
                <a:cs typeface="Times New Roman" panose="02020603050405020304" pitchFamily="18" charset="0"/>
              </a:rPr>
              <a:t>Pyrazinamid</a:t>
            </a:r>
            <a:r>
              <a:rPr lang="en-US" sz="1800" dirty="0" smtClean="0">
                <a:solidFill>
                  <a:schemeClr val="accent5"/>
                </a:solidFill>
                <a:latin typeface="Times New Roman" panose="02020603050405020304" pitchFamily="18" charset="0"/>
                <a:cs typeface="Times New Roman" panose="02020603050405020304" pitchFamily="18" charset="0"/>
              </a:rPr>
              <a:t>  (Z)</a:t>
            </a:r>
            <a:br>
              <a:rPr lang="en-US" sz="1800" dirty="0" smtClean="0">
                <a:solidFill>
                  <a:schemeClr val="accent5"/>
                </a:solidFill>
                <a:latin typeface="Times New Roman" panose="02020603050405020304" pitchFamily="18" charset="0"/>
                <a:cs typeface="Times New Roman" panose="02020603050405020304" pitchFamily="18" charset="0"/>
              </a:rPr>
            </a:br>
            <a:r>
              <a:rPr lang="en-US" sz="1800" dirty="0" smtClean="0">
                <a:solidFill>
                  <a:schemeClr val="accent5"/>
                </a:solidFill>
                <a:latin typeface="Times New Roman" panose="02020603050405020304" pitchFamily="18" charset="0"/>
                <a:cs typeface="Times New Roman" panose="02020603050405020304" pitchFamily="18" charset="0"/>
              </a:rPr>
              <a:t> 200-300 </a:t>
            </a:r>
            <a:r>
              <a:rPr lang="en-US" sz="1800" dirty="0" err="1" smtClean="0">
                <a:solidFill>
                  <a:schemeClr val="accent5"/>
                </a:solidFill>
                <a:latin typeface="Times New Roman" panose="02020603050405020304" pitchFamily="18" charset="0"/>
                <a:cs typeface="Times New Roman" panose="02020603050405020304" pitchFamily="18" charset="0"/>
              </a:rPr>
              <a:t>đồng</a:t>
            </a:r>
            <a:r>
              <a:rPr lang="en-US" sz="1800" dirty="0" smtClean="0">
                <a:solidFill>
                  <a:schemeClr val="accent5"/>
                </a:solidFill>
                <a:latin typeface="Times New Roman" panose="02020603050405020304" pitchFamily="18" charset="0"/>
                <a:cs typeface="Times New Roman" panose="02020603050405020304" pitchFamily="18" charset="0"/>
              </a:rPr>
              <a:t> / </a:t>
            </a:r>
            <a:r>
              <a:rPr lang="en-US" sz="1800" dirty="0" err="1" smtClean="0">
                <a:solidFill>
                  <a:schemeClr val="accent5"/>
                </a:solidFill>
                <a:latin typeface="Times New Roman" panose="02020603050405020304" pitchFamily="18" charset="0"/>
                <a:cs typeface="Times New Roman" panose="02020603050405020304" pitchFamily="18" charset="0"/>
              </a:rPr>
              <a:t>viên</a:t>
            </a:r>
            <a:r>
              <a:rPr lang="en-US" sz="1800" dirty="0" smtClean="0">
                <a:solidFill>
                  <a:schemeClr val="accent5"/>
                </a:solidFill>
                <a:latin typeface="Times New Roman" panose="02020603050405020304" pitchFamily="18" charset="0"/>
                <a:cs typeface="Times New Roman" panose="02020603050405020304" pitchFamily="18" charset="0"/>
              </a:rPr>
              <a:t>                 17 000-20 000 </a:t>
            </a:r>
            <a:r>
              <a:rPr lang="en-US" sz="1800" dirty="0" err="1" smtClean="0">
                <a:solidFill>
                  <a:schemeClr val="accent5"/>
                </a:solidFill>
                <a:latin typeface="Times New Roman" panose="02020603050405020304" pitchFamily="18" charset="0"/>
                <a:cs typeface="Times New Roman" panose="02020603050405020304" pitchFamily="18" charset="0"/>
              </a:rPr>
              <a:t>đồng</a:t>
            </a:r>
            <a:r>
              <a:rPr lang="en-US" sz="1800" dirty="0" smtClean="0">
                <a:solidFill>
                  <a:schemeClr val="accent5"/>
                </a:solidFill>
                <a:latin typeface="Times New Roman" panose="02020603050405020304" pitchFamily="18" charset="0"/>
                <a:cs typeface="Times New Roman" panose="02020603050405020304" pitchFamily="18" charset="0"/>
              </a:rPr>
              <a:t> / </a:t>
            </a:r>
            <a:r>
              <a:rPr lang="en-US" sz="1800" dirty="0" err="1" smtClean="0">
                <a:solidFill>
                  <a:schemeClr val="accent5"/>
                </a:solidFill>
                <a:latin typeface="Times New Roman" panose="02020603050405020304" pitchFamily="18" charset="0"/>
                <a:cs typeface="Times New Roman" panose="02020603050405020304" pitchFamily="18" charset="0"/>
              </a:rPr>
              <a:t>lọ</a:t>
            </a:r>
            <a:r>
              <a:rPr lang="en-US" sz="1800" dirty="0" smtClean="0">
                <a:solidFill>
                  <a:schemeClr val="accent5"/>
                </a:solidFill>
                <a:latin typeface="Times New Roman" panose="02020603050405020304" pitchFamily="18" charset="0"/>
                <a:cs typeface="Times New Roman" panose="02020603050405020304" pitchFamily="18" charset="0"/>
              </a:rPr>
              <a:t>                  1000-1500 </a:t>
            </a:r>
            <a:r>
              <a:rPr lang="en-US" sz="1800" dirty="0" err="1" smtClean="0">
                <a:solidFill>
                  <a:schemeClr val="accent5"/>
                </a:solidFill>
                <a:latin typeface="Times New Roman" panose="02020603050405020304" pitchFamily="18" charset="0"/>
                <a:cs typeface="Times New Roman" panose="02020603050405020304" pitchFamily="18" charset="0"/>
              </a:rPr>
              <a:t>đồng</a:t>
            </a:r>
            <a:r>
              <a:rPr lang="en-US" sz="1800" dirty="0" smtClean="0">
                <a:solidFill>
                  <a:schemeClr val="accent5"/>
                </a:solidFill>
                <a:latin typeface="Times New Roman" panose="02020603050405020304" pitchFamily="18" charset="0"/>
                <a:cs typeface="Times New Roman" panose="02020603050405020304" pitchFamily="18" charset="0"/>
              </a:rPr>
              <a:t> / </a:t>
            </a:r>
            <a:r>
              <a:rPr lang="en-US" sz="1800" dirty="0" err="1" smtClean="0">
                <a:solidFill>
                  <a:schemeClr val="accent5"/>
                </a:solidFill>
                <a:latin typeface="Times New Roman" panose="02020603050405020304" pitchFamily="18" charset="0"/>
                <a:cs typeface="Times New Roman" panose="02020603050405020304" pitchFamily="18" charset="0"/>
              </a:rPr>
              <a:t>viên</a:t>
            </a:r>
            <a:endParaRPr lang="en-US" sz="1800" dirty="0">
              <a:solidFill>
                <a:schemeClr val="accent5"/>
              </a:solidFill>
              <a:latin typeface="Times New Roman" panose="02020603050405020304" pitchFamily="18" charset="0"/>
              <a:cs typeface="Times New Roman" panose="02020603050405020304" pitchFamily="18" charset="0"/>
            </a:endParaRPr>
          </a:p>
        </p:txBody>
      </p:sp>
      <p:sp>
        <p:nvSpPr>
          <p:cNvPr id="14" name="Subtitle 13"/>
          <p:cNvSpPr>
            <a:spLocks noGrp="1"/>
          </p:cNvSpPr>
          <p:nvPr>
            <p:ph type="subTitle" idx="1"/>
          </p:nvPr>
        </p:nvSpPr>
        <p:spPr>
          <a:xfrm>
            <a:off x="791308" y="6055481"/>
            <a:ext cx="7385538" cy="802519"/>
          </a:xfrm>
        </p:spPr>
        <p:txBody>
          <a:bodyPr/>
          <a:lstStyle/>
          <a:p>
            <a:pPr algn="l"/>
            <a:r>
              <a:rPr lang="en-US" dirty="0" smtClean="0">
                <a:solidFill>
                  <a:schemeClr val="accent5"/>
                </a:solidFill>
                <a:latin typeface="Times New Roman" panose="02020603050405020304" pitchFamily="18" charset="0"/>
                <a:cs typeface="Times New Roman" panose="02020603050405020304" pitchFamily="18" charset="0"/>
              </a:rPr>
              <a:t>         Rifampicin (R)                                                          </a:t>
            </a:r>
            <a:r>
              <a:rPr lang="en-US" dirty="0" err="1" smtClean="0">
                <a:solidFill>
                  <a:schemeClr val="accent5"/>
                </a:solidFill>
                <a:latin typeface="Times New Roman" panose="02020603050405020304" pitchFamily="18" charset="0"/>
                <a:cs typeface="Times New Roman" panose="02020603050405020304" pitchFamily="18" charset="0"/>
              </a:rPr>
              <a:t>Ethambutol</a:t>
            </a:r>
            <a:r>
              <a:rPr lang="en-US" dirty="0" smtClean="0">
                <a:solidFill>
                  <a:schemeClr val="accent5"/>
                </a:solidFill>
                <a:latin typeface="Times New Roman" panose="02020603050405020304" pitchFamily="18" charset="0"/>
                <a:cs typeface="Times New Roman" panose="02020603050405020304" pitchFamily="18" charset="0"/>
              </a:rPr>
              <a:t> (E)</a:t>
            </a:r>
          </a:p>
          <a:p>
            <a:pPr algn="l"/>
            <a:r>
              <a:rPr lang="en-US" dirty="0" smtClean="0">
                <a:solidFill>
                  <a:schemeClr val="accent5"/>
                </a:solidFill>
                <a:latin typeface="Times New Roman" panose="02020603050405020304" pitchFamily="18" charset="0"/>
                <a:cs typeface="Times New Roman" panose="02020603050405020304" pitchFamily="18" charset="0"/>
              </a:rPr>
              <a:t>  1500-2000 </a:t>
            </a:r>
            <a:r>
              <a:rPr lang="en-US" dirty="0" err="1" smtClean="0">
                <a:solidFill>
                  <a:schemeClr val="accent5"/>
                </a:solidFill>
                <a:latin typeface="Times New Roman" panose="02020603050405020304" pitchFamily="18" charset="0"/>
                <a:cs typeface="Times New Roman" panose="02020603050405020304" pitchFamily="18" charset="0"/>
              </a:rPr>
              <a:t>đồng</a:t>
            </a:r>
            <a:r>
              <a:rPr lang="en-US" dirty="0" smtClean="0">
                <a:solidFill>
                  <a:schemeClr val="accent5"/>
                </a:solidFill>
                <a:latin typeface="Times New Roman" panose="02020603050405020304" pitchFamily="18" charset="0"/>
                <a:cs typeface="Times New Roman" panose="02020603050405020304" pitchFamily="18" charset="0"/>
              </a:rPr>
              <a:t> / </a:t>
            </a:r>
            <a:r>
              <a:rPr lang="en-US" dirty="0" err="1" smtClean="0">
                <a:solidFill>
                  <a:schemeClr val="accent5"/>
                </a:solidFill>
                <a:latin typeface="Times New Roman" panose="02020603050405020304" pitchFamily="18" charset="0"/>
                <a:cs typeface="Times New Roman" panose="02020603050405020304" pitchFamily="18" charset="0"/>
              </a:rPr>
              <a:t>viên</a:t>
            </a:r>
            <a:r>
              <a:rPr lang="en-US" dirty="0" smtClean="0">
                <a:solidFill>
                  <a:schemeClr val="accent5"/>
                </a:solidFill>
                <a:latin typeface="Times New Roman" panose="02020603050405020304" pitchFamily="18" charset="0"/>
                <a:cs typeface="Times New Roman" panose="02020603050405020304" pitchFamily="18" charset="0"/>
              </a:rPr>
              <a:t>                                                 2500-3000 </a:t>
            </a:r>
            <a:r>
              <a:rPr lang="en-US" dirty="0" err="1" smtClean="0">
                <a:solidFill>
                  <a:schemeClr val="accent5"/>
                </a:solidFill>
                <a:latin typeface="Times New Roman" panose="02020603050405020304" pitchFamily="18" charset="0"/>
                <a:cs typeface="Times New Roman" panose="02020603050405020304" pitchFamily="18" charset="0"/>
              </a:rPr>
              <a:t>đồng</a:t>
            </a:r>
            <a:r>
              <a:rPr lang="en-US" dirty="0" smtClean="0">
                <a:solidFill>
                  <a:schemeClr val="accent5"/>
                </a:solidFill>
                <a:latin typeface="Times New Roman" panose="02020603050405020304" pitchFamily="18" charset="0"/>
                <a:cs typeface="Times New Roman" panose="02020603050405020304" pitchFamily="18" charset="0"/>
              </a:rPr>
              <a:t> / </a:t>
            </a:r>
            <a:r>
              <a:rPr lang="en-US" dirty="0" err="1" smtClean="0">
                <a:solidFill>
                  <a:schemeClr val="accent5"/>
                </a:solidFill>
                <a:latin typeface="Times New Roman" panose="02020603050405020304" pitchFamily="18" charset="0"/>
                <a:cs typeface="Times New Roman" panose="02020603050405020304" pitchFamily="18" charset="0"/>
              </a:rPr>
              <a:t>viên</a:t>
            </a:r>
            <a:endParaRPr lang="en-US"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834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795" y="241626"/>
            <a:ext cx="7855143" cy="549682"/>
          </a:xfrm>
        </p:spPr>
        <p:txBody>
          <a:bodyPr anchor="t">
            <a:normAutofit/>
          </a:bodyPr>
          <a:lstStyle/>
          <a:p>
            <a:pPr algn="l"/>
            <a:r>
              <a:rPr lang="en-US" sz="1800" dirty="0" smtClean="0">
                <a:solidFill>
                  <a:schemeClr val="accent5"/>
                </a:solidFill>
                <a:latin typeface="Times New Roman" panose="02020603050405020304" pitchFamily="18" charset="0"/>
                <a:cs typeface="Times New Roman" panose="02020603050405020304" pitchFamily="18" charset="0"/>
              </a:rPr>
              <a:t>6.2 </a:t>
            </a:r>
            <a:r>
              <a:rPr lang="en-US" sz="1800" dirty="0" err="1" smtClean="0">
                <a:solidFill>
                  <a:schemeClr val="accent5"/>
                </a:solidFill>
                <a:latin typeface="Times New Roman" panose="02020603050405020304" pitchFamily="18" charset="0"/>
                <a:cs typeface="Times New Roman" panose="02020603050405020304" pitchFamily="18" charset="0"/>
              </a:rPr>
              <a:t>Các</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phác</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đồ</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điều</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trị</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bệnh</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lao</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theo</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chương</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trình</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chống</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lao</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quốc</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gia</a:t>
            </a:r>
            <a:r>
              <a:rPr lang="en-US" sz="1800" dirty="0" smtClean="0">
                <a:solidFill>
                  <a:schemeClr val="accent5"/>
                </a:solidFill>
                <a:latin typeface="Times New Roman" panose="02020603050405020304" pitchFamily="18" charset="0"/>
                <a:cs typeface="Times New Roman" panose="02020603050405020304" pitchFamily="18" charset="0"/>
              </a:rPr>
              <a:t> </a:t>
            </a:r>
            <a:r>
              <a:rPr lang="en-US" sz="1800" dirty="0" err="1" smtClean="0">
                <a:solidFill>
                  <a:schemeClr val="accent5"/>
                </a:solidFill>
                <a:latin typeface="Times New Roman" panose="02020603050405020304" pitchFamily="18" charset="0"/>
                <a:cs typeface="Times New Roman" panose="02020603050405020304" pitchFamily="18" charset="0"/>
              </a:rPr>
              <a:t>Việt</a:t>
            </a:r>
            <a:r>
              <a:rPr lang="en-US" sz="1800" dirty="0" smtClean="0">
                <a:solidFill>
                  <a:schemeClr val="accent5"/>
                </a:solidFill>
                <a:latin typeface="Times New Roman" panose="02020603050405020304" pitchFamily="18" charset="0"/>
                <a:cs typeface="Times New Roman" panose="02020603050405020304" pitchFamily="18" charset="0"/>
              </a:rPr>
              <a:t> Nam</a:t>
            </a:r>
            <a:endParaRPr lang="en-US" sz="1800" dirty="0">
              <a:solidFill>
                <a:schemeClr val="accent5"/>
              </a:solidFill>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515133" y="850434"/>
            <a:ext cx="7362775" cy="5444858"/>
          </a:xfrm>
        </p:spPr>
        <p:txBody>
          <a:bodyPr/>
          <a:lstStyle/>
          <a:p>
            <a:pPr algn="l"/>
            <a:r>
              <a:rPr lang="en-US" dirty="0">
                <a:solidFill>
                  <a:schemeClr val="tx1"/>
                </a:solidFill>
                <a:latin typeface="Times New Roman" panose="02020603050405020304" pitchFamily="18" charset="0"/>
                <a:cs typeface="Times New Roman" panose="02020603050405020304" pitchFamily="18" charset="0"/>
              </a:rPr>
              <a:t>a. </a:t>
            </a:r>
            <a:r>
              <a:rPr lang="en-US" dirty="0" err="1">
                <a:solidFill>
                  <a:schemeClr val="tx1"/>
                </a:solidFill>
                <a:latin typeface="Times New Roman" panose="02020603050405020304" pitchFamily="18" charset="0"/>
                <a:cs typeface="Times New Roman" panose="02020603050405020304" pitchFamily="18" charset="0"/>
              </a:rPr>
              <a:t>Phác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bệnh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nhân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lao</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mới</a:t>
            </a:r>
            <a:r>
              <a:rPr lang="en-US" dirty="0" smtClean="0">
                <a:solidFill>
                  <a:schemeClr val="tx1"/>
                </a:solidFill>
                <a:latin typeface="Times New Roman" panose="02020603050405020304" pitchFamily="18" charset="0"/>
                <a:cs typeface="Times New Roman" panose="02020603050405020304" pitchFamily="18" charset="0"/>
              </a:rPr>
              <a:t>:</a:t>
            </a:r>
          </a:p>
          <a:p>
            <a:pPr algn="l"/>
            <a:r>
              <a:rPr lang="en-US" dirty="0" smtClean="0">
                <a:solidFill>
                  <a:schemeClr val="tx1"/>
                </a:solidFill>
                <a:latin typeface="Times New Roman" panose="02020603050405020304" pitchFamily="18" charset="0"/>
                <a:cs typeface="Times New Roman" panose="02020603050405020304" pitchFamily="18" charset="0"/>
              </a:rPr>
              <a:t>+ </a:t>
            </a:r>
            <a:r>
              <a:rPr lang="pt-BR" dirty="0" smtClean="0">
                <a:solidFill>
                  <a:schemeClr val="tx1"/>
                </a:solidFill>
                <a:latin typeface="Times New Roman" panose="02020603050405020304" pitchFamily="18" charset="0"/>
                <a:cs typeface="Times New Roman" panose="02020603050405020304" pitchFamily="18" charset="0"/>
              </a:rPr>
              <a:t>Phác </a:t>
            </a:r>
            <a:r>
              <a:rPr lang="pt-BR" dirty="0">
                <a:solidFill>
                  <a:schemeClr val="tx1"/>
                </a:solidFill>
                <a:latin typeface="Times New Roman" panose="02020603050405020304" pitchFamily="18" charset="0"/>
                <a:cs typeface="Times New Roman" panose="02020603050405020304" pitchFamily="18" charset="0"/>
              </a:rPr>
              <a:t>đồ IA: 2RHZE(S)/</a:t>
            </a:r>
            <a:r>
              <a:rPr lang="pt-BR" dirty="0" smtClean="0">
                <a:solidFill>
                  <a:schemeClr val="tx1"/>
                </a:solidFill>
                <a:latin typeface="Times New Roman" panose="02020603050405020304" pitchFamily="18" charset="0"/>
                <a:cs typeface="Times New Roman" panose="02020603050405020304" pitchFamily="18" charset="0"/>
              </a:rPr>
              <a:t>4RHE</a:t>
            </a:r>
          </a:p>
          <a:p>
            <a:pPr algn="l"/>
            <a:r>
              <a:rPr lang="pt-BR" dirty="0">
                <a:solidFill>
                  <a:schemeClr val="tx1"/>
                </a:solidFill>
                <a:latin typeface="Times New Roman" panose="02020603050405020304" pitchFamily="18" charset="0"/>
                <a:cs typeface="Times New Roman" panose="02020603050405020304" pitchFamily="18" charset="0"/>
              </a:rPr>
              <a:t>+ Phác đồ IB: </a:t>
            </a:r>
            <a:r>
              <a:rPr lang="pt-BR" dirty="0" smtClean="0">
                <a:solidFill>
                  <a:schemeClr val="tx1"/>
                </a:solidFill>
                <a:latin typeface="Times New Roman" panose="02020603050405020304" pitchFamily="18" charset="0"/>
                <a:cs typeface="Times New Roman" panose="02020603050405020304" pitchFamily="18" charset="0"/>
              </a:rPr>
              <a:t>2RHZE/4RH</a:t>
            </a:r>
          </a:p>
          <a:p>
            <a:pPr algn="l"/>
            <a:r>
              <a:rPr lang="en-US" dirty="0">
                <a:solidFill>
                  <a:schemeClr val="tx1"/>
                </a:solidFill>
                <a:latin typeface="Times New Roman" panose="02020603050405020304" pitchFamily="18" charset="0"/>
                <a:cs typeface="Times New Roman" panose="02020603050405020304" pitchFamily="18" charset="0"/>
              </a:rPr>
              <a:t>b. </a:t>
            </a:r>
            <a:r>
              <a:rPr lang="en-US" dirty="0" err="1">
                <a:solidFill>
                  <a:schemeClr val="tx1"/>
                </a:solidFill>
                <a:latin typeface="Times New Roman" panose="02020603050405020304" pitchFamily="18" charset="0"/>
                <a:cs typeface="Times New Roman" panose="02020603050405020304" pitchFamily="18" charset="0"/>
              </a:rPr>
              <a:t>Phác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trị</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lại</a:t>
            </a:r>
            <a:r>
              <a:rPr lang="en-US" dirty="0" smtClean="0">
                <a:solidFill>
                  <a:schemeClr val="tx1"/>
                </a:solidFill>
                <a:latin typeface="Times New Roman" panose="02020603050405020304" pitchFamily="18" charset="0"/>
                <a:cs typeface="Times New Roman" panose="02020603050405020304" pitchFamily="18" charset="0"/>
              </a:rPr>
              <a:t>:</a:t>
            </a:r>
          </a:p>
          <a:p>
            <a:pPr algn="l"/>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a:t>
            </a:r>
            <a:r>
              <a:rPr lang="en-US" dirty="0">
                <a:solidFill>
                  <a:schemeClr val="tx1"/>
                </a:solidFill>
                <a:latin typeface="Times New Roman" panose="02020603050405020304" pitchFamily="18" charset="0"/>
                <a:cs typeface="Times New Roman" panose="02020603050405020304" pitchFamily="18" charset="0"/>
              </a:rPr>
              <a:t> II: 2SRHZE/1RHZE/5RHE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2SRHZE/1RHZE/5R3H3E3</a:t>
            </a:r>
          </a:p>
          <a:p>
            <a:pPr algn="l"/>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a:t>
            </a:r>
            <a:r>
              <a:rPr lang="en-US" dirty="0">
                <a:solidFill>
                  <a:schemeClr val="tx1"/>
                </a:solidFill>
                <a:latin typeface="Times New Roman" panose="02020603050405020304" pitchFamily="18" charset="0"/>
                <a:cs typeface="Times New Roman" panose="02020603050405020304" pitchFamily="18" charset="0"/>
              </a:rPr>
              <a:t> III A: </a:t>
            </a:r>
            <a:r>
              <a:rPr lang="en-US" dirty="0" smtClean="0">
                <a:solidFill>
                  <a:schemeClr val="tx1"/>
                </a:solidFill>
                <a:latin typeface="Times New Roman" panose="02020603050405020304" pitchFamily="18" charset="0"/>
                <a:cs typeface="Times New Roman" panose="02020603050405020304" pitchFamily="18" charset="0"/>
              </a:rPr>
              <a:t>2RHZE/10RHE</a:t>
            </a:r>
          </a:p>
          <a:p>
            <a:pPr algn="l"/>
            <a:r>
              <a:rPr lang="en-US" dirty="0">
                <a:solidFill>
                  <a:schemeClr val="tx1"/>
                </a:solidFill>
                <a:latin typeface="Times New Roman" panose="02020603050405020304" pitchFamily="18" charset="0"/>
                <a:cs typeface="Times New Roman" panose="02020603050405020304" pitchFamily="18" charset="0"/>
              </a:rPr>
              <a:t>c. </a:t>
            </a:r>
            <a:r>
              <a:rPr lang="en-US" dirty="0" err="1">
                <a:solidFill>
                  <a:schemeClr val="tx1"/>
                </a:solidFill>
                <a:latin typeface="Times New Roman" panose="02020603050405020304" pitchFamily="18" charset="0"/>
                <a:cs typeface="Times New Roman" panose="02020603050405020304" pitchFamily="18" charset="0"/>
              </a:rPr>
              <a:t>Phác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lao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trẻ</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em</a:t>
            </a:r>
            <a:r>
              <a:rPr lang="en-US" dirty="0" smtClean="0">
                <a:solidFill>
                  <a:schemeClr val="tx1"/>
                </a:solidFill>
                <a:latin typeface="Times New Roman" panose="02020603050405020304" pitchFamily="18" charset="0"/>
                <a:cs typeface="Times New Roman" panose="02020603050405020304" pitchFamily="18" charset="0"/>
              </a:rPr>
              <a:t>:</a:t>
            </a:r>
          </a:p>
          <a:p>
            <a:pPr algn="l"/>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a:t>
            </a:r>
            <a:r>
              <a:rPr lang="en-US" dirty="0">
                <a:solidFill>
                  <a:schemeClr val="tx1"/>
                </a:solidFill>
                <a:latin typeface="Times New Roman" panose="02020603050405020304" pitchFamily="18" charset="0"/>
                <a:cs typeface="Times New Roman" panose="02020603050405020304" pitchFamily="18" charset="0"/>
              </a:rPr>
              <a:t> III B: 2RHZE/10RH</a:t>
            </a:r>
          </a:p>
        </p:txBody>
      </p:sp>
    </p:spTree>
    <p:extLst>
      <p:ext uri="{BB962C8B-B14F-4D97-AF65-F5344CB8AC3E}">
        <p14:creationId xmlns:p14="http://schemas.microsoft.com/office/powerpoint/2010/main" val="301168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3" y="404446"/>
            <a:ext cx="6341851" cy="545123"/>
          </a:xfrm>
        </p:spPr>
        <p:txBody>
          <a:bodyPr>
            <a:normAutofit/>
          </a:bodyPr>
          <a:lstStyle/>
          <a:p>
            <a:r>
              <a:rPr lang="en-US" sz="2800" dirty="0" smtClean="0">
                <a:solidFill>
                  <a:schemeClr val="accent5"/>
                </a:solidFill>
                <a:latin typeface="Times New Roman" panose="02020603050405020304" pitchFamily="18" charset="0"/>
                <a:cs typeface="Times New Roman" panose="02020603050405020304" pitchFamily="18" charset="0"/>
              </a:rPr>
              <a:t>7 </a:t>
            </a:r>
            <a:r>
              <a:rPr lang="en-US" sz="2800" dirty="0" err="1" smtClean="0">
                <a:solidFill>
                  <a:schemeClr val="accent5"/>
                </a:solidFill>
                <a:latin typeface="Times New Roman" panose="02020603050405020304" pitchFamily="18" charset="0"/>
                <a:cs typeface="Times New Roman" panose="02020603050405020304" pitchFamily="18" charset="0"/>
              </a:rPr>
              <a:t>Phòng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bệnh</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lao</a:t>
            </a:r>
            <a:endParaRPr lang="en-US" sz="2800" dirty="0">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5124" y="967153"/>
            <a:ext cx="7086600" cy="5222631"/>
          </a:xfrm>
        </p:spPr>
        <p:txBody>
          <a:bodyPr>
            <a:noAutofit/>
          </a:bodyPr>
          <a:lstStyle/>
          <a:p>
            <a:pPr marL="0" indent="0">
              <a:buNone/>
            </a:pPr>
            <a:r>
              <a:rPr lang="vi-VN" dirty="0">
                <a:solidFill>
                  <a:schemeClr val="tx1"/>
                </a:solidFill>
                <a:latin typeface="Times New Roman" panose="02020603050405020304" pitchFamily="18" charset="0"/>
                <a:cs typeface="Times New Roman" panose="02020603050405020304" pitchFamily="18" charset="0"/>
              </a:rPr>
              <a:t>Phòng bệnh lao là áp dụng các biện pháp nhằm:</a:t>
            </a:r>
          </a:p>
          <a:p>
            <a:pPr marL="0" indent="0">
              <a:buNone/>
            </a:pPr>
            <a:r>
              <a:rPr lang="vi-VN" dirty="0">
                <a:solidFill>
                  <a:schemeClr val="tx1"/>
                </a:solidFill>
                <a:latin typeface="Times New Roman" panose="02020603050405020304" pitchFamily="18" charset="0"/>
                <a:cs typeface="Times New Roman" panose="02020603050405020304" pitchFamily="18" charset="0"/>
              </a:rPr>
              <a:t>+ Giảm nguy cơ nhiễm vi khuẩn lao</a:t>
            </a:r>
          </a:p>
          <a:p>
            <a:pPr marL="0" indent="0">
              <a:buNone/>
            </a:pPr>
            <a:r>
              <a:rPr lang="vi-VN" dirty="0">
                <a:solidFill>
                  <a:schemeClr val="tx1"/>
                </a:solidFill>
                <a:latin typeface="Times New Roman" panose="02020603050405020304" pitchFamily="18" charset="0"/>
                <a:cs typeface="Times New Roman" panose="02020603050405020304" pitchFamily="18" charset="0"/>
              </a:rPr>
              <a:t>+ Giảm nguy cơ chuyển từ nhiễm lao sang bệnh lao</a:t>
            </a:r>
          </a:p>
          <a:p>
            <a:pPr marL="0" indent="0">
              <a:buNone/>
            </a:pPr>
            <a:r>
              <a:rPr lang="vi-VN" dirty="0">
                <a:solidFill>
                  <a:schemeClr val="tx1"/>
                </a:solidFill>
                <a:latin typeface="Times New Roman" panose="02020603050405020304" pitchFamily="18" charset="0"/>
                <a:cs typeface="Times New Roman" panose="02020603050405020304" pitchFamily="18" charset="0"/>
              </a:rPr>
              <a:t>7.1. Giảm nguy cơ nhiễm vi khuẩn lao</a:t>
            </a:r>
          </a:p>
          <a:p>
            <a:pPr marL="0" indent="0">
              <a:buNone/>
            </a:pPr>
            <a:r>
              <a:rPr lang="vi-VN" dirty="0">
                <a:solidFill>
                  <a:schemeClr val="tx1"/>
                </a:solidFill>
                <a:latin typeface="Times New Roman" panose="02020603050405020304" pitchFamily="18" charset="0"/>
                <a:cs typeface="Times New Roman" panose="02020603050405020304" pitchFamily="18" charset="0"/>
              </a:rPr>
              <a:t>a) Kiểm soát vệ sinh môi trường</a:t>
            </a:r>
          </a:p>
          <a:p>
            <a:pPr marL="0" indent="0">
              <a:buNone/>
            </a:pPr>
            <a:r>
              <a:rPr lang="vi-VN" dirty="0">
                <a:solidFill>
                  <a:schemeClr val="tx1"/>
                </a:solidFill>
                <a:latin typeface="Times New Roman" panose="02020603050405020304" pitchFamily="18" charset="0"/>
                <a:cs typeface="Times New Roman" panose="02020603050405020304" pitchFamily="18" charset="0"/>
              </a:rPr>
              <a:t>b) Sử dụng phương tiện phòng hộ cá nhân cho nhân viên y tế</a:t>
            </a:r>
          </a:p>
          <a:p>
            <a:pPr marL="0" indent="0">
              <a:buNone/>
            </a:pPr>
            <a:r>
              <a:rPr lang="vi-VN" dirty="0">
                <a:solidFill>
                  <a:schemeClr val="tx1"/>
                </a:solidFill>
                <a:latin typeface="Times New Roman" panose="02020603050405020304" pitchFamily="18" charset="0"/>
                <a:cs typeface="Times New Roman" panose="02020603050405020304" pitchFamily="18" charset="0"/>
              </a:rPr>
              <a:t>c) Giảm tiếp xúc nguồn lây</a:t>
            </a:r>
          </a:p>
          <a:p>
            <a:pPr marL="0" indent="0">
              <a:buNone/>
            </a:pPr>
            <a:r>
              <a:rPr lang="vi-VN" dirty="0">
                <a:solidFill>
                  <a:schemeClr val="tx1"/>
                </a:solidFill>
                <a:latin typeface="Times New Roman" panose="02020603050405020304" pitchFamily="18" charset="0"/>
                <a:cs typeface="Times New Roman" panose="02020603050405020304" pitchFamily="18" charset="0"/>
              </a:rPr>
              <a:t>7.2. Giảm nguy cơ chuyển từ nhiễm lao sang bệnh lao</a:t>
            </a:r>
          </a:p>
          <a:p>
            <a:pPr marL="0" indent="0">
              <a:buNone/>
            </a:pPr>
            <a:r>
              <a:rPr lang="vi-VN" dirty="0">
                <a:solidFill>
                  <a:schemeClr val="tx1"/>
                </a:solidFill>
                <a:latin typeface="Times New Roman" panose="02020603050405020304" pitchFamily="18" charset="0"/>
                <a:cs typeface="Times New Roman" panose="02020603050405020304" pitchFamily="18" charset="0"/>
              </a:rPr>
              <a:t>a) Tiêm vắc xin BCG (Bacille Calmette-Guérin): do Chương trình Tiêm</a:t>
            </a:r>
          </a:p>
          <a:p>
            <a:pPr marL="0" indent="0">
              <a:buNone/>
            </a:pPr>
            <a:r>
              <a:rPr lang="vi-VN" dirty="0">
                <a:solidFill>
                  <a:schemeClr val="tx1"/>
                </a:solidFill>
                <a:latin typeface="Times New Roman" panose="02020603050405020304" pitchFamily="18" charset="0"/>
                <a:cs typeface="Times New Roman" panose="02020603050405020304" pitchFamily="18" charset="0"/>
              </a:rPr>
              <a:t>chủng mở rộng thực hiện nhằm giúp cho cơ thể hình thành miễn dịch</a:t>
            </a:r>
          </a:p>
          <a:p>
            <a:pPr marL="0" indent="0">
              <a:buNone/>
            </a:pPr>
            <a:r>
              <a:rPr lang="vi-VN" dirty="0">
                <a:solidFill>
                  <a:schemeClr val="tx1"/>
                </a:solidFill>
                <a:latin typeface="Times New Roman" panose="02020603050405020304" pitchFamily="18" charset="0"/>
                <a:cs typeface="Times New Roman" panose="02020603050405020304" pitchFamily="18" charset="0"/>
              </a:rPr>
              <a:t>chống lại bệnh lao khi bị nhiễm lao.</a:t>
            </a:r>
          </a:p>
          <a:p>
            <a:pPr marL="0" indent="0">
              <a:buNone/>
            </a:pPr>
            <a:r>
              <a:rPr lang="vi-VN" dirty="0">
                <a:solidFill>
                  <a:schemeClr val="tx1"/>
                </a:solidFill>
                <a:latin typeface="Times New Roman" panose="02020603050405020304" pitchFamily="18" charset="0"/>
                <a:cs typeface="Times New Roman" panose="02020603050405020304" pitchFamily="18" charset="0"/>
              </a:rPr>
              <a:t>b) Điều trị lao tiềm ẩn bằng INH</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249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738" y="416169"/>
            <a:ext cx="6347713" cy="867508"/>
          </a:xfrm>
        </p:spPr>
        <p:txBody>
          <a:bodyPr>
            <a:normAutofit/>
          </a:bodyPr>
          <a:lstStyle/>
          <a:p>
            <a:pPr algn="ctr"/>
            <a:r>
              <a:rPr lang="en-US" sz="2800" dirty="0" err="1" smtClean="0">
                <a:solidFill>
                  <a:schemeClr val="accent5"/>
                </a:solidFill>
                <a:latin typeface="Times New Roman" panose="02020603050405020304" pitchFamily="18" charset="0"/>
                <a:cs typeface="Times New Roman" panose="02020603050405020304" pitchFamily="18" charset="0"/>
              </a:rPr>
              <a:t>Tài</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liệu</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tham</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khảo</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chính</a:t>
            </a:r>
            <a:endParaRPr lang="en-US" sz="2800" dirty="0">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9937" y="1668220"/>
            <a:ext cx="7637586" cy="3880773"/>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1. </a:t>
            </a:r>
            <a:r>
              <a:rPr lang="en-US" dirty="0" err="1">
                <a:solidFill>
                  <a:schemeClr val="tx1"/>
                </a:solidFill>
                <a:latin typeface="Times New Roman" panose="02020603050405020304" pitchFamily="18" charset="0"/>
                <a:cs typeface="Times New Roman" panose="02020603050405020304" pitchFamily="18" charset="0"/>
              </a:rPr>
              <a:t>Giáo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Bệnh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lý</a:t>
            </a:r>
            <a:r>
              <a:rPr lang="en-US" dirty="0">
                <a:solidFill>
                  <a:schemeClr val="tx1"/>
                </a:solidFill>
                <a:latin typeface="Times New Roman" panose="02020603050405020304" pitchFamily="18" charset="0"/>
                <a:cs typeface="Times New Roman" panose="02020603050405020304" pitchFamily="18" charset="0"/>
              </a:rPr>
              <a:t> &amp; </a:t>
            </a:r>
            <a:r>
              <a:rPr lang="en-US" dirty="0" err="1">
                <a:solidFill>
                  <a:schemeClr val="tx1"/>
                </a:solidFill>
                <a:latin typeface="Times New Roman" panose="02020603050405020304" pitchFamily="18" charset="0"/>
                <a:cs typeface="Times New Roman" panose="02020603050405020304" pitchFamily="18" charset="0"/>
              </a:rPr>
              <a:t>Thuốc</a:t>
            </a:r>
            <a:r>
              <a:rPr lang="en-US" dirty="0">
                <a:solidFill>
                  <a:schemeClr val="tx1"/>
                </a:solidFill>
                <a:latin typeface="Times New Roman" panose="02020603050405020304" pitchFamily="18" charset="0"/>
                <a:cs typeface="Times New Roman" panose="02020603050405020304" pitchFamily="18" charset="0"/>
              </a:rPr>
              <a:t> PTH 350</a:t>
            </a:r>
          </a:p>
          <a:p>
            <a:pPr marL="0" indent="0">
              <a:buNone/>
            </a:pPr>
            <a:r>
              <a:rPr lang="en-US"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hlinkClick r:id="rId2"/>
              </a:rPr>
              <a:t>http://www.nguyenphuchoc199.com/pth- 350</a:t>
            </a:r>
            <a:r>
              <a:rPr lang="en-US"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2. </a:t>
            </a:r>
            <a:r>
              <a:rPr lang="en-US" dirty="0" err="1" smtClean="0">
                <a:solidFill>
                  <a:schemeClr val="tx1"/>
                </a:solidFill>
                <a:latin typeface="Times New Roman" panose="02020603050405020304" pitchFamily="18" charset="0"/>
                <a:cs typeface="Times New Roman" panose="02020603050405020304" pitchFamily="18" charset="0"/>
              </a:rPr>
              <a:t>Thuốc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lao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thị</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trường</a:t>
            </a: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hlinkClick r:id="rId3"/>
              </a:rPr>
              <a:t>http://</a:t>
            </a:r>
            <a:r>
              <a:rPr lang="en-US" dirty="0" smtClean="0">
                <a:solidFill>
                  <a:schemeClr val="tx1"/>
                </a:solidFill>
                <a:latin typeface="Times New Roman" panose="02020603050405020304" pitchFamily="18" charset="0"/>
                <a:cs typeface="Times New Roman" panose="02020603050405020304" pitchFamily="18" charset="0"/>
                <a:hlinkClick r:id="rId3"/>
              </a:rPr>
              <a:t>www.laobenhphoi.vn/Print.aspx?Culture=vi-VN&amp;q=1370</a:t>
            </a:r>
            <a:r>
              <a:rPr lang="en-US"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3. </a:t>
            </a:r>
            <a:r>
              <a:rPr lang="en-US" dirty="0" err="1" smtClean="0">
                <a:solidFill>
                  <a:schemeClr val="tx1"/>
                </a:solidFill>
                <a:latin typeface="Times New Roman" panose="02020603050405020304" pitchFamily="18" charset="0"/>
                <a:cs typeface="Times New Roman" panose="02020603050405020304" pitchFamily="18" charset="0"/>
              </a:rPr>
              <a:t>Bộ</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môn</a:t>
            </a:r>
            <a:r>
              <a:rPr lang="en-US" dirty="0" smtClean="0">
                <a:solidFill>
                  <a:schemeClr val="tx1"/>
                </a:solidFill>
                <a:latin typeface="Times New Roman" panose="02020603050405020304" pitchFamily="18" charset="0"/>
                <a:cs typeface="Times New Roman" panose="02020603050405020304" pitchFamily="18" charset="0"/>
              </a:rPr>
              <a:t> vi </a:t>
            </a:r>
            <a:r>
              <a:rPr lang="en-US" dirty="0" err="1" smtClean="0">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học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Võ</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Trường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Toản</a:t>
            </a:r>
            <a:r>
              <a:rPr lang="en-US"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en-US"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hlinkClick r:id="rId4"/>
              </a:rPr>
              <a:t>https://</a:t>
            </a:r>
            <a:r>
              <a:rPr lang="en-US" dirty="0" smtClean="0">
                <a:solidFill>
                  <a:schemeClr val="tx1"/>
                </a:solidFill>
                <a:latin typeface="Times New Roman" panose="02020603050405020304" pitchFamily="18" charset="0"/>
                <a:cs typeface="Times New Roman" panose="02020603050405020304" pitchFamily="18" charset="0"/>
                <a:hlinkClick r:id="rId4"/>
              </a:rPr>
              <a:t>www.slideshare.net/ducocachxa/vi-khuan-lao</a:t>
            </a:r>
            <a:r>
              <a:rPr lang="en-US"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dirty="0" smtClean="0"/>
          </a:p>
        </p:txBody>
      </p:sp>
    </p:spTree>
    <p:extLst>
      <p:ext uri="{BB962C8B-B14F-4D97-AF65-F5344CB8AC3E}">
        <p14:creationId xmlns:p14="http://schemas.microsoft.com/office/powerpoint/2010/main" val="2159740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153" y="2403230"/>
            <a:ext cx="6347713" cy="1641231"/>
          </a:xfrm>
        </p:spPr>
        <p:txBody>
          <a:bodyPr>
            <a:noAutofit/>
          </a:bodyPr>
          <a:lstStyle/>
          <a:p>
            <a:pPr algn="ctr"/>
            <a:r>
              <a:rPr lang="en-US" sz="9600" b="1" dirty="0" smtClean="0">
                <a:solidFill>
                  <a:schemeClr val="accent5"/>
                </a:solidFill>
                <a:latin typeface="Times New Roman" panose="02020603050405020304" pitchFamily="18" charset="0"/>
                <a:cs typeface="Times New Roman" panose="02020603050405020304" pitchFamily="18" charset="0"/>
              </a:rPr>
              <a:t>Thank You</a:t>
            </a:r>
            <a:endParaRPr lang="en-US" sz="96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394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ltLang="vi-VN" dirty="0" smtClean="0">
                <a:solidFill>
                  <a:srgbClr val="FF0066"/>
                </a:solidFill>
                <a:latin typeface="Times New Roman" panose="02020603050405020304" pitchFamily="18" charset="0"/>
              </a:rPr>
              <a:t>Nội dung</a:t>
            </a:r>
          </a:p>
        </p:txBody>
      </p:sp>
      <p:sp>
        <p:nvSpPr>
          <p:cNvPr id="16388" name="Content Placeholder 1"/>
          <p:cNvSpPr>
            <a:spLocks noGrp="1"/>
          </p:cNvSpPr>
          <p:nvPr>
            <p:ph idx="1"/>
          </p:nvPr>
        </p:nvSpPr>
        <p:spPr>
          <a:xfrm>
            <a:off x="239486" y="1270000"/>
            <a:ext cx="8229600" cy="4525963"/>
          </a:xfrm>
        </p:spPr>
        <p:txBody>
          <a:bodyPr>
            <a:noAutofit/>
          </a:bodyPr>
          <a:lstStyle/>
          <a:p>
            <a:pPr marL="0" indent="0">
              <a:buNone/>
            </a:pPr>
            <a:r>
              <a:rPr lang="vi-VN" altLang="vi-VN" sz="2400" dirty="0"/>
              <a:t>1. Định nghĩa và tình hình mắc lao</a:t>
            </a:r>
          </a:p>
          <a:p>
            <a:pPr marL="0" indent="0">
              <a:buNone/>
            </a:pPr>
            <a:r>
              <a:rPr lang="vi-VN" altLang="vi-VN" sz="2400" dirty="0"/>
              <a:t> 2.Nguyên nhân, điều kiện thuận lợi và nguồn lây</a:t>
            </a:r>
          </a:p>
          <a:p>
            <a:pPr marL="0" indent="0">
              <a:buNone/>
            </a:pPr>
            <a:r>
              <a:rPr lang="vi-VN" altLang="vi-VN" sz="2400" dirty="0"/>
              <a:t> 3. Cơ chế bệnh sinh</a:t>
            </a:r>
          </a:p>
          <a:p>
            <a:pPr marL="0" indent="0">
              <a:buNone/>
            </a:pPr>
            <a:r>
              <a:rPr lang="vi-VN" altLang="vi-VN" sz="2400" dirty="0"/>
              <a:t> 4. Phân loại và một số thể lâm sàng bệnh lao</a:t>
            </a:r>
          </a:p>
          <a:p>
            <a:pPr marL="0" indent="0">
              <a:buNone/>
            </a:pPr>
            <a:r>
              <a:rPr lang="vi-VN" altLang="vi-VN" sz="2400" dirty="0"/>
              <a:t> 5. Triệu chứng lao phổi ở người lớn</a:t>
            </a:r>
          </a:p>
          <a:p>
            <a:pPr marL="0" indent="0">
              <a:buNone/>
            </a:pPr>
            <a:r>
              <a:rPr lang="vi-VN" altLang="vi-VN" sz="2400" dirty="0"/>
              <a:t> 6. Điều trị</a:t>
            </a:r>
          </a:p>
          <a:p>
            <a:pPr marL="0" indent="0">
              <a:buNone/>
            </a:pPr>
            <a:r>
              <a:rPr lang="vi-VN" altLang="vi-VN" sz="2400" dirty="0"/>
              <a:t> 7. Phòng bệnh lao</a:t>
            </a:r>
            <a:endParaRPr lang="en-US" altLang="vi-VN" sz="2400" dirty="0" smtClean="0"/>
          </a:p>
        </p:txBody>
      </p:sp>
    </p:spTree>
    <p:extLst>
      <p:ext uri="{BB962C8B-B14F-4D97-AF65-F5344CB8AC3E}">
        <p14:creationId xmlns:p14="http://schemas.microsoft.com/office/powerpoint/2010/main" val="29493904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477" y="113252"/>
            <a:ext cx="9007523"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1. </a:t>
            </a:r>
            <a:r>
              <a:rPr lang="en-US" sz="2800" b="1" dirty="0" err="1" smtClean="0">
                <a:solidFill>
                  <a:srgbClr val="C00000"/>
                </a:solidFill>
                <a:latin typeface="Times New Roman" panose="02020603050405020304" pitchFamily="18" charset="0"/>
                <a:cs typeface="Times New Roman" panose="02020603050405020304" pitchFamily="18" charset="0"/>
              </a:rPr>
              <a:t>Định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nghĩa</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và</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tình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hình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mắc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lao</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36477" y="543548"/>
            <a:ext cx="8665548" cy="369332"/>
          </a:xfrm>
          <a:prstGeom prst="rect">
            <a:avLst/>
          </a:prstGeom>
        </p:spPr>
        <p:txBody>
          <a:bodyPr wrap="square">
            <a:spAutoFit/>
          </a:bodyPr>
          <a:lstStyle/>
          <a:p>
            <a:pPr algn="just"/>
            <a:r>
              <a:rPr lang="en-US" sz="1800" dirty="0" smtClean="0">
                <a:latin typeface="+mj-lt"/>
              </a:rPr>
              <a:t>1.1 </a:t>
            </a:r>
            <a:r>
              <a:rPr lang="en-US" sz="1800" dirty="0" err="1" smtClean="0">
                <a:latin typeface="+mj-lt"/>
              </a:rPr>
              <a:t>Định</a:t>
            </a:r>
            <a:r>
              <a:rPr lang="en-US" sz="1800" dirty="0" smtClean="0">
                <a:latin typeface="+mj-lt"/>
              </a:rPr>
              <a:t> </a:t>
            </a:r>
            <a:r>
              <a:rPr lang="en-US" sz="1800" dirty="0" err="1" smtClean="0">
                <a:latin typeface="+mj-lt"/>
              </a:rPr>
              <a:t>nghĩa</a:t>
            </a:r>
            <a:endParaRPr lang="vi-VN" sz="1800" dirty="0">
              <a:latin typeface="+mj-lt"/>
            </a:endParaRPr>
          </a:p>
        </p:txBody>
      </p:sp>
      <p:sp>
        <p:nvSpPr>
          <p:cNvPr id="2" name="Title 1"/>
          <p:cNvSpPr>
            <a:spLocks noGrp="1"/>
          </p:cNvSpPr>
          <p:nvPr>
            <p:ph type="ctrTitle"/>
          </p:nvPr>
        </p:nvSpPr>
        <p:spPr>
          <a:xfrm>
            <a:off x="263311" y="912881"/>
            <a:ext cx="5401055" cy="1927868"/>
          </a:xfrm>
        </p:spPr>
        <p:txBody>
          <a:bodyPr/>
          <a:lstStyle/>
          <a:p>
            <a:pPr algn="l"/>
            <a:r>
              <a:rPr lang="vi-VN" sz="1800" dirty="0">
                <a:solidFill>
                  <a:schemeClr val="tx1"/>
                </a:solidFill>
                <a:latin typeface="Times New Roman" panose="02020603050405020304" pitchFamily="18" charset="0"/>
                <a:cs typeface="Times New Roman" panose="02020603050405020304" pitchFamily="18" charset="0"/>
              </a:rPr>
              <a:t>‒ Lao là một bệnh truyền nhiễm do vi </a:t>
            </a:r>
            <a:r>
              <a:rPr lang="vi-VN" sz="1800" dirty="0" smtClean="0">
                <a:solidFill>
                  <a:schemeClr val="tx1"/>
                </a:solidFill>
                <a:latin typeface="Times New Roman" panose="02020603050405020304" pitchFamily="18" charset="0"/>
                <a:cs typeface="Times New Roman" panose="02020603050405020304" pitchFamily="18" charset="0"/>
              </a:rPr>
              <a:t>khuẩn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lao</a:t>
            </a:r>
            <a:r>
              <a:rPr lang="en-US" sz="1800" dirty="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(Mycobacterium </a:t>
            </a:r>
            <a:r>
              <a:rPr lang="vi-VN" sz="1800" dirty="0">
                <a:solidFill>
                  <a:schemeClr val="tx1"/>
                </a:solidFill>
                <a:latin typeface="Times New Roman" panose="02020603050405020304" pitchFamily="18" charset="0"/>
                <a:cs typeface="Times New Roman" panose="02020603050405020304" pitchFamily="18" charset="0"/>
              </a:rPr>
              <a:t>tuberculosis) gây nên.</a:t>
            </a:r>
            <a:br>
              <a:rPr lang="vi-VN"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vi-VN"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Bệnh lao có thể gặp ở tất cả các bộ </a:t>
            </a:r>
            <a:r>
              <a:rPr lang="vi-VN" sz="1800" dirty="0" smtClean="0">
                <a:solidFill>
                  <a:schemeClr val="tx1"/>
                </a:solidFill>
                <a:latin typeface="Times New Roman" panose="02020603050405020304" pitchFamily="18" charset="0"/>
                <a:cs typeface="Times New Roman" panose="02020603050405020304" pitchFamily="18" charset="0"/>
              </a:rPr>
              <a:t>phận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của </a:t>
            </a:r>
            <a:r>
              <a:rPr lang="vi-VN" sz="1800" dirty="0">
                <a:solidFill>
                  <a:schemeClr val="tx1"/>
                </a:solidFill>
                <a:latin typeface="Times New Roman" panose="02020603050405020304" pitchFamily="18" charset="0"/>
                <a:cs typeface="Times New Roman" panose="02020603050405020304" pitchFamily="18" charset="0"/>
              </a:rPr>
              <a:t>cơ thể, trong đó lao phổi là thể lao </a:t>
            </a:r>
            <a:r>
              <a:rPr lang="vi-VN" sz="1800" dirty="0" smtClean="0">
                <a:solidFill>
                  <a:schemeClr val="tx1"/>
                </a:solidFill>
                <a:latin typeface="Times New Roman" panose="02020603050405020304" pitchFamily="18" charset="0"/>
                <a:cs typeface="Times New Roman" panose="02020603050405020304" pitchFamily="18" charset="0"/>
              </a:rPr>
              <a:t>phổ</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biến </a:t>
            </a:r>
            <a:r>
              <a:rPr lang="vi-VN" sz="1800" dirty="0">
                <a:solidFill>
                  <a:schemeClr val="tx1"/>
                </a:solidFill>
                <a:latin typeface="Times New Roman" panose="02020603050405020304" pitchFamily="18" charset="0"/>
                <a:cs typeface="Times New Roman" panose="02020603050405020304" pitchFamily="18" charset="0"/>
              </a:rPr>
              <a:t>nhất (chiếm 80 – 85% tổng số </a:t>
            </a:r>
            <a:r>
              <a:rPr lang="vi-VN" sz="1800" dirty="0" smtClean="0">
                <a:solidFill>
                  <a:schemeClr val="tx1"/>
                </a:solidFill>
                <a:latin typeface="Times New Roman" panose="02020603050405020304" pitchFamily="18" charset="0"/>
                <a:cs typeface="Times New Roman" panose="02020603050405020304" pitchFamily="18" charset="0"/>
              </a:rPr>
              <a:t>ca</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bệnh</a:t>
            </a:r>
            <a:r>
              <a:rPr lang="vi-VN" sz="1800" dirty="0">
                <a:solidFill>
                  <a:schemeClr val="tx1"/>
                </a:solidFill>
                <a:latin typeface="Times New Roman" panose="02020603050405020304" pitchFamily="18" charset="0"/>
                <a:cs typeface="Times New Roman" panose="02020603050405020304" pitchFamily="18" charset="0"/>
              </a:rPr>
              <a:t>) và là nguồn lây chính cho người </a:t>
            </a:r>
            <a:r>
              <a:rPr lang="vi-VN" sz="1800" dirty="0" smtClean="0">
                <a:solidFill>
                  <a:schemeClr val="tx1"/>
                </a:solidFill>
                <a:latin typeface="Times New Roman" panose="02020603050405020304" pitchFamily="18" charset="0"/>
                <a:cs typeface="Times New Roman" panose="02020603050405020304" pitchFamily="18" charset="0"/>
              </a:rPr>
              <a:t>xung</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quanh</a:t>
            </a:r>
            <a:r>
              <a:rPr lang="vi-VN" sz="1800"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7438" y="3055013"/>
            <a:ext cx="5532802" cy="3010508"/>
          </a:xfrm>
        </p:spPr>
        <p:txBody>
          <a:bodyPr>
            <a:noAutofit/>
          </a:bodyPr>
          <a:lstStyle/>
          <a:p>
            <a:pPr algn="l"/>
            <a:r>
              <a:rPr lang="en-US" dirty="0" smtClean="0">
                <a:solidFill>
                  <a:schemeClr val="tx1"/>
                </a:solidFill>
                <a:latin typeface="Times New Roman" panose="02020603050405020304" pitchFamily="18" charset="0"/>
                <a:cs typeface="Times New Roman" panose="02020603050405020304" pitchFamily="18" charset="0"/>
              </a:rPr>
              <a:t>1.2 </a:t>
            </a:r>
            <a:r>
              <a:rPr lang="en-US" dirty="0" err="1" smtClean="0">
                <a:solidFill>
                  <a:schemeClr val="tx1"/>
                </a:solidFill>
                <a:latin typeface="Times New Roman" panose="02020603050405020304" pitchFamily="18" charset="0"/>
                <a:cs typeface="Times New Roman" panose="02020603050405020304" pitchFamily="18" charset="0"/>
              </a:rPr>
              <a:t>Tình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hình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mắc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lao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hiện</a:t>
            </a:r>
            <a:r>
              <a:rPr lang="en-US" dirty="0" smtClean="0">
                <a:solidFill>
                  <a:schemeClr val="tx1"/>
                </a:solidFill>
                <a:latin typeface="Times New Roman" panose="02020603050405020304" pitchFamily="18" charset="0"/>
                <a:cs typeface="Times New Roman" panose="02020603050405020304" pitchFamily="18" charset="0"/>
              </a:rPr>
              <a:t> nay</a:t>
            </a:r>
          </a:p>
          <a:p>
            <a:pPr algn="l"/>
            <a:r>
              <a:rPr lang="vi-VN" dirty="0">
                <a:solidFill>
                  <a:schemeClr val="tx1"/>
                </a:solidFill>
                <a:latin typeface="Times New Roman" panose="02020603050405020304" pitchFamily="18" charset="0"/>
                <a:cs typeface="Times New Roman" panose="02020603050405020304" pitchFamily="18" charset="0"/>
              </a:rPr>
              <a:t>‒ Lao là tình trạng nhiễm vi </a:t>
            </a:r>
            <a:r>
              <a:rPr lang="vi-VN" dirty="0" smtClean="0">
                <a:solidFill>
                  <a:schemeClr val="tx1"/>
                </a:solidFill>
                <a:latin typeface="Times New Roman" panose="02020603050405020304" pitchFamily="18" charset="0"/>
                <a:cs typeface="Times New Roman" panose="02020603050405020304" pitchFamily="18" charset="0"/>
              </a:rPr>
              <a:t>khuẩn</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Mycobacterium </a:t>
            </a:r>
            <a:r>
              <a:rPr lang="vi-VN" dirty="0">
                <a:solidFill>
                  <a:schemeClr val="tx1"/>
                </a:solidFill>
                <a:latin typeface="Times New Roman" panose="02020603050405020304" pitchFamily="18" charset="0"/>
                <a:cs typeface="Times New Roman" panose="02020603050405020304" pitchFamily="18" charset="0"/>
              </a:rPr>
              <a:t>tuberculosis, thường </a:t>
            </a:r>
            <a:r>
              <a:rPr lang="vi-VN" dirty="0" smtClean="0">
                <a:solidFill>
                  <a:schemeClr val="tx1"/>
                </a:solidFill>
                <a:latin typeface="Times New Roman" panose="02020603050405020304" pitchFamily="18" charset="0"/>
                <a:cs typeface="Times New Roman" panose="02020603050405020304" pitchFamily="18" charset="0"/>
              </a:rPr>
              <a:t>gặp</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nhất </a:t>
            </a:r>
            <a:r>
              <a:rPr lang="vi-VN" dirty="0">
                <a:solidFill>
                  <a:schemeClr val="tx1"/>
                </a:solidFill>
                <a:latin typeface="Times New Roman" panose="02020603050405020304" pitchFamily="18" charset="0"/>
                <a:cs typeface="Times New Roman" panose="02020603050405020304" pitchFamily="18" charset="0"/>
              </a:rPr>
              <a:t>ở phổi nhưng cũng có thể ảnh </a:t>
            </a:r>
            <a:r>
              <a:rPr lang="vi-VN" dirty="0" smtClean="0">
                <a:solidFill>
                  <a:schemeClr val="tx1"/>
                </a:solidFill>
                <a:latin typeface="Times New Roman" panose="02020603050405020304" pitchFamily="18" charset="0"/>
                <a:cs typeface="Times New Roman" panose="02020603050405020304" pitchFamily="18" charset="0"/>
              </a:rPr>
              <a:t>hưởng</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đến </a:t>
            </a:r>
            <a:r>
              <a:rPr lang="vi-VN" dirty="0">
                <a:solidFill>
                  <a:schemeClr val="tx1"/>
                </a:solidFill>
                <a:latin typeface="Times New Roman" panose="02020603050405020304" pitchFamily="18" charset="0"/>
                <a:cs typeface="Times New Roman" panose="02020603050405020304" pitchFamily="18" charset="0"/>
              </a:rPr>
              <a:t>hệ thần kinh trung ương (lao </a:t>
            </a:r>
            <a:r>
              <a:rPr lang="vi-VN" dirty="0" smtClean="0">
                <a:solidFill>
                  <a:schemeClr val="tx1"/>
                </a:solidFill>
                <a:latin typeface="Times New Roman" panose="02020603050405020304" pitchFamily="18" charset="0"/>
                <a:cs typeface="Times New Roman" panose="02020603050405020304" pitchFamily="18" charset="0"/>
              </a:rPr>
              <a:t>màng</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não</a:t>
            </a:r>
            <a:r>
              <a:rPr lang="vi-VN" dirty="0">
                <a:solidFill>
                  <a:schemeClr val="tx1"/>
                </a:solidFill>
                <a:latin typeface="Times New Roman" panose="02020603050405020304" pitchFamily="18" charset="0"/>
                <a:cs typeface="Times New Roman" panose="02020603050405020304" pitchFamily="18" charset="0"/>
              </a:rPr>
              <a:t>), hệ bạch huyết, hệ tuần hoàn (lao kê</a:t>
            </a:r>
            <a:r>
              <a:rPr lang="vi-VN" dirty="0" smtClean="0">
                <a:solidFill>
                  <a:schemeClr val="tx1"/>
                </a:solidFill>
                <a:latin typeface="Times New Roman" panose="02020603050405020304" pitchFamily="18" charset="0"/>
                <a:cs typeface="Times New Roman" panose="02020603050405020304" pitchFamily="18" charset="0"/>
              </a:rPr>
              <a:t>),</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hệ </a:t>
            </a:r>
            <a:r>
              <a:rPr lang="vi-VN" dirty="0">
                <a:solidFill>
                  <a:schemeClr val="tx1"/>
                </a:solidFill>
                <a:latin typeface="Times New Roman" panose="02020603050405020304" pitchFamily="18" charset="0"/>
                <a:cs typeface="Times New Roman" panose="02020603050405020304" pitchFamily="18" charset="0"/>
              </a:rPr>
              <a:t>niệu dục, xương và khớp</a:t>
            </a:r>
            <a:r>
              <a:rPr lang="vi-VN" dirty="0" smtClean="0">
                <a:solidFill>
                  <a:schemeClr val="tx1"/>
                </a:solidFill>
                <a:latin typeface="Times New Roman" panose="02020603050405020304" pitchFamily="18" charset="0"/>
                <a:cs typeface="Times New Roman" panose="02020603050405020304" pitchFamily="18" charset="0"/>
              </a:rPr>
              <a:t>.</a:t>
            </a:r>
            <a:endParaRPr lang="en-US" dirty="0" smtClean="0">
              <a:solidFill>
                <a:schemeClr val="tx1"/>
              </a:solidFill>
              <a:latin typeface="Times New Roman" panose="02020603050405020304" pitchFamily="18" charset="0"/>
              <a:cs typeface="Times New Roman" panose="02020603050405020304" pitchFamily="18" charset="0"/>
            </a:endParaRPr>
          </a:p>
          <a:p>
            <a:pPr algn="l"/>
            <a:r>
              <a:rPr lang="vi-VN" dirty="0" smtClean="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Hiện nay lao là bệnh nhiễm khuẩn chính </a:t>
            </a:r>
            <a:r>
              <a:rPr lang="vi-VN" dirty="0" smtClean="0">
                <a:solidFill>
                  <a:schemeClr val="tx1"/>
                </a:solidFill>
                <a:latin typeface="Times New Roman" panose="02020603050405020304" pitchFamily="18" charset="0"/>
                <a:cs typeface="Times New Roman" panose="02020603050405020304" pitchFamily="18" charset="0"/>
              </a:rPr>
              <a:t>và</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thường </a:t>
            </a:r>
            <a:r>
              <a:rPr lang="vi-VN" dirty="0">
                <a:solidFill>
                  <a:schemeClr val="tx1"/>
                </a:solidFill>
                <a:latin typeface="Times New Roman" panose="02020603050405020304" pitchFamily="18" charset="0"/>
                <a:cs typeface="Times New Roman" panose="02020603050405020304" pitchFamily="18" charset="0"/>
              </a:rPr>
              <a:t>gặp nhất, ảnh hưởng đến 2 </a:t>
            </a:r>
            <a:r>
              <a:rPr lang="vi-VN" dirty="0" smtClean="0">
                <a:solidFill>
                  <a:schemeClr val="tx1"/>
                </a:solidFill>
                <a:latin typeface="Times New Roman" panose="02020603050405020304" pitchFamily="18" charset="0"/>
                <a:cs typeface="Times New Roman" panose="02020603050405020304" pitchFamily="18" charset="0"/>
              </a:rPr>
              <a:t>tỉ</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người </a:t>
            </a:r>
            <a:r>
              <a:rPr lang="vi-VN" dirty="0">
                <a:solidFill>
                  <a:schemeClr val="tx1"/>
                </a:solidFill>
                <a:latin typeface="Times New Roman" panose="02020603050405020304" pitchFamily="18" charset="0"/>
                <a:cs typeface="Times New Roman" panose="02020603050405020304" pitchFamily="18" charset="0"/>
              </a:rPr>
              <a:t>tức 1/3 dân số, với 9 triệu ca </a:t>
            </a:r>
            <a:r>
              <a:rPr lang="vi-VN" dirty="0" smtClean="0">
                <a:solidFill>
                  <a:schemeClr val="tx1"/>
                </a:solidFill>
                <a:latin typeface="Times New Roman" panose="02020603050405020304" pitchFamily="18" charset="0"/>
                <a:cs typeface="Times New Roman" panose="02020603050405020304" pitchFamily="18" charset="0"/>
              </a:rPr>
              <a:t>mớimỗi </a:t>
            </a:r>
            <a:r>
              <a:rPr lang="vi-VN" dirty="0">
                <a:solidFill>
                  <a:schemeClr val="tx1"/>
                </a:solidFill>
                <a:latin typeface="Times New Roman" panose="02020603050405020304" pitchFamily="18" charset="0"/>
                <a:cs typeface="Times New Roman" panose="02020603050405020304" pitchFamily="18" charset="0"/>
              </a:rPr>
              <a:t>năm, gây 2 triệu người tử vong, </a:t>
            </a:r>
            <a:r>
              <a:rPr lang="vi-VN" dirty="0" smtClean="0">
                <a:solidFill>
                  <a:schemeClr val="tx1"/>
                </a:solidFill>
                <a:latin typeface="Times New Roman" panose="02020603050405020304" pitchFamily="18" charset="0"/>
                <a:cs typeface="Times New Roman" panose="02020603050405020304" pitchFamily="18" charset="0"/>
              </a:rPr>
              <a:t>hầu</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hết </a:t>
            </a:r>
            <a:r>
              <a:rPr lang="vi-VN" dirty="0">
                <a:solidFill>
                  <a:schemeClr val="tx1"/>
                </a:solidFill>
                <a:latin typeface="Times New Roman" panose="02020603050405020304" pitchFamily="18" charset="0"/>
                <a:cs typeface="Times New Roman" panose="02020603050405020304" pitchFamily="18" charset="0"/>
              </a:rPr>
              <a:t>ở các nước đang phát triển. (</a:t>
            </a:r>
            <a:r>
              <a:rPr lang="vi-VN" dirty="0" smtClean="0">
                <a:solidFill>
                  <a:schemeClr val="tx1"/>
                </a:solidFill>
                <a:latin typeface="Times New Roman" panose="02020603050405020304" pitchFamily="18" charset="0"/>
                <a:cs typeface="Times New Roman" panose="02020603050405020304" pitchFamily="18" charset="0"/>
              </a:rPr>
              <a:t>map</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2014).</a:t>
            </a: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815584" y="543548"/>
            <a:ext cx="2986441" cy="2934613"/>
          </a:xfrm>
          <a:prstGeom prst="rect">
            <a:avLst/>
          </a:prstGeom>
        </p:spPr>
      </p:pic>
      <p:pic>
        <p:nvPicPr>
          <p:cNvPr id="6" name="Picture 5"/>
          <p:cNvPicPr>
            <a:picLocks noChangeAspect="1"/>
          </p:cNvPicPr>
          <p:nvPr/>
        </p:nvPicPr>
        <p:blipFill>
          <a:blip r:embed="rId3"/>
          <a:stretch>
            <a:fillRect/>
          </a:stretch>
        </p:blipFill>
        <p:spPr>
          <a:xfrm>
            <a:off x="5583936" y="3478160"/>
            <a:ext cx="3474719" cy="3276207"/>
          </a:xfrm>
          <a:prstGeom prst="rect">
            <a:avLst/>
          </a:prstGeom>
        </p:spPr>
      </p:pic>
    </p:spTree>
    <p:extLst>
      <p:ext uri="{BB962C8B-B14F-4D97-AF65-F5344CB8AC3E}">
        <p14:creationId xmlns:p14="http://schemas.microsoft.com/office/powerpoint/2010/main" val="351628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56" y="517457"/>
            <a:ext cx="7071360" cy="3333574"/>
          </a:xfrm>
        </p:spPr>
        <p:txBody>
          <a:bodyPr>
            <a:normAutofit fontScale="90000"/>
          </a:bodyPr>
          <a:lstStyle/>
          <a:p>
            <a:pPr>
              <a:lnSpc>
                <a:spcPct val="150000"/>
              </a:lnSpc>
            </a:pPr>
            <a:r>
              <a:rPr lang="vi-VN" sz="1800" dirty="0">
                <a:solidFill>
                  <a:schemeClr val="tx1"/>
                </a:solidFill>
                <a:latin typeface="Times New Roman" panose="02020603050405020304" pitchFamily="18" charset="0"/>
                <a:cs typeface="Times New Roman" panose="02020603050405020304" pitchFamily="18" charset="0"/>
              </a:rPr>
              <a:t>‒ Hầu hết (90%) các trường hợp nhiễm khuẩn lao là tiềm ẩn không triệu chứng.</a:t>
            </a:r>
            <a:br>
              <a:rPr lang="vi-VN"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10</a:t>
            </a:r>
            <a:r>
              <a:rPr lang="vi-VN" sz="1800" dirty="0">
                <a:solidFill>
                  <a:schemeClr val="tx1"/>
                </a:solidFill>
                <a:latin typeface="Times New Roman" panose="02020603050405020304" pitchFamily="18" charset="0"/>
                <a:cs typeface="Times New Roman" panose="02020603050405020304" pitchFamily="18" charset="0"/>
              </a:rPr>
              <a:t>% những người này trong cuộc đời họ sẽ tiến triển thành bệnh lao có triệu</a:t>
            </a:r>
            <a:br>
              <a:rPr lang="vi-VN"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chứng</a:t>
            </a:r>
            <a:r>
              <a:rPr lang="vi-VN" sz="1800" dirty="0">
                <a:solidFill>
                  <a:schemeClr val="tx1"/>
                </a:solidFill>
                <a:latin typeface="Times New Roman" panose="02020603050405020304" pitchFamily="18" charset="0"/>
                <a:cs typeface="Times New Roman" panose="02020603050405020304" pitchFamily="18" charset="0"/>
              </a:rPr>
              <a:t>, và nếu không điều trị, nó sẽ giết 50% số nạn nhân.</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Lao là một trong 3 bệnh truyền nhiễm gây tử vong cao nhất trên thế giới:</a:t>
            </a:r>
            <a:br>
              <a:rPr lang="vi-VN"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HIV/AIDS </a:t>
            </a:r>
            <a:r>
              <a:rPr lang="vi-VN" sz="1800" dirty="0">
                <a:solidFill>
                  <a:schemeClr val="tx1"/>
                </a:solidFill>
                <a:latin typeface="Times New Roman" panose="02020603050405020304" pitchFamily="18" charset="0"/>
                <a:cs typeface="Times New Roman" panose="02020603050405020304" pitchFamily="18" charset="0"/>
              </a:rPr>
              <a:t>giết 3 triệu người mỗi năm, lao giết 2 triệu, và sốt rét giết 1 triệu. Sự</a:t>
            </a:r>
            <a:br>
              <a:rPr lang="vi-VN"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sao </a:t>
            </a:r>
            <a:r>
              <a:rPr lang="vi-VN" sz="1800" dirty="0">
                <a:solidFill>
                  <a:schemeClr val="tx1"/>
                </a:solidFill>
                <a:latin typeface="Times New Roman" panose="02020603050405020304" pitchFamily="18" charset="0"/>
                <a:cs typeface="Times New Roman" panose="02020603050405020304" pitchFamily="18" charset="0"/>
              </a:rPr>
              <a:t>nhãng trong các chương trình kiểm soát lao, sự bùng phát của đại dịch</a:t>
            </a:r>
            <a:br>
              <a:rPr lang="vi-VN"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HIV/AIDS </a:t>
            </a:r>
            <a:r>
              <a:rPr lang="vi-VN" sz="1800" dirty="0">
                <a:solidFill>
                  <a:schemeClr val="tx1"/>
                </a:solidFill>
                <a:latin typeface="Times New Roman" panose="02020603050405020304" pitchFamily="18" charset="0"/>
                <a:cs typeface="Times New Roman" panose="02020603050405020304" pitchFamily="18" charset="0"/>
              </a:rPr>
              <a:t>và việc di dân đã khiến lao trỗi dậy.</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Các chủng lao kháng đa thuốc (MDR, multiple drug resistant) đang tăng. Năm</a:t>
            </a:r>
            <a:br>
              <a:rPr lang="vi-VN"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1993</a:t>
            </a:r>
            <a:r>
              <a:rPr lang="vi-VN" sz="1800" dirty="0">
                <a:solidFill>
                  <a:schemeClr val="tx1"/>
                </a:solidFill>
                <a:latin typeface="Times New Roman" panose="02020603050405020304" pitchFamily="18" charset="0"/>
                <a:cs typeface="Times New Roman" panose="02020603050405020304" pitchFamily="18" charset="0"/>
              </a:rPr>
              <a:t>, Tổ chức Y tế Thế giới tuyên bố tình trạng khẩn cấp toàn cầu đối với lao.</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967154" y="3914775"/>
            <a:ext cx="6805246" cy="2943225"/>
          </a:xfrm>
          <a:prstGeom prst="rect">
            <a:avLst/>
          </a:prstGeom>
        </p:spPr>
      </p:pic>
    </p:spTree>
    <p:extLst>
      <p:ext uri="{BB962C8B-B14F-4D97-AF65-F5344CB8AC3E}">
        <p14:creationId xmlns:p14="http://schemas.microsoft.com/office/powerpoint/2010/main" val="256428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6477" y="137382"/>
            <a:ext cx="9007523" cy="523220"/>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2. </a:t>
            </a:r>
            <a:r>
              <a:rPr lang="en-US" sz="2800" b="1" dirty="0" err="1" smtClean="0">
                <a:solidFill>
                  <a:srgbClr val="C00000"/>
                </a:solidFill>
                <a:latin typeface="Times New Roman" panose="02020603050405020304" pitchFamily="18" charset="0"/>
                <a:cs typeface="Times New Roman" panose="02020603050405020304" pitchFamily="18" charset="0"/>
              </a:rPr>
              <a:t>Nguyên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nhân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điều</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kiện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thuận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lợi</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và</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nguồn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lây</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231648" y="609600"/>
            <a:ext cx="6096000" cy="6248400"/>
          </a:xfrm>
        </p:spPr>
        <p:txBody>
          <a:bodyPr anchor="t">
            <a:normAutofit fontScale="90000"/>
          </a:bodyPr>
          <a:lstStyle/>
          <a:p>
            <a:r>
              <a:rPr lang="en-US" sz="1800" dirty="0" smtClean="0">
                <a:solidFill>
                  <a:schemeClr val="tx1"/>
                </a:solidFill>
                <a:latin typeface="Times New Roman" panose="02020603050405020304" pitchFamily="18" charset="0"/>
                <a:cs typeface="Times New Roman" panose="02020603050405020304" pitchFamily="18" charset="0"/>
              </a:rPr>
              <a:t>2.1 </a:t>
            </a:r>
            <a:r>
              <a:rPr lang="en-US" sz="1800" dirty="0" err="1" smtClean="0">
                <a:solidFill>
                  <a:schemeClr val="tx1"/>
                </a:solidFill>
                <a:latin typeface="Times New Roman" panose="02020603050405020304" pitchFamily="18" charset="0"/>
                <a:cs typeface="Times New Roman" panose="02020603050405020304" pitchFamily="18" charset="0"/>
              </a:rPr>
              <a:t>Nguyên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nhân</a:t>
            </a: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Tác</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nhân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gây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bệnh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lao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Mycobacterium tuberculosis </a:t>
            </a:r>
            <a:r>
              <a:rPr lang="en-US" sz="1800" dirty="0">
                <a:solidFill>
                  <a:schemeClr val="tx1"/>
                </a:solidFill>
                <a:latin typeface="Times New Roman" panose="02020603050405020304" pitchFamily="18" charset="0"/>
                <a:cs typeface="Times New Roman" panose="02020603050405020304" pitchFamily="18" charset="0"/>
              </a:rPr>
              <a:t>(MTB), </a:t>
            </a:r>
            <a:r>
              <a:rPr lang="en-US" sz="1800" dirty="0" err="1">
                <a:solidFill>
                  <a:schemeClr val="tx1"/>
                </a:solidFill>
                <a:latin typeface="Times New Roman" panose="02020603050405020304" pitchFamily="18" charset="0"/>
                <a:cs typeface="Times New Roman" panose="02020603050405020304" pitchFamily="18" charset="0"/>
              </a:rPr>
              <a:t>là</a:t>
            </a:r>
            <a:r>
              <a:rPr lang="en-US" sz="1800" dirty="0">
                <a:solidFill>
                  <a:schemeClr val="tx1"/>
                </a:solidFill>
                <a:latin typeface="Times New Roman" panose="02020603050405020304" pitchFamily="18" charset="0"/>
                <a:cs typeface="Times New Roman" panose="02020603050405020304" pitchFamily="18" charset="0"/>
              </a:rPr>
              <a:t> vi </a:t>
            </a:r>
            <a:r>
              <a:rPr lang="en-US" sz="1800" dirty="0" err="1">
                <a:solidFill>
                  <a:schemeClr val="tx1"/>
                </a:solidFill>
                <a:latin typeface="Times New Roman" panose="02020603050405020304" pitchFamily="18" charset="0"/>
                <a:cs typeface="Times New Roman" panose="02020603050405020304" pitchFamily="18" charset="0"/>
              </a:rPr>
              <a:t>khuẩn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hiếu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khí</a:t>
            </a:r>
            <a:r>
              <a:rPr lang="en-US" sz="1800" dirty="0" smtClean="0">
                <a:solidFill>
                  <a:schemeClr val="tx1"/>
                </a:solidFill>
                <a:latin typeface="Times New Roman" panose="02020603050405020304" pitchFamily="18" charset="0"/>
                <a:cs typeface="Times New Roman" panose="02020603050405020304" pitchFamily="18" charset="0"/>
              </a:rPr>
              <a:t>.</a:t>
            </a:r>
            <a:br>
              <a:rPr lang="en-US" sz="1800" dirty="0" smtClean="0">
                <a:solidFill>
                  <a:schemeClr val="tx1"/>
                </a:solidFill>
                <a:latin typeface="Times New Roman" panose="02020603050405020304" pitchFamily="18" charset="0"/>
                <a:cs typeface="Times New Roman" panose="02020603050405020304" pitchFamily="18" charset="0"/>
              </a:rPr>
            </a:br>
            <a:r>
              <a:rPr lang="vi-VN"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Vi khuẩn này phân chia mỗi 16 đến 20 giờ, </a:t>
            </a:r>
            <a:r>
              <a:rPr lang="vi-VN" sz="1800" dirty="0" smtClean="0">
                <a:solidFill>
                  <a:schemeClr val="tx1"/>
                </a:solidFill>
                <a:latin typeface="Times New Roman" panose="02020603050405020304" pitchFamily="18" charset="0"/>
                <a:cs typeface="Times New Roman" panose="02020603050405020304" pitchFamily="18" charset="0"/>
              </a:rPr>
              <a:t>MTB </a:t>
            </a:r>
            <a:r>
              <a:rPr lang="vi-VN" sz="1800" dirty="0">
                <a:solidFill>
                  <a:schemeClr val="tx1"/>
                </a:solidFill>
                <a:latin typeface="Times New Roman" panose="02020603050405020304" pitchFamily="18" charset="0"/>
                <a:cs typeface="Times New Roman" panose="02020603050405020304" pitchFamily="18" charset="0"/>
              </a:rPr>
              <a:t>không </a:t>
            </a:r>
            <a:r>
              <a:rPr lang="vi-VN" sz="1800" dirty="0" smtClean="0">
                <a:solidFill>
                  <a:schemeClr val="tx1"/>
                </a:solidFill>
                <a:latin typeface="Times New Roman" panose="02020603050405020304" pitchFamily="18" charset="0"/>
                <a:cs typeface="Times New Roman" panose="02020603050405020304" pitchFamily="18" charset="0"/>
              </a:rPr>
              <a:t>được</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phân </a:t>
            </a:r>
            <a:r>
              <a:rPr lang="vi-VN" sz="1800" dirty="0">
                <a:solidFill>
                  <a:schemeClr val="tx1"/>
                </a:solidFill>
                <a:latin typeface="Times New Roman" panose="02020603050405020304" pitchFamily="18" charset="0"/>
                <a:cs typeface="Times New Roman" panose="02020603050405020304" pitchFamily="18" charset="0"/>
              </a:rPr>
              <a:t>loại Gram dương hay Gram âm vì </a:t>
            </a:r>
            <a:r>
              <a:rPr lang="vi-VN" sz="1800" dirty="0" smtClean="0">
                <a:solidFill>
                  <a:schemeClr val="tx1"/>
                </a:solidFill>
                <a:latin typeface="Times New Roman" panose="02020603050405020304" pitchFamily="18" charset="0"/>
                <a:cs typeface="Times New Roman" panose="02020603050405020304" pitchFamily="18" charset="0"/>
              </a:rPr>
              <a:t>chúng</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không </a:t>
            </a:r>
            <a:r>
              <a:rPr lang="vi-VN" sz="1800" dirty="0">
                <a:solidFill>
                  <a:schemeClr val="tx1"/>
                </a:solidFill>
                <a:latin typeface="Times New Roman" panose="02020603050405020304" pitchFamily="18" charset="0"/>
                <a:cs typeface="Times New Roman" panose="02020603050405020304" pitchFamily="18" charset="0"/>
              </a:rPr>
              <a:t>có đặc tính hoá học này, mặc dù </a:t>
            </a:r>
            <a:r>
              <a:rPr lang="vi-VN" sz="1800" dirty="0" smtClean="0">
                <a:solidFill>
                  <a:schemeClr val="tx1"/>
                </a:solidFill>
                <a:latin typeface="Times New Roman" panose="02020603050405020304" pitchFamily="18" charset="0"/>
                <a:cs typeface="Times New Roman" panose="02020603050405020304" pitchFamily="18" charset="0"/>
              </a:rPr>
              <a:t>thành</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tế </a:t>
            </a:r>
            <a:r>
              <a:rPr lang="vi-VN" sz="1800" dirty="0">
                <a:solidFill>
                  <a:schemeClr val="tx1"/>
                </a:solidFill>
                <a:latin typeface="Times New Roman" panose="02020603050405020304" pitchFamily="18" charset="0"/>
                <a:cs typeface="Times New Roman" panose="02020603050405020304" pitchFamily="18" charset="0"/>
              </a:rPr>
              <a:t>bào có chứa peptidoglycan.</a:t>
            </a:r>
            <a:br>
              <a:rPr lang="vi-VN" sz="1800" dirty="0">
                <a:solidFill>
                  <a:schemeClr val="tx1"/>
                </a:solidFill>
                <a:latin typeface="Times New Roman" panose="02020603050405020304" pitchFamily="18" charset="0"/>
                <a:cs typeface="Times New Roman" panose="02020603050405020304" pitchFamily="18" charset="0"/>
              </a:rPr>
            </a:br>
            <a:r>
              <a:rPr lang="vi-VN"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Trên mẫu nhuộm Gram, nó nhuộm </a:t>
            </a:r>
            <a:r>
              <a:rPr lang="vi-VN" sz="1800" dirty="0" smtClean="0">
                <a:solidFill>
                  <a:schemeClr val="tx1"/>
                </a:solidFill>
                <a:latin typeface="Times New Roman" panose="02020603050405020304" pitchFamily="18" charset="0"/>
                <a:cs typeface="Times New Roman" panose="02020603050405020304" pitchFamily="18" charset="0"/>
              </a:rPr>
              <a:t>Gram</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dương </a:t>
            </a:r>
            <a:r>
              <a:rPr lang="vi-VN" sz="1800" dirty="0">
                <a:solidFill>
                  <a:schemeClr val="tx1"/>
                </a:solidFill>
                <a:latin typeface="Times New Roman" panose="02020603050405020304" pitchFamily="18" charset="0"/>
                <a:cs typeface="Times New Roman" panose="02020603050405020304" pitchFamily="18" charset="0"/>
              </a:rPr>
              <a:t>rất yếu hoặc là không biểu hiện gì cả.</a:t>
            </a:r>
            <a:br>
              <a:rPr lang="vi-VN" sz="1800" dirty="0">
                <a:solidFill>
                  <a:schemeClr val="tx1"/>
                </a:solidFill>
                <a:latin typeface="Times New Roman" panose="02020603050405020304" pitchFamily="18" charset="0"/>
                <a:cs typeface="Times New Roman" panose="02020603050405020304" pitchFamily="18" charset="0"/>
              </a:rPr>
            </a:br>
            <a:r>
              <a:rPr lang="vi-VN"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Trực khuẩn lao có hình dạng giống que nhỏ, </a:t>
            </a:r>
            <a:r>
              <a:rPr lang="vi-VN" sz="1800" dirty="0"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thể </a:t>
            </a:r>
            <a:r>
              <a:rPr lang="vi-VN" sz="1800" dirty="0">
                <a:solidFill>
                  <a:schemeClr val="tx1"/>
                </a:solidFill>
                <a:latin typeface="Times New Roman" panose="02020603050405020304" pitchFamily="18" charset="0"/>
                <a:cs typeface="Times New Roman" panose="02020603050405020304" pitchFamily="18" charset="0"/>
              </a:rPr>
              <a:t>chịu đựng được chất sát khuẩn yếu </a:t>
            </a:r>
            <a:r>
              <a:rPr lang="vi-VN" sz="1800" dirty="0" smtClean="0">
                <a:solidFill>
                  <a:schemeClr val="tx1"/>
                </a:solidFill>
                <a:latin typeface="Times New Roman" panose="02020603050405020304" pitchFamily="18" charset="0"/>
                <a:cs typeface="Times New Roman" panose="02020603050405020304" pitchFamily="18" charset="0"/>
              </a:rPr>
              <a:t>và</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sống </a:t>
            </a:r>
            <a:r>
              <a:rPr lang="vi-VN" sz="1800" dirty="0">
                <a:solidFill>
                  <a:schemeClr val="tx1"/>
                </a:solidFill>
                <a:latin typeface="Times New Roman" panose="02020603050405020304" pitchFamily="18" charset="0"/>
                <a:cs typeface="Times New Roman" panose="02020603050405020304" pitchFamily="18" charset="0"/>
              </a:rPr>
              <a:t>sót trong trạng thái khô trong nhiều </a:t>
            </a:r>
            <a:r>
              <a:rPr lang="vi-VN" sz="1800" dirty="0" smtClean="0">
                <a:solidFill>
                  <a:schemeClr val="tx1"/>
                </a:solidFill>
                <a:latin typeface="Times New Roman" panose="02020603050405020304" pitchFamily="18" charset="0"/>
                <a:cs typeface="Times New Roman" panose="02020603050405020304" pitchFamily="18" charset="0"/>
              </a:rPr>
              <a:t>tuần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nhưng</a:t>
            </a:r>
            <a:r>
              <a:rPr lang="vi-VN" sz="1800" dirty="0">
                <a:solidFill>
                  <a:schemeClr val="tx1"/>
                </a:solidFill>
                <a:latin typeface="Times New Roman" panose="02020603050405020304" pitchFamily="18" charset="0"/>
                <a:cs typeface="Times New Roman" panose="02020603050405020304" pitchFamily="18" charset="0"/>
              </a:rPr>
              <a:t>, trong điều kiện tự nhiên, chỉ có </a:t>
            </a:r>
            <a:r>
              <a:rPr lang="vi-VN" sz="1800" dirty="0" smtClean="0">
                <a:solidFill>
                  <a:schemeClr val="tx1"/>
                </a:solidFill>
                <a:latin typeface="Times New Roman" panose="02020603050405020304" pitchFamily="18" charset="0"/>
                <a:cs typeface="Times New Roman" panose="02020603050405020304" pitchFamily="18" charset="0"/>
              </a:rPr>
              <a:t>thể</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phát </a:t>
            </a:r>
            <a:r>
              <a:rPr lang="vi-VN" sz="1800" dirty="0">
                <a:solidFill>
                  <a:schemeClr val="tx1"/>
                </a:solidFill>
                <a:latin typeface="Times New Roman" panose="02020603050405020304" pitchFamily="18" charset="0"/>
                <a:cs typeface="Times New Roman" panose="02020603050405020304" pitchFamily="18" charset="0"/>
              </a:rPr>
              <a:t>triển trong sinh vật ký chủ (cấy </a:t>
            </a:r>
            <a:r>
              <a:rPr lang="vi-VN" sz="1800" dirty="0" smtClean="0">
                <a:solidFill>
                  <a:schemeClr val="tx1"/>
                </a:solidFill>
                <a:latin typeface="Times New Roman" panose="02020603050405020304" pitchFamily="18" charset="0"/>
                <a:cs typeface="Times New Roman" panose="02020603050405020304" pitchFamily="18" charset="0"/>
              </a:rPr>
              <a:t>M.tuberculosis </a:t>
            </a:r>
            <a:r>
              <a:rPr lang="vi-VN" sz="1800" dirty="0">
                <a:solidFill>
                  <a:schemeClr val="tx1"/>
                </a:solidFill>
                <a:latin typeface="Times New Roman" panose="02020603050405020304" pitchFamily="18" charset="0"/>
                <a:cs typeface="Times New Roman" panose="02020603050405020304" pitchFamily="18" charset="0"/>
              </a:rPr>
              <a:t>in vitro cần thời gian dài để lấy </a:t>
            </a:r>
            <a:r>
              <a:rPr lang="vi-VN" sz="1800" dirty="0"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kết </a:t>
            </a:r>
            <a:r>
              <a:rPr lang="vi-VN" sz="1800" dirty="0">
                <a:solidFill>
                  <a:schemeClr val="tx1"/>
                </a:solidFill>
                <a:latin typeface="Times New Roman" panose="02020603050405020304" pitchFamily="18" charset="0"/>
                <a:cs typeface="Times New Roman" panose="02020603050405020304" pitchFamily="18" charset="0"/>
              </a:rPr>
              <a:t>quả, nhưng ngày nay là công việc </a:t>
            </a:r>
            <a:r>
              <a:rPr lang="vi-VN" sz="1800" dirty="0" smtClean="0">
                <a:solidFill>
                  <a:schemeClr val="tx1"/>
                </a:solidFill>
                <a:latin typeface="Times New Roman" panose="02020603050405020304" pitchFamily="18" charset="0"/>
                <a:cs typeface="Times New Roman" panose="02020603050405020304" pitchFamily="18" charset="0"/>
              </a:rPr>
              <a:t>bình</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thường </a:t>
            </a:r>
            <a:r>
              <a:rPr lang="vi-VN" sz="1800" dirty="0">
                <a:solidFill>
                  <a:schemeClr val="tx1"/>
                </a:solidFill>
                <a:latin typeface="Times New Roman" panose="02020603050405020304" pitchFamily="18" charset="0"/>
                <a:cs typeface="Times New Roman" panose="02020603050405020304" pitchFamily="18" charset="0"/>
              </a:rPr>
              <a:t>ở phòng xét nghiệm</a:t>
            </a:r>
            <a:r>
              <a:rPr lang="vi-VN" sz="1800" dirty="0" smtClean="0">
                <a:solidFill>
                  <a:schemeClr val="tx1"/>
                </a:solidFill>
                <a:latin typeface="Times New Roman" panose="02020603050405020304" pitchFamily="18" charset="0"/>
                <a:cs typeface="Times New Roman" panose="02020603050405020304" pitchFamily="18" charset="0"/>
              </a:rPr>
              <a:t>).</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Trực khuẩn lao được xác định dưới kính hiển vi bằng đặc tính nhuộm của </a:t>
            </a:r>
            <a:r>
              <a:rPr lang="vi-VN" sz="1800" dirty="0" smtClean="0">
                <a:solidFill>
                  <a:schemeClr val="tx1"/>
                </a:solidFill>
                <a:latin typeface="Times New Roman" panose="02020603050405020304" pitchFamily="18" charset="0"/>
                <a:cs typeface="Times New Roman" panose="02020603050405020304" pitchFamily="18" charset="0"/>
              </a:rPr>
              <a:t>nó:</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nó </a:t>
            </a:r>
            <a:r>
              <a:rPr lang="vi-VN" sz="1800" dirty="0">
                <a:solidFill>
                  <a:schemeClr val="tx1"/>
                </a:solidFill>
                <a:latin typeface="Times New Roman" panose="02020603050405020304" pitchFamily="18" charset="0"/>
                <a:cs typeface="Times New Roman" panose="02020603050405020304" pitchFamily="18" charset="0"/>
              </a:rPr>
              <a:t>vẫn giữ màu nhuộm sau khi bị xử lý với dung dịch acid, vì vậy nó được </a:t>
            </a:r>
            <a:r>
              <a:rPr lang="vi-VN" sz="1800" dirty="0" smtClean="0">
                <a:solidFill>
                  <a:schemeClr val="tx1"/>
                </a:solidFill>
                <a:latin typeface="Times New Roman" panose="02020603050405020304" pitchFamily="18" charset="0"/>
                <a:cs typeface="Times New Roman" panose="02020603050405020304" pitchFamily="18" charset="0"/>
              </a:rPr>
              <a:t>phân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loại </a:t>
            </a:r>
            <a:r>
              <a:rPr lang="vi-VN" sz="1800" dirty="0">
                <a:solidFill>
                  <a:schemeClr val="tx1"/>
                </a:solidFill>
                <a:latin typeface="Times New Roman" panose="02020603050405020304" pitchFamily="18" charset="0"/>
                <a:cs typeface="Times New Roman" panose="02020603050405020304" pitchFamily="18" charset="0"/>
              </a:rPr>
              <a:t>là "trực khuẩn kháng acid" (acid-fast bacillus, viết tắt là AFB).</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Với kỹ thuật nhuộm thông thường nhất là nhuộm Ziehl-Neelsen, AFB có </a:t>
            </a:r>
            <a:r>
              <a:rPr lang="vi-VN" sz="1800" dirty="0" smtClean="0">
                <a:solidFill>
                  <a:schemeClr val="tx1"/>
                </a:solidFill>
                <a:latin typeface="Times New Roman" panose="02020603050405020304" pitchFamily="18" charset="0"/>
                <a:cs typeface="Times New Roman" panose="02020603050405020304" pitchFamily="18" charset="0"/>
              </a:rPr>
              <a:t>màu</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đỏ </a:t>
            </a:r>
            <a:r>
              <a:rPr lang="vi-VN" sz="1800" dirty="0">
                <a:solidFill>
                  <a:schemeClr val="tx1"/>
                </a:solidFill>
                <a:latin typeface="Times New Roman" panose="02020603050405020304" pitchFamily="18" charset="0"/>
                <a:cs typeface="Times New Roman" panose="02020603050405020304" pitchFamily="18" charset="0"/>
              </a:rPr>
              <a:t>tươi nổi bật trên nền xanh. Trực khuẩn kháng acid cũng có thể được </a:t>
            </a:r>
            <a:r>
              <a:rPr lang="vi-VN" sz="1800" dirty="0" smtClean="0">
                <a:solidFill>
                  <a:schemeClr val="tx1"/>
                </a:solidFill>
                <a:latin typeface="Times New Roman" panose="02020603050405020304" pitchFamily="18" charset="0"/>
                <a:cs typeface="Times New Roman" panose="02020603050405020304" pitchFamily="18" charset="0"/>
              </a:rPr>
              <a:t>xem</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bằng </a:t>
            </a:r>
            <a:r>
              <a:rPr lang="vi-VN" sz="1800" dirty="0">
                <a:solidFill>
                  <a:schemeClr val="tx1"/>
                </a:solidFill>
                <a:latin typeface="Times New Roman" panose="02020603050405020304" pitchFamily="18" charset="0"/>
                <a:cs typeface="Times New Roman" panose="02020603050405020304" pitchFamily="18" charset="0"/>
              </a:rPr>
              <a:t>kính hiển vi huỳnh quang và phép nhuộm auramine-rhodamine.</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327648" y="926592"/>
            <a:ext cx="2816352" cy="2523744"/>
          </a:xfrm>
          <a:prstGeom prst="rect">
            <a:avLst/>
          </a:prstGeom>
        </p:spPr>
      </p:pic>
      <p:pic>
        <p:nvPicPr>
          <p:cNvPr id="6" name="Picture 5"/>
          <p:cNvPicPr>
            <a:picLocks noChangeAspect="1"/>
          </p:cNvPicPr>
          <p:nvPr/>
        </p:nvPicPr>
        <p:blipFill>
          <a:blip r:embed="rId3"/>
          <a:stretch>
            <a:fillRect/>
          </a:stretch>
        </p:blipFill>
        <p:spPr>
          <a:xfrm>
            <a:off x="6327648" y="3450337"/>
            <a:ext cx="2816352" cy="2824162"/>
          </a:xfrm>
          <a:prstGeom prst="rect">
            <a:avLst/>
          </a:prstGeom>
        </p:spPr>
      </p:pic>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6845" y="345830"/>
            <a:ext cx="7707923" cy="3716215"/>
          </a:xfrm>
        </p:spPr>
        <p:txBody>
          <a:bodyPr anchor="t">
            <a:normAutofit/>
          </a:bodyPr>
          <a:lstStyle/>
          <a:p>
            <a:r>
              <a:rPr lang="en-US" sz="1800" dirty="0" smtClean="0">
                <a:solidFill>
                  <a:schemeClr val="tx1"/>
                </a:solidFill>
                <a:latin typeface="Times New Roman" panose="02020603050405020304" pitchFamily="18" charset="0"/>
                <a:cs typeface="Times New Roman" panose="02020603050405020304" pitchFamily="18" charset="0"/>
              </a:rPr>
              <a:t>2.2 </a:t>
            </a: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kiện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thuận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lợi</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vi-VN" sz="1800" dirty="0" smtClean="0">
                <a:solidFill>
                  <a:schemeClr val="tx1"/>
                </a:solidFill>
                <a:latin typeface="Times New Roman" panose="02020603050405020304" pitchFamily="18" charset="0"/>
                <a:cs typeface="Times New Roman" panose="02020603050405020304" pitchFamily="18" charset="0"/>
              </a:rPr>
              <a:t>‒ </a:t>
            </a:r>
            <a:r>
              <a:rPr lang="vi-VN" sz="1800" dirty="0">
                <a:solidFill>
                  <a:schemeClr val="tx1"/>
                </a:solidFill>
                <a:latin typeface="Times New Roman" panose="02020603050405020304" pitchFamily="18" charset="0"/>
                <a:cs typeface="Times New Roman" panose="02020603050405020304" pitchFamily="18" charset="0"/>
              </a:rPr>
              <a:t>Lao lan truyền qua các giọt nước trong không khí từ chất tiết khi ho, nhảy mũi,</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nói chuyện hay khạc nhổ của người nhiễm vi khuẩn hoạt động.</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Tiếp xúc gần gũi (kéo dài, thường xuyên, thân mật) là nguy cơ nhiễm bệnh cao</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nhất (khoảng 22%, nhưng có thể đến 100%).</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Người mắc lao hoạt động không điều trị có thể lây sang 10-15 người khác mỗi</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năm.</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Các nguy cơ khác bao gồm ra đời ở vùng lao phổ biến, bệnh nhân rối loạn</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miễn dịch (như HIV/AIDS), cư dân hoặc làm việc ở nơi đông người nguy cơ</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cao, nhân viên chăm sóc sức khoẻ phục vụ đối tượng có nguy cơ cao, nơi thu</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nhập kém, thiếu vắng dịch vụ y tế, dân thiểu số nguy cơ cao, trẻ em phơi</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nhiễm với người lớn thuộc nhóm nguy cơ cao, người tiêm chích ma tuý</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029556" y="4305300"/>
            <a:ext cx="4762500" cy="2552700"/>
          </a:xfrm>
          <a:prstGeom prst="rect">
            <a:avLst/>
          </a:prstGeom>
        </p:spPr>
      </p:pic>
    </p:spTree>
    <p:extLst>
      <p:ext uri="{BB962C8B-B14F-4D97-AF65-F5344CB8AC3E}">
        <p14:creationId xmlns:p14="http://schemas.microsoft.com/office/powerpoint/2010/main" val="3661215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5810" y="435057"/>
            <a:ext cx="5826717" cy="5965743"/>
          </a:xfrm>
        </p:spPr>
        <p:txBody>
          <a:bodyPr anchor="t"/>
          <a:lstStyle/>
          <a:p>
            <a:pPr algn="l"/>
            <a:r>
              <a:rPr lang="en-US" sz="1800" dirty="0" smtClean="0">
                <a:solidFill>
                  <a:schemeClr val="tx1"/>
                </a:solidFill>
                <a:latin typeface="Times New Roman" panose="02020603050405020304" pitchFamily="18" charset="0"/>
                <a:cs typeface="Times New Roman" panose="02020603050405020304" pitchFamily="18" charset="0"/>
              </a:rPr>
              <a:t>2.3 </a:t>
            </a:r>
            <a:r>
              <a:rPr lang="en-US" sz="1800" dirty="0" err="1" smtClean="0">
                <a:solidFill>
                  <a:schemeClr val="tx1"/>
                </a:solidFill>
                <a:latin typeface="Times New Roman" panose="02020603050405020304" pitchFamily="18" charset="0"/>
                <a:cs typeface="Times New Roman" panose="02020603050405020304" pitchFamily="18" charset="0"/>
              </a:rPr>
              <a:t>Nguồn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lây</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2.3.1 </a:t>
            </a:r>
            <a:r>
              <a:rPr lang="en-US" sz="1800" dirty="0" err="1" smtClean="0">
                <a:solidFill>
                  <a:schemeClr val="tx1"/>
                </a:solidFill>
                <a:latin typeface="Times New Roman" panose="02020603050405020304" pitchFamily="18" charset="0"/>
                <a:cs typeface="Times New Roman" panose="02020603050405020304" pitchFamily="18" charset="0"/>
              </a:rPr>
              <a:t>Cơ</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chế</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lây</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truyền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trong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bệnh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Lây</a:t>
            </a:r>
            <a:r>
              <a:rPr lang="en-US" sz="1800" dirty="0" smtClean="0">
                <a:solidFill>
                  <a:schemeClr val="tx1"/>
                </a:solidFill>
                <a:latin typeface="Times New Roman" panose="02020603050405020304" pitchFamily="18" charset="0"/>
                <a:cs typeface="Times New Roman" panose="02020603050405020304" pitchFamily="18" charset="0"/>
              </a:rPr>
              <a:t> qua </a:t>
            </a:r>
            <a:r>
              <a:rPr lang="en-US" sz="1800" dirty="0" err="1" smtClean="0">
                <a:solidFill>
                  <a:schemeClr val="tx1"/>
                </a:solidFill>
                <a:latin typeface="Times New Roman" panose="02020603050405020304" pitchFamily="18" charset="0"/>
                <a:cs typeface="Times New Roman" panose="02020603050405020304" pitchFamily="18" charset="0"/>
              </a:rPr>
              <a:t>đường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hô</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hấp</a:t>
            </a:r>
            <a:r>
              <a:rPr lang="en-US" sz="1800" dirty="0" smtClean="0">
                <a:solidFill>
                  <a:schemeClr val="tx1"/>
                </a:solidFill>
                <a:latin typeface="Times New Roman" panose="02020603050405020304" pitchFamily="18" charset="0"/>
                <a:cs typeface="Times New Roman" panose="02020603050405020304" pitchFamily="18" charset="0"/>
              </a:rPr>
              <a:t> do </a:t>
            </a:r>
            <a:r>
              <a:rPr lang="en-US" sz="1800" dirty="0" err="1" smtClean="0">
                <a:solidFill>
                  <a:schemeClr val="tx1"/>
                </a:solidFill>
                <a:latin typeface="Times New Roman" panose="02020603050405020304" pitchFamily="18" charset="0"/>
                <a:cs typeface="Times New Roman" panose="02020603050405020304" pitchFamily="18" charset="0"/>
              </a:rPr>
              <a:t>hít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phải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khí</a:t>
            </a:r>
            <a:r>
              <a:rPr lang="en-US" sz="1800" dirty="0" smtClean="0">
                <a:solidFill>
                  <a:schemeClr val="tx1"/>
                </a:solidFill>
                <a:latin typeface="Times New Roman" panose="02020603050405020304" pitchFamily="18" charset="0"/>
                <a:cs typeface="Times New Roman" panose="02020603050405020304" pitchFamily="18" charset="0"/>
              </a:rPr>
              <a:t> dung </a:t>
            </a:r>
            <a:r>
              <a:rPr lang="en-US" sz="1800" dirty="0" err="1" smtClean="0">
                <a:solidFill>
                  <a:schemeClr val="tx1"/>
                </a:solidFill>
                <a:latin typeface="Times New Roman" panose="02020603050405020304" pitchFamily="18" charset="0"/>
                <a:cs typeface="Times New Roman" panose="02020603050405020304" pitchFamily="18" charset="0"/>
              </a:rPr>
              <a:t>trong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không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khí</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chứa</a:t>
            </a:r>
            <a:r>
              <a:rPr lang="en-US" sz="1800" dirty="0" smtClean="0">
                <a:solidFill>
                  <a:schemeClr val="tx1"/>
                </a:solidFill>
                <a:latin typeface="Times New Roman" panose="02020603050405020304" pitchFamily="18" charset="0"/>
                <a:cs typeface="Times New Roman" panose="02020603050405020304" pitchFamily="18" charset="0"/>
              </a:rPr>
              <a:t> vi </a:t>
            </a:r>
            <a:r>
              <a:rPr lang="en-US" sz="1800" dirty="0" err="1" smtClean="0">
                <a:solidFill>
                  <a:schemeClr val="tx1"/>
                </a:solidFill>
                <a:latin typeface="Times New Roman" panose="02020603050405020304" pitchFamily="18" charset="0"/>
                <a:cs typeface="Times New Roman" panose="02020603050405020304" pitchFamily="18" charset="0"/>
              </a:rPr>
              <a:t>khuẩn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do </a:t>
            </a:r>
            <a:r>
              <a:rPr lang="en-US" sz="1800" dirty="0" err="1" smtClean="0">
                <a:solidFill>
                  <a:schemeClr val="tx1"/>
                </a:solidFill>
                <a:latin typeface="Times New Roman" panose="02020603050405020304" pitchFamily="18" charset="0"/>
                <a:cs typeface="Times New Roman" panose="02020603050405020304" pitchFamily="18" charset="0"/>
              </a:rPr>
              <a:t>người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mắc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ho, </a:t>
            </a:r>
            <a:r>
              <a:rPr lang="en-US" sz="1800" dirty="0" err="1" smtClean="0">
                <a:solidFill>
                  <a:schemeClr val="tx1"/>
                </a:solidFill>
                <a:latin typeface="Times New Roman" panose="02020603050405020304" pitchFamily="18" charset="0"/>
                <a:cs typeface="Times New Roman" panose="02020603050405020304" pitchFamily="18" charset="0"/>
              </a:rPr>
              <a:t>khạc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hắt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hơi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đưa</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ra</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môi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trường</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2.3.2 </a:t>
            </a:r>
            <a:r>
              <a:rPr lang="en-US" sz="1800" dirty="0" err="1" smtClean="0">
                <a:solidFill>
                  <a:schemeClr val="tx1"/>
                </a:solidFill>
                <a:latin typeface="Times New Roman" panose="02020603050405020304" pitchFamily="18" charset="0"/>
                <a:cs typeface="Times New Roman" panose="02020603050405020304" pitchFamily="18" charset="0"/>
              </a:rPr>
              <a:t>Nhiễm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Vi </a:t>
            </a:r>
            <a:r>
              <a:rPr lang="en-US" sz="1800" dirty="0" err="1" smtClean="0">
                <a:solidFill>
                  <a:schemeClr val="tx1"/>
                </a:solidFill>
                <a:latin typeface="Times New Roman" panose="02020603050405020304" pitchFamily="18" charset="0"/>
                <a:cs typeface="Times New Roman" panose="02020603050405020304" pitchFamily="18" charset="0"/>
              </a:rPr>
              <a:t>khuẩn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xâm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nhập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cơ</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thể</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Không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biểu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hiện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lâm</a:t>
            </a:r>
            <a:r>
              <a:rPr lang="en-US" sz="1800" dirty="0" smtClean="0">
                <a:solidFill>
                  <a:schemeClr val="tx1"/>
                </a:solidFill>
                <a:latin typeface="Times New Roman" panose="02020603050405020304" pitchFamily="18" charset="0"/>
                <a:cs typeface="Times New Roman" panose="02020603050405020304" pitchFamily="18" charset="0"/>
              </a:rPr>
              <a:t> sang</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Test Tuberculin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Không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trị</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2.3.3 </a:t>
            </a:r>
            <a:r>
              <a:rPr lang="en-US" sz="1800" dirty="0" err="1" smtClean="0">
                <a:solidFill>
                  <a:schemeClr val="tx1"/>
                </a:solidFill>
                <a:latin typeface="Times New Roman" panose="02020603050405020304" pitchFamily="18" charset="0"/>
                <a:cs typeface="Times New Roman" panose="02020603050405020304" pitchFamily="18" charset="0"/>
              </a:rPr>
              <a:t>Bệnh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biểu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hiện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lâm</a:t>
            </a:r>
            <a:r>
              <a:rPr lang="en-US" sz="1800" dirty="0" smtClean="0">
                <a:solidFill>
                  <a:schemeClr val="tx1"/>
                </a:solidFill>
                <a:latin typeface="Times New Roman" panose="02020603050405020304" pitchFamily="18" charset="0"/>
                <a:cs typeface="Times New Roman" panose="02020603050405020304" pitchFamily="18" charset="0"/>
              </a:rPr>
              <a:t> sang</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X </a:t>
            </a:r>
            <a:r>
              <a:rPr lang="en-US" sz="1800" dirty="0" err="1" smtClean="0">
                <a:solidFill>
                  <a:schemeClr val="tx1"/>
                </a:solidFill>
                <a:latin typeface="Times New Roman" panose="02020603050405020304" pitchFamily="18" charset="0"/>
                <a:cs typeface="Times New Roman" panose="02020603050405020304" pitchFamily="18" charset="0"/>
              </a:rPr>
              <a:t>quang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tổn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thương</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Tìm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được</a:t>
            </a:r>
            <a:r>
              <a:rPr lang="en-US" sz="1800" dirty="0" smtClean="0">
                <a:solidFill>
                  <a:schemeClr val="tx1"/>
                </a:solidFill>
                <a:latin typeface="Times New Roman" panose="02020603050405020304" pitchFamily="18" charset="0"/>
                <a:cs typeface="Times New Roman" panose="02020603050405020304" pitchFamily="18" charset="0"/>
              </a:rPr>
              <a:t> BK </a:t>
            </a:r>
            <a:r>
              <a:rPr lang="en-US" sz="1800" dirty="0" err="1" smtClean="0">
                <a:solidFill>
                  <a:schemeClr val="tx1"/>
                </a:solidFill>
                <a:latin typeface="Times New Roman" panose="02020603050405020304" pitchFamily="18" charset="0"/>
                <a:cs typeface="Times New Roman" panose="02020603050405020304" pitchFamily="18" charset="0"/>
              </a:rPr>
              <a:t>trong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bệnh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phẩm</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trị</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2.3.4 Nguy cơ chuyển từ nhiễm lao sang bệnh lao</a:t>
            </a:r>
            <a:br>
              <a:rPr lang="vi-VN" sz="1800" dirty="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- 10% </a:t>
            </a:r>
            <a:r>
              <a:rPr lang="en-US" sz="1800" dirty="0" err="1" smtClean="0">
                <a:solidFill>
                  <a:schemeClr val="tx1"/>
                </a:solidFill>
                <a:latin typeface="Times New Roman" panose="02020603050405020304" pitchFamily="18" charset="0"/>
                <a:cs typeface="Times New Roman" panose="02020603050405020304" pitchFamily="18" charset="0"/>
              </a:rPr>
              <a:t>đối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với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người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hệ</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miễn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dịch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bình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thường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đời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người</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- 10% </a:t>
            </a:r>
            <a:r>
              <a:rPr lang="en-US" sz="1800" dirty="0" err="1" smtClean="0">
                <a:solidFill>
                  <a:schemeClr val="tx1"/>
                </a:solidFill>
                <a:latin typeface="Times New Roman" panose="02020603050405020304" pitchFamily="18" charset="0"/>
                <a:cs typeface="Times New Roman" panose="02020603050405020304" pitchFamily="18" charset="0"/>
              </a:rPr>
              <a:t>đối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với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người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nhiễm</a:t>
            </a:r>
            <a:r>
              <a:rPr lang="en-US" sz="1800" dirty="0" smtClean="0">
                <a:solidFill>
                  <a:schemeClr val="tx1"/>
                </a:solidFill>
                <a:latin typeface="Times New Roman" panose="02020603050405020304" pitchFamily="18" charset="0"/>
                <a:cs typeface="Times New Roman" panose="02020603050405020304" pitchFamily="18" charset="0"/>
              </a:rPr>
              <a:t> HIV / </a:t>
            </a:r>
            <a:r>
              <a:rPr lang="en-US" sz="1800" dirty="0" err="1" smtClean="0">
                <a:solidFill>
                  <a:schemeClr val="tx1"/>
                </a:solidFill>
                <a:latin typeface="Times New Roman" panose="02020603050405020304" pitchFamily="18" charset="0"/>
                <a:cs typeface="Times New Roman" panose="02020603050405020304" pitchFamily="18" charset="0"/>
              </a:rPr>
              <a:t>năm</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2.3.5 </a:t>
            </a:r>
            <a:r>
              <a:rPr lang="en-US" sz="1800" dirty="0" err="1" smtClean="0">
                <a:solidFill>
                  <a:schemeClr val="tx1"/>
                </a:solidFill>
                <a:latin typeface="Times New Roman" panose="02020603050405020304" pitchFamily="18" charset="0"/>
                <a:cs typeface="Times New Roman" panose="02020603050405020304" pitchFamily="18" charset="0"/>
              </a:rPr>
              <a:t>Một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số</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yếu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tố</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liên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quan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đến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sự</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lây</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truyền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bệnh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Môi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trường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hệ</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miễn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dịch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thời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gian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tiếp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xúc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khí</a:t>
            </a:r>
            <a:r>
              <a:rPr lang="en-US" sz="1800" dirty="0" smtClean="0">
                <a:solidFill>
                  <a:schemeClr val="tx1"/>
                </a:solidFill>
                <a:latin typeface="Times New Roman" panose="02020603050405020304" pitchFamily="18" charset="0"/>
                <a:cs typeface="Times New Roman" panose="02020603050405020304" pitchFamily="18" charset="0"/>
              </a:rPr>
              <a:t> dung, </a:t>
            </a:r>
            <a:r>
              <a:rPr lang="en-US" sz="1800" dirty="0" err="1" smtClean="0">
                <a:solidFill>
                  <a:schemeClr val="tx1"/>
                </a:solidFill>
                <a:latin typeface="Times New Roman" panose="02020603050405020304" pitchFamily="18" charset="0"/>
                <a:cs typeface="Times New Roman" panose="02020603050405020304" pitchFamily="18" charset="0"/>
              </a:rPr>
              <a:t>sự</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tập</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trung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các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hạt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khí</a:t>
            </a:r>
            <a:r>
              <a:rPr lang="en-US" sz="1800" dirty="0" smtClean="0">
                <a:solidFill>
                  <a:schemeClr val="tx1"/>
                </a:solidFill>
                <a:latin typeface="Times New Roman" panose="02020603050405020304" pitchFamily="18" charset="0"/>
                <a:cs typeface="Times New Roman" panose="02020603050405020304" pitchFamily="18" charset="0"/>
              </a:rPr>
              <a:t> dung, </a:t>
            </a:r>
            <a:r>
              <a:rPr lang="en-US" sz="1800" dirty="0" err="1" smtClean="0">
                <a:solidFill>
                  <a:schemeClr val="tx1"/>
                </a:solidFill>
                <a:latin typeface="Times New Roman" panose="02020603050405020304" pitchFamily="18" charset="0"/>
                <a:cs typeface="Times New Roman" panose="02020603050405020304" pitchFamily="18" charset="0"/>
              </a:rPr>
              <a:t>sử</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dụng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thuốc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lá</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rượu</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482529" y="1353019"/>
            <a:ext cx="2661471" cy="1949328"/>
          </a:xfrm>
          <a:prstGeom prst="rect">
            <a:avLst/>
          </a:prstGeom>
        </p:spPr>
      </p:pic>
      <p:pic>
        <p:nvPicPr>
          <p:cNvPr id="8" name="Picture 7"/>
          <p:cNvPicPr>
            <a:picLocks noChangeAspect="1"/>
          </p:cNvPicPr>
          <p:nvPr/>
        </p:nvPicPr>
        <p:blipFill>
          <a:blip r:embed="rId3"/>
          <a:stretch>
            <a:fillRect/>
          </a:stretch>
        </p:blipFill>
        <p:spPr>
          <a:xfrm>
            <a:off x="6482529" y="3268176"/>
            <a:ext cx="2661471" cy="2066925"/>
          </a:xfrm>
          <a:prstGeom prst="rect">
            <a:avLst/>
          </a:prstGeom>
        </p:spPr>
      </p:pic>
    </p:spTree>
    <p:extLst>
      <p:ext uri="{BB962C8B-B14F-4D97-AF65-F5344CB8AC3E}">
        <p14:creationId xmlns:p14="http://schemas.microsoft.com/office/powerpoint/2010/main" val="879261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784" y="0"/>
            <a:ext cx="8475783" cy="6594231"/>
          </a:xfrm>
        </p:spPr>
        <p:txBody>
          <a:bodyPr>
            <a:normAutofit fontScale="90000"/>
          </a:bodyPr>
          <a:lstStyle/>
          <a:p>
            <a:pPr>
              <a:lnSpc>
                <a:spcPct val="150000"/>
              </a:lnSpc>
            </a:pPr>
            <a:r>
              <a:rPr lang="en-US" sz="2400" b="1" dirty="0" smtClean="0">
                <a:solidFill>
                  <a:srgbClr val="C40091"/>
                </a:solidFill>
                <a:ea typeface="+mn-ea"/>
                <a:cs typeface="+mn-cs"/>
              </a:rPr>
              <a:t>3 </a:t>
            </a:r>
            <a:r>
              <a:rPr lang="en-US" sz="2400" b="1" dirty="0" err="1" smtClean="0">
                <a:solidFill>
                  <a:srgbClr val="C40091"/>
                </a:solidFill>
                <a:ea typeface="+mn-ea"/>
                <a:cs typeface="+mn-cs"/>
              </a:rPr>
              <a:t>Cơ</a:t>
            </a:r>
            <a:r>
              <a:rPr lang="en-US" sz="2400" b="1" dirty="0" smtClean="0">
                <a:solidFill>
                  <a:srgbClr val="C40091"/>
                </a:solidFill>
                <a:ea typeface="+mn-ea"/>
                <a:cs typeface="+mn-cs"/>
              </a:rPr>
              <a:t> </a:t>
            </a:r>
            <a:r>
              <a:rPr lang="en-US" sz="2400" b="1" dirty="0" err="1" smtClean="0">
                <a:solidFill>
                  <a:srgbClr val="C40091"/>
                </a:solidFill>
                <a:ea typeface="+mn-ea"/>
                <a:cs typeface="+mn-cs"/>
              </a:rPr>
              <a:t>chế</a:t>
            </a:r>
            <a:r>
              <a:rPr lang="en-US" sz="2400" b="1" dirty="0" smtClean="0">
                <a:solidFill>
                  <a:srgbClr val="C40091"/>
                </a:solidFill>
                <a:ea typeface="+mn-ea"/>
                <a:cs typeface="+mn-cs"/>
              </a:rPr>
              <a:t> </a:t>
            </a:r>
            <a:r>
              <a:rPr lang="en-US" sz="2400" b="1" dirty="0" err="1" smtClean="0">
                <a:solidFill>
                  <a:srgbClr val="C40091"/>
                </a:solidFill>
                <a:ea typeface="+mn-ea"/>
                <a:cs typeface="+mn-cs"/>
              </a:rPr>
              <a:t>bệnh</a:t>
            </a:r>
            <a:r>
              <a:rPr lang="en-US" sz="2400" b="1" dirty="0" smtClean="0">
                <a:solidFill>
                  <a:srgbClr val="C40091"/>
                </a:solidFill>
                <a:ea typeface="+mn-ea"/>
                <a:cs typeface="+mn-cs"/>
              </a:rPr>
              <a:t> </a:t>
            </a:r>
            <a:r>
              <a:rPr lang="en-US" sz="2400" b="1" dirty="0" err="1" smtClean="0">
                <a:solidFill>
                  <a:srgbClr val="C40091"/>
                </a:solidFill>
                <a:ea typeface="+mn-ea"/>
                <a:cs typeface="+mn-cs"/>
              </a:rPr>
              <a:t>sinh</a:t>
            </a:r>
            <a:r>
              <a:rPr lang="en-US" sz="2400" b="1" dirty="0" smtClean="0">
                <a:solidFill>
                  <a:srgbClr val="C40091"/>
                </a:solidFill>
                <a:ea typeface="+mn-ea"/>
                <a:cs typeface="+mn-cs"/>
              </a:rPr>
              <a:t/>
            </a:r>
            <a:br>
              <a:rPr lang="en-US" sz="2400" b="1" dirty="0" smtClean="0">
                <a:solidFill>
                  <a:srgbClr val="C40091"/>
                </a:solidFill>
                <a:ea typeface="+mn-ea"/>
                <a:cs typeface="+mn-cs"/>
              </a:rPr>
            </a:br>
            <a:r>
              <a:rPr lang="vi-VN" sz="2000" dirty="0">
                <a:solidFill>
                  <a:schemeClr val="tx1"/>
                </a:solidFill>
                <a:latin typeface="Times New Roman" panose="02020603050405020304" pitchFamily="18" charset="0"/>
                <a:cs typeface="Times New Roman" panose="02020603050405020304" pitchFamily="18" charset="0"/>
              </a:rPr>
              <a:t>‒ Mặc dù chỉ 10% ca nhiễm vi khuẩn lao tiến triển đến bệnh lao, nhưng tỉ lệ tử</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vong là 51% nếu không điều trị.</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 Nhiễm lao bắt đầu khi trực khuẩn lao vào đến phế nang, xâm nhiễm vào đại</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thực bào phế nang và sinh sôi theo cấp số mũ.</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 Vi khuẩn bị tế bào đuôi gai bắt giữ và mang đến hạch lympho vùng ở trung</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thất, sau đó theo dòng máu đến các mô và cơ quan xa, nơi mà bệnh lao có</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khả năng phát triển: đỉnh phổi, hạch lympho ngoại biên, thận, não và xương.</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 Lao được phân loại là trình trạng viêm u hạt.</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 Đại thực bào, lympho bào T, lympho bào B và nguyên bào sợi là các tế bào kết</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tập lại tạo u hạt, với các lympho bào vây quanh đại thực bào.</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 Chức năng của u hạt không chỉ ngăn cản sự lan toả của mycobacteria, mà còn</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tạo môi trường tại chỗ cho các tế bào của hệ miễn dịch trao đổi thông tin.</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 Bên trong u hạt, lympho bào T tiết cytokine, như interferon gamma, hoạt hoá</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đại thực bào và khiến chúng chống nhiễm khuẩn tôt hơn. Lympho T cũng giết</a:t>
            </a:r>
            <a:br>
              <a:rPr lang="vi-VN" sz="2000" dirty="0">
                <a:solidFill>
                  <a:schemeClr val="tx1"/>
                </a:solidFill>
                <a:latin typeface="Times New Roman" panose="02020603050405020304" pitchFamily="18" charset="0"/>
                <a:cs typeface="Times New Roman" panose="02020603050405020304" pitchFamily="18" charset="0"/>
              </a:rPr>
            </a:br>
            <a:r>
              <a:rPr lang="vi-VN" sz="2000" dirty="0">
                <a:solidFill>
                  <a:schemeClr val="tx1"/>
                </a:solidFill>
                <a:latin typeface="Times New Roman" panose="02020603050405020304" pitchFamily="18" charset="0"/>
                <a:cs typeface="Times New Roman" panose="02020603050405020304" pitchFamily="18" charset="0"/>
              </a:rPr>
              <a:t>trực tiếp các tế bào bị nhiễm.</a:t>
            </a:r>
            <a:br>
              <a:rPr lang="vi-VN" sz="2000" dirty="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64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108" y="316524"/>
            <a:ext cx="5820508" cy="5644662"/>
          </a:xfrm>
        </p:spPr>
        <p:txBody>
          <a:bodyPr>
            <a:normAutofit/>
          </a:bodyPr>
          <a:lstStyle/>
          <a:p>
            <a:r>
              <a:rPr lang="vi-VN" sz="1800" dirty="0">
                <a:solidFill>
                  <a:schemeClr val="tx1"/>
                </a:solidFill>
                <a:latin typeface="Times New Roman" panose="02020603050405020304" pitchFamily="18" charset="0"/>
                <a:cs typeface="Times New Roman" panose="02020603050405020304" pitchFamily="18" charset="0"/>
              </a:rPr>
              <a:t>‒ Điều quan trọng là vi </a:t>
            </a:r>
            <a:r>
              <a:rPr lang="vi-VN" sz="1800" dirty="0" smtClean="0">
                <a:solidFill>
                  <a:schemeClr val="tx1"/>
                </a:solidFill>
                <a:latin typeface="Times New Roman" panose="02020603050405020304" pitchFamily="18" charset="0"/>
                <a:cs typeface="Times New Roman" panose="02020603050405020304" pitchFamily="18" charset="0"/>
              </a:rPr>
              <a:t>khuẩn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không </a:t>
            </a:r>
            <a:r>
              <a:rPr lang="vi-VN" sz="1800" dirty="0">
                <a:solidFill>
                  <a:schemeClr val="tx1"/>
                </a:solidFill>
                <a:latin typeface="Times New Roman" panose="02020603050405020304" pitchFamily="18" charset="0"/>
                <a:cs typeface="Times New Roman" panose="02020603050405020304" pitchFamily="18" charset="0"/>
              </a:rPr>
              <a:t>bị u hạt loại trừ hoàn </a:t>
            </a:r>
            <a:r>
              <a:rPr lang="vi-VN" sz="1800" dirty="0" smtClean="0">
                <a:solidFill>
                  <a:schemeClr val="tx1"/>
                </a:solidFill>
                <a:latin typeface="Times New Roman" panose="02020603050405020304" pitchFamily="18" charset="0"/>
                <a:cs typeface="Times New Roman" panose="02020603050405020304" pitchFamily="18" charset="0"/>
              </a:rPr>
              <a:t>toàn,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mà </a:t>
            </a:r>
            <a:r>
              <a:rPr lang="vi-VN" sz="1800" dirty="0">
                <a:solidFill>
                  <a:schemeClr val="tx1"/>
                </a:solidFill>
                <a:latin typeface="Times New Roman" panose="02020603050405020304" pitchFamily="18" charset="0"/>
                <a:cs typeface="Times New Roman" panose="02020603050405020304" pitchFamily="18" charset="0"/>
              </a:rPr>
              <a:t>trở nên bất hoạt, tạo </a:t>
            </a:r>
            <a:r>
              <a:rPr lang="vi-VN" sz="1800" dirty="0" smtClean="0">
                <a:solidFill>
                  <a:schemeClr val="tx1"/>
                </a:solidFill>
                <a:latin typeface="Times New Roman" panose="02020603050405020304" pitchFamily="18" charset="0"/>
                <a:cs typeface="Times New Roman" panose="02020603050405020304" pitchFamily="18" charset="0"/>
              </a:rPr>
              <a:t>dạng</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nhiễm </a:t>
            </a:r>
            <a:r>
              <a:rPr lang="vi-VN" sz="1800" dirty="0">
                <a:solidFill>
                  <a:schemeClr val="tx1"/>
                </a:solidFill>
                <a:latin typeface="Times New Roman" panose="02020603050405020304" pitchFamily="18" charset="0"/>
                <a:cs typeface="Times New Roman" panose="02020603050405020304" pitchFamily="18" charset="0"/>
              </a:rPr>
              <a:t>khuẩn tiềm ẩn.</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Một đặc điểm nữa của u hạt ở </a:t>
            </a:r>
            <a:r>
              <a:rPr lang="vi-VN" sz="1800" dirty="0" smtClean="0">
                <a:solidFill>
                  <a:schemeClr val="tx1"/>
                </a:solidFill>
                <a:latin typeface="Times New Roman" panose="02020603050405020304" pitchFamily="18" charset="0"/>
                <a:cs typeface="Times New Roman" panose="02020603050405020304" pitchFamily="18" charset="0"/>
              </a:rPr>
              <a:t>lao</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người </a:t>
            </a:r>
            <a:r>
              <a:rPr lang="vi-VN" sz="1800" dirty="0">
                <a:solidFill>
                  <a:schemeClr val="tx1"/>
                </a:solidFill>
                <a:latin typeface="Times New Roman" panose="02020603050405020304" pitchFamily="18" charset="0"/>
                <a:cs typeface="Times New Roman" panose="02020603050405020304" pitchFamily="18" charset="0"/>
              </a:rPr>
              <a:t>là diễn tiến đến chết </a:t>
            </a:r>
            <a:r>
              <a:rPr lang="vi-VN" sz="1800" dirty="0" smtClean="0">
                <a:solidFill>
                  <a:schemeClr val="tx1"/>
                </a:solidFill>
                <a:latin typeface="Times New Roman" panose="02020603050405020304" pitchFamily="18" charset="0"/>
                <a:cs typeface="Times New Roman" panose="02020603050405020304" pitchFamily="18" charset="0"/>
              </a:rPr>
              <a:t>tế</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bào</a:t>
            </a:r>
            <a:r>
              <a:rPr lang="vi-VN" sz="1800" dirty="0">
                <a:solidFill>
                  <a:schemeClr val="tx1"/>
                </a:solidFill>
                <a:latin typeface="Times New Roman" panose="02020603050405020304" pitchFamily="18" charset="0"/>
                <a:cs typeface="Times New Roman" panose="02020603050405020304" pitchFamily="18" charset="0"/>
              </a:rPr>
              <a:t>, còn gọi là hoại tử, ở </a:t>
            </a:r>
            <a:r>
              <a:rPr lang="vi-VN" sz="1800" dirty="0" smtClean="0">
                <a:solidFill>
                  <a:schemeClr val="tx1"/>
                </a:solidFill>
                <a:latin typeface="Times New Roman" panose="02020603050405020304" pitchFamily="18" charset="0"/>
                <a:cs typeface="Times New Roman" panose="02020603050405020304" pitchFamily="18" charset="0"/>
              </a:rPr>
              <a:t>trung</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tâm </a:t>
            </a:r>
            <a:r>
              <a:rPr lang="vi-VN" sz="1800" dirty="0">
                <a:solidFill>
                  <a:schemeClr val="tx1"/>
                </a:solidFill>
                <a:latin typeface="Times New Roman" panose="02020603050405020304" pitchFamily="18" charset="0"/>
                <a:cs typeface="Times New Roman" panose="02020603050405020304" pitchFamily="18" charset="0"/>
              </a:rPr>
              <a:t>của củ lao.</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Nhìn bằng mắt thường, củ lao </a:t>
            </a:r>
            <a:r>
              <a:rPr lang="vi-VN" sz="1800" dirty="0" smtClean="0">
                <a:solidFill>
                  <a:schemeClr val="tx1"/>
                </a:solidFill>
                <a:latin typeface="Times New Roman" panose="02020603050405020304" pitchFamily="18" charset="0"/>
                <a:cs typeface="Times New Roman" panose="02020603050405020304" pitchFamily="18" charset="0"/>
              </a:rPr>
              <a:t>có</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dạng </a:t>
            </a:r>
            <a:r>
              <a:rPr lang="vi-VN" sz="1800" dirty="0">
                <a:solidFill>
                  <a:schemeClr val="tx1"/>
                </a:solidFill>
                <a:latin typeface="Times New Roman" panose="02020603050405020304" pitchFamily="18" charset="0"/>
                <a:cs typeface="Times New Roman" panose="02020603050405020304" pitchFamily="18" charset="0"/>
              </a:rPr>
              <a:t>pho mát trắng mềm </a:t>
            </a:r>
            <a:r>
              <a:rPr lang="vi-VN" sz="1800" dirty="0" smtClean="0">
                <a:solidFill>
                  <a:schemeClr val="tx1"/>
                </a:solidFill>
                <a:latin typeface="Times New Roman" panose="02020603050405020304" pitchFamily="18" charset="0"/>
                <a:cs typeface="Times New Roman" panose="02020603050405020304" pitchFamily="18" charset="0"/>
              </a:rPr>
              <a:t>và</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được </a:t>
            </a:r>
            <a:r>
              <a:rPr lang="vi-VN" sz="1800" dirty="0">
                <a:solidFill>
                  <a:schemeClr val="tx1"/>
                </a:solidFill>
                <a:latin typeface="Times New Roman" panose="02020603050405020304" pitchFamily="18" charset="0"/>
                <a:cs typeface="Times New Roman" panose="02020603050405020304" pitchFamily="18" charset="0"/>
              </a:rPr>
              <a:t>gọi là hoại tử bã đậu.</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Nếu vi khuẩn lao xâm nhập </a:t>
            </a:r>
            <a:r>
              <a:rPr lang="vi-VN" sz="1800" dirty="0" smtClean="0">
                <a:solidFill>
                  <a:schemeClr val="tx1"/>
                </a:solidFill>
                <a:latin typeface="Times New Roman" panose="02020603050405020304" pitchFamily="18" charset="0"/>
                <a:cs typeface="Times New Roman" panose="02020603050405020304" pitchFamily="18" charset="0"/>
              </a:rPr>
              <a:t>vào</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dòng </a:t>
            </a:r>
            <a:r>
              <a:rPr lang="vi-VN" sz="1800" dirty="0">
                <a:solidFill>
                  <a:schemeClr val="tx1"/>
                </a:solidFill>
                <a:latin typeface="Times New Roman" panose="02020603050405020304" pitchFamily="18" charset="0"/>
                <a:cs typeface="Times New Roman" panose="02020603050405020304" pitchFamily="18" charset="0"/>
              </a:rPr>
              <a:t>máu và lan toả khắp cơ </a:t>
            </a:r>
            <a:r>
              <a:rPr lang="vi-VN" sz="1800" dirty="0" smtClean="0">
                <a:solidFill>
                  <a:schemeClr val="tx1"/>
                </a:solidFill>
                <a:latin typeface="Times New Roman" panose="02020603050405020304" pitchFamily="18" charset="0"/>
                <a:cs typeface="Times New Roman" panose="02020603050405020304" pitchFamily="18" charset="0"/>
              </a:rPr>
              <a:t>thể,</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chúng </a:t>
            </a:r>
            <a:r>
              <a:rPr lang="vi-VN" sz="1800" dirty="0">
                <a:solidFill>
                  <a:schemeClr val="tx1"/>
                </a:solidFill>
                <a:latin typeface="Times New Roman" panose="02020603050405020304" pitchFamily="18" charset="0"/>
                <a:cs typeface="Times New Roman" panose="02020603050405020304" pitchFamily="18" charset="0"/>
              </a:rPr>
              <a:t>tạo vô số ổ nhiễm, với </a:t>
            </a:r>
            <a:r>
              <a:rPr lang="vi-VN" sz="1800" dirty="0" smtClean="0">
                <a:solidFill>
                  <a:schemeClr val="tx1"/>
                </a:solidFill>
                <a:latin typeface="Times New Roman" panose="02020603050405020304" pitchFamily="18" charset="0"/>
                <a:cs typeface="Times New Roman" panose="02020603050405020304" pitchFamily="18" charset="0"/>
              </a:rPr>
              <a:t>biểu</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hiện </a:t>
            </a:r>
            <a:r>
              <a:rPr lang="vi-VN" sz="1800" dirty="0">
                <a:solidFill>
                  <a:schemeClr val="tx1"/>
                </a:solidFill>
                <a:latin typeface="Times New Roman" panose="02020603050405020304" pitchFamily="18" charset="0"/>
                <a:cs typeface="Times New Roman" panose="02020603050405020304" pitchFamily="18" charset="0"/>
              </a:rPr>
              <a:t>là các củ lao màu trắng </a:t>
            </a:r>
            <a:r>
              <a:rPr lang="vi-VN" sz="1800" dirty="0" smtClean="0">
                <a:solidFill>
                  <a:schemeClr val="tx1"/>
                </a:solidFill>
                <a:latin typeface="Times New Roman" panose="02020603050405020304" pitchFamily="18" charset="0"/>
                <a:cs typeface="Times New Roman" panose="02020603050405020304" pitchFamily="18" charset="0"/>
              </a:rPr>
              <a:t>ở</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mô</a:t>
            </a:r>
            <a:r>
              <a:rPr lang="vi-VN" sz="1800" dirty="0">
                <a:solidFill>
                  <a:schemeClr val="tx1"/>
                </a:solidFill>
                <a:latin typeface="Times New Roman" panose="02020603050405020304" pitchFamily="18" charset="0"/>
                <a:cs typeface="Times New Roman" panose="02020603050405020304" pitchFamily="18" charset="0"/>
              </a:rPr>
              <a:t>. Trường hợp này được gọi </a:t>
            </a:r>
            <a:r>
              <a:rPr lang="vi-VN" sz="1800" dirty="0" smtClean="0">
                <a:solidFill>
                  <a:schemeClr val="tx1"/>
                </a:solidFill>
                <a:latin typeface="Times New Roman" panose="02020603050405020304" pitchFamily="18" charset="0"/>
                <a:cs typeface="Times New Roman" panose="02020603050405020304" pitchFamily="18" charset="0"/>
              </a:rPr>
              <a:t>là</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lao </a:t>
            </a:r>
            <a:r>
              <a:rPr lang="vi-VN" sz="1800" dirty="0">
                <a:solidFill>
                  <a:schemeClr val="tx1"/>
                </a:solidFill>
                <a:latin typeface="Times New Roman" panose="02020603050405020304" pitchFamily="18" charset="0"/>
                <a:cs typeface="Times New Roman" panose="02020603050405020304" pitchFamily="18" charset="0"/>
              </a:rPr>
              <a:t>kê và </a:t>
            </a:r>
            <a:r>
              <a:rPr lang="vi-VN" sz="1800" dirty="0" smtClean="0">
                <a:solidFill>
                  <a:schemeClr val="tx1"/>
                </a:solidFill>
                <a:latin typeface="Times New Roman" panose="02020603050405020304" pitchFamily="18" charset="0"/>
                <a:cs typeface="Times New Roman" panose="02020603050405020304" pitchFamily="18" charset="0"/>
              </a:rPr>
              <a:t>có </a:t>
            </a:r>
            <a:r>
              <a:rPr lang="vi-VN" sz="1800" dirty="0">
                <a:solidFill>
                  <a:schemeClr val="tx1"/>
                </a:solidFill>
                <a:latin typeface="Times New Roman" panose="02020603050405020304" pitchFamily="18" charset="0"/>
                <a:cs typeface="Times New Roman" panose="02020603050405020304" pitchFamily="18" charset="0"/>
              </a:rPr>
              <a:t>tiên lượng nặng</a:t>
            </a:r>
            <a:r>
              <a:rPr lang="vi-VN" sz="1800" dirty="0" smtClean="0">
                <a:solidFill>
                  <a:schemeClr val="tx1"/>
                </a:solidFill>
                <a:latin typeface="Times New Roman" panose="02020603050405020304" pitchFamily="18" charset="0"/>
                <a:cs typeface="Times New Roman" panose="02020603050405020304" pitchFamily="18" charset="0"/>
              </a:rPr>
              <a:t>.</a:t>
            </a:r>
            <a:r>
              <a:rPr lang="en-US" sz="1800" dirty="0" smtClean="0">
                <a:solidFill>
                  <a:schemeClr val="tx1"/>
                </a:solidFill>
                <a:latin typeface="Times New Roman" panose="02020603050405020304" pitchFamily="18" charset="0"/>
                <a:cs typeface="Times New Roman" panose="02020603050405020304" pitchFamily="18" charset="0"/>
              </a:rPr>
              <a:t/>
            </a:r>
            <a:br>
              <a:rPr lang="en-US" sz="1800" dirty="0" smtClean="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Ở nhiều bệnh nhân nhiễm </a:t>
            </a:r>
            <a:r>
              <a:rPr lang="vi-VN" sz="1800" dirty="0" smtClean="0">
                <a:solidFill>
                  <a:schemeClr val="tx1"/>
                </a:solidFill>
                <a:latin typeface="Times New Roman" panose="02020603050405020304" pitchFamily="18" charset="0"/>
                <a:cs typeface="Times New Roman" panose="02020603050405020304" pitchFamily="18" charset="0"/>
              </a:rPr>
              <a:t>khuẩn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lúc </a:t>
            </a:r>
            <a:r>
              <a:rPr lang="vi-VN" sz="1800" dirty="0">
                <a:solidFill>
                  <a:schemeClr val="tx1"/>
                </a:solidFill>
                <a:latin typeface="Times New Roman" panose="02020603050405020304" pitchFamily="18" charset="0"/>
                <a:cs typeface="Times New Roman" panose="02020603050405020304" pitchFamily="18" charset="0"/>
              </a:rPr>
              <a:t>tăng lúc giảm.</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Mô hoại tử xơ hoá, tạo sẹo </a:t>
            </a:r>
            <a:r>
              <a:rPr lang="vi-VN" sz="1800" dirty="0" smtClean="0">
                <a:solidFill>
                  <a:schemeClr val="tx1"/>
                </a:solidFill>
                <a:latin typeface="Times New Roman" panose="02020603050405020304" pitchFamily="18" charset="0"/>
                <a:cs typeface="Times New Roman" panose="02020603050405020304" pitchFamily="18" charset="0"/>
              </a:rPr>
              <a:t>và</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các </a:t>
            </a:r>
            <a:r>
              <a:rPr lang="vi-VN" sz="1800" dirty="0">
                <a:solidFill>
                  <a:schemeClr val="tx1"/>
                </a:solidFill>
                <a:latin typeface="Times New Roman" panose="02020603050405020304" pitchFamily="18" charset="0"/>
                <a:cs typeface="Times New Roman" panose="02020603050405020304" pitchFamily="18" charset="0"/>
              </a:rPr>
              <a:t>khoang chứa chất hoại tử </a:t>
            </a:r>
            <a:r>
              <a:rPr lang="vi-VN" sz="1800" dirty="0" smtClean="0">
                <a:solidFill>
                  <a:schemeClr val="tx1"/>
                </a:solidFill>
                <a:latin typeface="Times New Roman" panose="02020603050405020304" pitchFamily="18" charset="0"/>
                <a:cs typeface="Times New Roman" panose="02020603050405020304" pitchFamily="18" charset="0"/>
              </a:rPr>
              <a:t>bã</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đậu</a:t>
            </a:r>
            <a:r>
              <a:rPr lang="vi-VN" sz="1800" dirty="0">
                <a:solidFill>
                  <a:schemeClr val="tx1"/>
                </a:solidFill>
                <a:latin typeface="Times New Roman" panose="02020603050405020304" pitchFamily="18" charset="0"/>
                <a:cs typeface="Times New Roman" panose="02020603050405020304" pitchFamily="18" charset="0"/>
              </a:rPr>
              <a:t>.</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Trong giai đoạn bệnh hoạt </a:t>
            </a:r>
            <a:r>
              <a:rPr lang="vi-VN" sz="1800" dirty="0" smtClean="0">
                <a:solidFill>
                  <a:schemeClr val="tx1"/>
                </a:solidFill>
                <a:latin typeface="Times New Roman" panose="02020603050405020304" pitchFamily="18" charset="0"/>
                <a:cs typeface="Times New Roman" panose="02020603050405020304" pitchFamily="18" charset="0"/>
              </a:rPr>
              <a:t>động,</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một </a:t>
            </a:r>
            <a:r>
              <a:rPr lang="vi-VN" sz="1800" dirty="0">
                <a:solidFill>
                  <a:schemeClr val="tx1"/>
                </a:solidFill>
                <a:latin typeface="Times New Roman" panose="02020603050405020304" pitchFamily="18" charset="0"/>
                <a:cs typeface="Times New Roman" panose="02020603050405020304" pitchFamily="18" charset="0"/>
              </a:rPr>
              <a:t>số khoang này thông </a:t>
            </a:r>
            <a:r>
              <a:rPr lang="vi-VN" sz="1800" dirty="0" smtClean="0">
                <a:solidFill>
                  <a:schemeClr val="tx1"/>
                </a:solidFill>
                <a:latin typeface="Times New Roman" panose="02020603050405020304" pitchFamily="18" charset="0"/>
                <a:cs typeface="Times New Roman" panose="02020603050405020304" pitchFamily="18" charset="0"/>
              </a:rPr>
              <a:t>với</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phế </a:t>
            </a:r>
            <a:r>
              <a:rPr lang="vi-VN" sz="1800" dirty="0">
                <a:solidFill>
                  <a:schemeClr val="tx1"/>
                </a:solidFill>
                <a:latin typeface="Times New Roman" panose="02020603050405020304" pitchFamily="18" charset="0"/>
                <a:cs typeface="Times New Roman" panose="02020603050405020304" pitchFamily="18" charset="0"/>
              </a:rPr>
              <a:t>quản và chất hoại tử có </a:t>
            </a:r>
            <a:r>
              <a:rPr lang="vi-VN" sz="1800" dirty="0" smtClean="0">
                <a:solidFill>
                  <a:schemeClr val="tx1"/>
                </a:solidFill>
                <a:latin typeface="Times New Roman" panose="02020603050405020304" pitchFamily="18" charset="0"/>
                <a:cs typeface="Times New Roman" panose="02020603050405020304" pitchFamily="18" charset="0"/>
              </a:rPr>
              <a:t>thể</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bị </a:t>
            </a:r>
            <a:r>
              <a:rPr lang="vi-VN" sz="1800" dirty="0">
                <a:solidFill>
                  <a:schemeClr val="tx1"/>
                </a:solidFill>
                <a:latin typeface="Times New Roman" panose="02020603050405020304" pitchFamily="18" charset="0"/>
                <a:cs typeface="Times New Roman" panose="02020603050405020304" pitchFamily="18" charset="0"/>
              </a:rPr>
              <a:t>ho ra ngoài, chứa vi </a:t>
            </a:r>
            <a:r>
              <a:rPr lang="vi-VN" sz="1800" dirty="0" smtClean="0">
                <a:solidFill>
                  <a:schemeClr val="tx1"/>
                </a:solidFill>
                <a:latin typeface="Times New Roman" panose="02020603050405020304" pitchFamily="18" charset="0"/>
                <a:cs typeface="Times New Roman" panose="02020603050405020304" pitchFamily="18" charset="0"/>
              </a:rPr>
              <a:t>khuẩn</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sống </a:t>
            </a:r>
            <a:r>
              <a:rPr lang="vi-VN" sz="1800" dirty="0">
                <a:solidFill>
                  <a:schemeClr val="tx1"/>
                </a:solidFill>
                <a:latin typeface="Times New Roman" panose="02020603050405020304" pitchFamily="18" charset="0"/>
                <a:cs typeface="Times New Roman" panose="02020603050405020304" pitchFamily="18" charset="0"/>
              </a:rPr>
              <a:t>và lây nhiễm sang </a:t>
            </a:r>
            <a:r>
              <a:rPr lang="vi-VN" sz="1800" dirty="0" smtClean="0">
                <a:solidFill>
                  <a:schemeClr val="tx1"/>
                </a:solidFill>
                <a:latin typeface="Times New Roman" panose="02020603050405020304" pitchFamily="18" charset="0"/>
                <a:cs typeface="Times New Roman" panose="02020603050405020304" pitchFamily="18" charset="0"/>
              </a:rPr>
              <a:t>người</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khác</a:t>
            </a:r>
            <a:r>
              <a:rPr lang="vi-VN" sz="1800" dirty="0">
                <a:solidFill>
                  <a:schemeClr val="tx1"/>
                </a:solidFill>
                <a:latin typeface="Times New Roman" panose="02020603050405020304" pitchFamily="18" charset="0"/>
                <a:cs typeface="Times New Roman" panose="02020603050405020304" pitchFamily="18" charset="0"/>
              </a:rPr>
              <a:t>.</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Điều trị với kháng sinh thích </a:t>
            </a:r>
            <a:r>
              <a:rPr lang="vi-VN" sz="1800" dirty="0" smtClean="0">
                <a:solidFill>
                  <a:schemeClr val="tx1"/>
                </a:solidFill>
                <a:latin typeface="Times New Roman" panose="02020603050405020304" pitchFamily="18" charset="0"/>
                <a:cs typeface="Times New Roman" panose="02020603050405020304" pitchFamily="18" charset="0"/>
              </a:rPr>
              <a:t>hợp</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có </a:t>
            </a:r>
            <a:r>
              <a:rPr lang="vi-VN" sz="1800" dirty="0">
                <a:solidFill>
                  <a:schemeClr val="tx1"/>
                </a:solidFill>
                <a:latin typeface="Times New Roman" panose="02020603050405020304" pitchFamily="18" charset="0"/>
                <a:cs typeface="Times New Roman" panose="02020603050405020304" pitchFamily="18" charset="0"/>
              </a:rPr>
              <a:t>thể tiêu diệt được vi khuẩn </a:t>
            </a:r>
            <a:r>
              <a:rPr lang="vi-VN" sz="1800" dirty="0" smtClean="0">
                <a:solidFill>
                  <a:schemeClr val="tx1"/>
                </a:solidFill>
                <a:latin typeface="Times New Roman" panose="02020603050405020304" pitchFamily="18" charset="0"/>
                <a:cs typeface="Times New Roman" panose="02020603050405020304" pitchFamily="18" charset="0"/>
              </a:rPr>
              <a:t>và</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lành </a:t>
            </a:r>
            <a:r>
              <a:rPr lang="vi-VN" sz="1800" dirty="0">
                <a:solidFill>
                  <a:schemeClr val="tx1"/>
                </a:solidFill>
                <a:latin typeface="Times New Roman" panose="02020603050405020304" pitchFamily="18" charset="0"/>
                <a:cs typeface="Times New Roman" panose="02020603050405020304" pitchFamily="18" charset="0"/>
              </a:rPr>
              <a:t>bệnh.</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 Vùng bị ảnh hưởng được </a:t>
            </a:r>
            <a:r>
              <a:rPr lang="vi-VN" sz="1800" dirty="0" smtClean="0">
                <a:solidFill>
                  <a:schemeClr val="tx1"/>
                </a:solidFill>
                <a:latin typeface="Times New Roman" panose="02020603050405020304" pitchFamily="18" charset="0"/>
                <a:cs typeface="Times New Roman" panose="02020603050405020304" pitchFamily="18" charset="0"/>
              </a:rPr>
              <a:t>thay</a:t>
            </a:r>
            <a:r>
              <a:rPr lang="en-US" sz="1800" dirty="0" smtClean="0">
                <a:solidFill>
                  <a:schemeClr val="tx1"/>
                </a:solidFill>
                <a:latin typeface="Times New Roman" panose="02020603050405020304" pitchFamily="18" charset="0"/>
                <a:cs typeface="Times New Roman" panose="02020603050405020304" pitchFamily="18" charset="0"/>
              </a:rPr>
              <a:t> </a:t>
            </a:r>
            <a:r>
              <a:rPr lang="vi-VN" sz="1800" dirty="0" smtClean="0">
                <a:solidFill>
                  <a:schemeClr val="tx1"/>
                </a:solidFill>
                <a:latin typeface="Times New Roman" panose="02020603050405020304" pitchFamily="18" charset="0"/>
                <a:cs typeface="Times New Roman" panose="02020603050405020304" pitchFamily="18" charset="0"/>
              </a:rPr>
              <a:t>thế </a:t>
            </a:r>
            <a:r>
              <a:rPr lang="vi-VN" sz="1800" dirty="0">
                <a:solidFill>
                  <a:schemeClr val="tx1"/>
                </a:solidFill>
                <a:latin typeface="Times New Roman" panose="02020603050405020304" pitchFamily="18" charset="0"/>
                <a:cs typeface="Times New Roman" panose="02020603050405020304" pitchFamily="18" charset="0"/>
              </a:rPr>
              <a:t>bằng mô sẹo.</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154616" y="348030"/>
            <a:ext cx="2989384" cy="2790825"/>
          </a:xfrm>
          <a:prstGeom prst="rect">
            <a:avLst/>
          </a:prstGeom>
        </p:spPr>
      </p:pic>
    </p:spTree>
    <p:extLst>
      <p:ext uri="{BB962C8B-B14F-4D97-AF65-F5344CB8AC3E}">
        <p14:creationId xmlns:p14="http://schemas.microsoft.com/office/powerpoint/2010/main" val="3699102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1436</TotalTime>
  <Words>1412</Words>
  <Application>Microsoft Office PowerPoint</Application>
  <PresentationFormat>On-screen Show (4:3)</PresentationFormat>
  <Paragraphs>120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Unicode MS</vt:lpstr>
      <vt:lpstr>Tahoma</vt:lpstr>
      <vt:lpstr>Times New Roman</vt:lpstr>
      <vt:lpstr>Trebuchet MS</vt:lpstr>
      <vt:lpstr>Wingdings 3</vt:lpstr>
      <vt:lpstr>Facet</vt:lpstr>
      <vt:lpstr>PowerPoint Presentation</vt:lpstr>
      <vt:lpstr>Nội dung</vt:lpstr>
      <vt:lpstr>‒ Lao là một bệnh truyền nhiễm do vi khuẩn lao (Mycobacterium tuberculosis) gây nên.  ‒ Bệnh lao có thể gặp ở tất cả các bộ phận của cơ thể, trong đó lao phổi là thể lao phổ biến nhất (chiếm 80 – 85% tổng số ca bệnh) và là nguồn lây chính cho người xung quanh.</vt:lpstr>
      <vt:lpstr>‒ Hầu hết (90%) các trường hợp nhiễm khuẩn lao là tiềm ẩn không triệu chứng.     10% những người này trong cuộc đời họ sẽ tiến triển thành bệnh lao có triệu     chứng, và nếu không điều trị, nó sẽ giết 50% số nạn nhân. ‒ Lao là một trong 3 bệnh truyền nhiễm gây tử vong cao nhất trên thế giới:     HIV/AIDS giết 3 triệu người mỗi năm, lao giết 2 triệu, và sốt rét giết 1 triệu. Sự     sao nhãng trong các chương trình kiểm soát lao, sự bùng phát của đại dịch     HIV/AIDS và việc di dân đã khiến lao trỗi dậy. ‒ Các chủng lao kháng đa thuốc (MDR, multiple drug resistant) đang tăng. Năm     1993, Tổ chức Y tế Thế giới tuyên bố tình trạng khẩn cấp toàn cầu đối với lao.</vt:lpstr>
      <vt:lpstr>2.1 Nguyên nhân ‒ Tác nhân gây bệnh lao, Mycobacterium tuberculosis (MTB), là vi khuẩn hiếu khí. ‒ Vi khuẩn này phân chia mỗi 16 đến 20 giờ, MTB không được phân loại Gram dương hay Gram âm vì chúng không có đặc tính hoá học này, mặc dù thành tế bào có chứa peptidoglycan. ‒ Trên mẫu nhuộm Gram, nó nhuộm Gram dương rất yếu hoặc là không biểu hiện gì cả. ‒ Trực khuẩn lao có hình dạng giống que nhỏ, có thể chịu đựng được chất sát khuẩn yếu và sống sót trong trạng thái khô trong nhiều tuần nhưng, trong điều kiện tự nhiên, chỉ có thể phát triển trong sinh vật ký chủ (cấy M.tuberculosis in vitro cần thời gian dài để lấy có kết quả, nhưng ngày nay là công việc bình thường ở phòng xét nghiệm). ‒ Trực khuẩn lao được xác định dưới kính hiển vi bằng đặc tính nhuộm của nó: nó vẫn giữ màu nhuộm sau khi bị xử lý với dung dịch acid, vì vậy nó được phân loại là "trực khuẩn kháng acid" (acid-fast bacillus, viết tắt là AFB). ‒ Với kỹ thuật nhuộm thông thường nhất là nhuộm Ziehl-Neelsen, AFB có màu đỏ tươi nổi bật trên nền xanh. Trực khuẩn kháng acid cũng có thể được xem bằng kính hiển vi huỳnh quang và phép nhuộm auramine-rhodamine.  </vt:lpstr>
      <vt:lpstr>2.2 Điều kiện thuận lợi  ‒ Lao lan truyền qua các giọt nước trong không khí từ chất tiết khi ho, nhảy mũi, nói chuyện hay khạc nhổ của người nhiễm vi khuẩn hoạt động. ‒ Tiếp xúc gần gũi (kéo dài, thường xuyên, thân mật) là nguy cơ nhiễm bệnh cao nhất (khoảng 22%, nhưng có thể đến 100%). ‒ Người mắc lao hoạt động không điều trị có thể lây sang 10-15 người khác mỗi năm. ‒ Các nguy cơ khác bao gồm ra đời ở vùng lao phổ biến, bệnh nhân rối loạn miễn dịch (như HIV/AIDS), cư dân hoặc làm việc ở nơi đông người nguy cơ cao, nhân viên chăm sóc sức khoẻ phục vụ đối tượng có nguy cơ cao, nơi thu nhập kém, thiếu vắng dịch vụ y tế, dân thiểu số nguy cơ cao, trẻ em phơi nhiễm với người lớn thuộc nhóm nguy cơ cao, người tiêm chích ma tuý</vt:lpstr>
      <vt:lpstr>2.3 Nguồn lây 2.3.1 Cơ chế lây truyền trong bệnh lao - Lây qua đường hô hấp do hít phải khí dung trong không khí có chứa vi khuẩn lao do người mắc lao ho, khạc, hắt hơi đưa ra môi trường 2.3.2 Nhiễm lao - Vi khuẩn lao xâm nhập cơ thể - Không có biểu hiện lâm sang - Test Tuberculin (+) - Không điều trị lao 2.3.3 Bệnh lao - Có biểu hiện lâm sang - X quang có tổn thương - Tìm được BK trong bệnh phẩm - Điều trị lao 2.3.4 Nguy cơ chuyển từ nhiễm lao sang bệnh lao - 10% đối với người có hệ miễn dịch bình thường / đời người - 10% đối với người nhiễm HIV / năm 2.3.5 Một số yếu tố liên quan đến sự lây truyền bệnh lao - Môi trường, hệ miễn dịch, thời gian tiếp xúc khí dung, sự tập trung các hạt khí dung, sử dụng thuốc lá, rượu </vt:lpstr>
      <vt:lpstr>3 Cơ chế bệnh sinh ‒ Mặc dù chỉ 10% ca nhiễm vi khuẩn lao tiến triển đến bệnh lao, nhưng tỉ lệ tử vong là 51% nếu không điều trị. ‒ Nhiễm lao bắt đầu khi trực khuẩn lao vào đến phế nang, xâm nhiễm vào đại thực bào phế nang và sinh sôi theo cấp số mũ. ‒ Vi khuẩn bị tế bào đuôi gai bắt giữ và mang đến hạch lympho vùng ở trung thất, sau đó theo dòng máu đến các mô và cơ quan xa, nơi mà bệnh lao có khả năng phát triển: đỉnh phổi, hạch lympho ngoại biên, thận, não và xương. ‒ Lao được phân loại là trình trạng viêm u hạt. ‒ Đại thực bào, lympho bào T, lympho bào B và nguyên bào sợi là các tế bào kết tập lại tạo u hạt, với các lympho bào vây quanh đại thực bào. ‒ Chức năng của u hạt không chỉ ngăn cản sự lan toả của mycobacteria, mà còn tạo môi trường tại chỗ cho các tế bào của hệ miễn dịch trao đổi thông tin. ‒ Bên trong u hạt, lympho bào T tiết cytokine, như interferon gamma, hoạt hoá đại thực bào và khiến chúng chống nhiễm khuẩn tôt hơn. Lympho T cũng giết trực tiếp các tế bào bị nhiễm. </vt:lpstr>
      <vt:lpstr>‒ Điều quan trọng là vi khuẩn không bị u hạt loại trừ hoàn toàn, mà trở nên bất hoạt, tạo dạng nhiễm khuẩn tiềm ẩn. ‒ Một đặc điểm nữa của u hạt ở lao người là diễn tiến đến chết tế bào, còn gọi là hoại tử, ở trung tâm của củ lao. ‒ Nhìn bằng mắt thường, củ lao có dạng pho mát trắng mềm và được gọi là hoại tử bã đậu. ‒ Nếu vi khuẩn lao xâm nhập vào dòng máu và lan toả khắp cơ thể, chúng tạo vô số ổ nhiễm, với biểu hiện là các củ lao màu trắng ở mô. Trường hợp này được gọi là lao kê và có tiên lượng nặng. ‒ Ở nhiều bệnh nhân nhiễm khuẩn lúc tăng lúc giảm. ‒ Mô hoại tử xơ hoá, tạo sẹo và các khoang chứa chất hoại tử bã đậu. ‒ Trong giai đoạn bệnh hoạt động, một số khoang này thông với phế quản và chất hoại tử có thể bị ho ra ngoài, chứa vi khuẩn sống và lây nhiễm sang người khác. ‒ Điều trị với kháng sinh thích hợp có thể tiêu diệt được vi khuẩn và lành bệnh. ‒ Vùng bị ảnh hưởng được thay thế bằng mô sẹo.</vt:lpstr>
      <vt:lpstr>4 Phân loại và một số thể lâm sang bệnh lao</vt:lpstr>
      <vt:lpstr>4.2 Một số thể lâm sàng</vt:lpstr>
      <vt:lpstr>5 Triệu chứng lao phổi ở người lớn</vt:lpstr>
      <vt:lpstr>5.3 Tổn thương trên X quang phổi ‒ Xquang phổi thường quy:  Xquang gợi ý lao phổi tiến triển là thâm nhiễm, nốt, hang, xơ hang, có thể co kéo ở 1/2 trên của phế trường, có thể 1 bên hoặc 2 bên. ‒ Ở người có HIV, hình ảnh Xquang phổi ít thấy hình hang, hay gặp tổn thương tổ chức kẽ và có thể ở vùng thấp của phổi. ‒ Xquang phổi có giá trị sàng lọc cao với độ nhậy trên 90% với các trường hợp lao phổi AFB(+). ‒ Cần tăng cường sử dụng Xquang phổi tại các tuyến cho các trường hợp có triệu chứng hô hấp. ‒ Tuy nhiên cần lưu ý độ đặc hiệu không cao, nên không khẳng định chẩn đoán lao phổi chỉ bằng 1 phim Xquang phổi.</vt:lpstr>
      <vt:lpstr>6 Điều trị </vt:lpstr>
      <vt:lpstr>        Isoniazid (H)                            Streptomycin (S)                             Pyrazinamid  (Z)  200-300 đồng / viên                 17 000-20 000 đồng / lọ                  1000-1500 đồng / viên</vt:lpstr>
      <vt:lpstr>6.2 Các phác đồ điều trị bệnh lao theo chương trình chống lao quốc gia Việt Nam</vt:lpstr>
      <vt:lpstr>7 Phòng bệnh lao</vt:lpstr>
      <vt:lpstr>Tài liệu tham khảo chính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Nguyên Phùng</dc:creator>
  <cp:lastModifiedBy>AutoBVT</cp:lastModifiedBy>
  <cp:revision>359</cp:revision>
  <dcterms:created xsi:type="dcterms:W3CDTF">2017-02-10T03:20:38Z</dcterms:created>
  <dcterms:modified xsi:type="dcterms:W3CDTF">2017-03-26T12:12:10Z</dcterms:modified>
</cp:coreProperties>
</file>