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53" r:id="rId2"/>
    <p:sldId id="258" r:id="rId3"/>
    <p:sldId id="259" r:id="rId4"/>
    <p:sldId id="297" r:id="rId5"/>
    <p:sldId id="338" r:id="rId6"/>
    <p:sldId id="340" r:id="rId7"/>
    <p:sldId id="341" r:id="rId8"/>
    <p:sldId id="352" r:id="rId9"/>
    <p:sldId id="342" r:id="rId10"/>
    <p:sldId id="343" r:id="rId11"/>
    <p:sldId id="344" r:id="rId12"/>
    <p:sldId id="345" r:id="rId13"/>
    <p:sldId id="349" r:id="rId14"/>
    <p:sldId id="350" r:id="rId15"/>
    <p:sldId id="351" r:id="rId16"/>
    <p:sldId id="313" r:id="rId1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39627B"/>
    <a:srgbClr val="406E89"/>
    <a:srgbClr val="FF3300"/>
    <a:srgbClr val="F8F8F8"/>
    <a:srgbClr val="336699"/>
    <a:srgbClr val="969696"/>
    <a:srgbClr val="B2B2B2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>
      <p:cViewPr varScale="1">
        <p:scale>
          <a:sx n="74" d="100"/>
          <a:sy n="74" d="100"/>
        </p:scale>
        <p:origin x="129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28585-E149-467A-8A1F-63CFEB866E7F}" type="datetimeFigureOut">
              <a:rPr lang="vi-VN" smtClean="0"/>
              <a:t>15/01/2017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90D7A-0473-4222-97A7-060FC371DC7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5891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90D7A-0473-4222-97A7-060FC371DC77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3776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90D7A-0473-4222-97A7-060FC371DC77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8425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13"/>
          <p:cNvSpPr>
            <a:spLocks noChangeArrowheads="1"/>
          </p:cNvSpPr>
          <p:nvPr/>
        </p:nvSpPr>
        <p:spPr bwMode="gray">
          <a:xfrm>
            <a:off x="0" y="4964113"/>
            <a:ext cx="9144000" cy="189388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gray">
          <a:xfrm>
            <a:off x="0" y="0"/>
            <a:ext cx="9144000" cy="381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01F447DA-B0DD-4C08-968A-175E2B99A68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369888"/>
          </a:xfrm>
        </p:spPr>
        <p:txBody>
          <a:bodyPr anchor="b"/>
          <a:lstStyle>
            <a:lvl1pPr marL="0" indent="0" algn="dist">
              <a:buFontTx/>
              <a:buNone/>
              <a:defRPr sz="1400" b="1">
                <a:solidFill>
                  <a:srgbClr val="F8F8F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59375"/>
            <a:ext cx="6477000" cy="1317625"/>
          </a:xfrm>
          <a:effectLst>
            <a:outerShdw dist="35921" dir="2700000" algn="ctr" rotWithShape="0">
              <a:srgbClr val="333333">
                <a:alpha val="50000"/>
              </a:srgbClr>
            </a:outerShdw>
          </a:effectLst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gray">
          <a:xfrm flipV="1">
            <a:off x="0" y="4953000"/>
            <a:ext cx="9144000" cy="7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Rectangle 18" descr="02"/>
          <p:cNvSpPr>
            <a:spLocks noChangeAspect="1" noChangeArrowheads="1"/>
          </p:cNvSpPr>
          <p:nvPr/>
        </p:nvSpPr>
        <p:spPr bwMode="gray">
          <a:xfrm>
            <a:off x="0" y="381000"/>
            <a:ext cx="3052763" cy="45894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Rectangle 19" descr="03"/>
          <p:cNvSpPr>
            <a:spLocks noChangeAspect="1" noChangeArrowheads="1"/>
          </p:cNvSpPr>
          <p:nvPr/>
        </p:nvSpPr>
        <p:spPr bwMode="gray">
          <a:xfrm>
            <a:off x="3048000" y="381000"/>
            <a:ext cx="3052763" cy="45942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Rectangle 20" descr="04"/>
          <p:cNvSpPr>
            <a:spLocks noChangeAspect="1" noChangeArrowheads="1"/>
          </p:cNvSpPr>
          <p:nvPr/>
        </p:nvSpPr>
        <p:spPr bwMode="gray">
          <a:xfrm>
            <a:off x="6091238" y="381000"/>
            <a:ext cx="3052762" cy="45894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7924800" y="6262688"/>
            <a:ext cx="103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L/O/G/O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535867" y="6627168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mtClean="0">
                <a:solidFill>
                  <a:schemeClr val="bg1"/>
                </a:solidFill>
                <a:latin typeface="+mn-lt"/>
              </a:rPr>
              <a:t>www.trungtamtinhoc.edu.vn</a:t>
            </a:r>
            <a:endParaRPr lang="en-US" sz="90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619EA-8AE6-4586-88C8-481BBD1C58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152400"/>
            <a:ext cx="1979612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5789613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79B19-3242-4155-9DDB-EEC82DA557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845425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219200"/>
            <a:ext cx="7921625" cy="51054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25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25" y="6461125"/>
            <a:ext cx="609600" cy="320675"/>
          </a:xfrm>
        </p:spPr>
        <p:txBody>
          <a:bodyPr/>
          <a:lstStyle>
            <a:lvl1pPr>
              <a:defRPr/>
            </a:lvl1pPr>
          </a:lstStyle>
          <a:p>
            <a:fld id="{AE80684B-36C8-44BA-969F-07EFACE250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845425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219200"/>
            <a:ext cx="7921625" cy="5105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25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25" y="6461125"/>
            <a:ext cx="609600" cy="320675"/>
          </a:xfrm>
        </p:spPr>
        <p:txBody>
          <a:bodyPr/>
          <a:lstStyle>
            <a:lvl1pPr>
              <a:defRPr/>
            </a:lvl1pPr>
          </a:lstStyle>
          <a:p>
            <a:fld id="{E96F7B0F-C3AF-4AB8-BFF8-EEB2ADC5E0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845425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219200"/>
            <a:ext cx="7921625" cy="510540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25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25" y="6461125"/>
            <a:ext cx="609600" cy="320675"/>
          </a:xfrm>
        </p:spPr>
        <p:txBody>
          <a:bodyPr/>
          <a:lstStyle>
            <a:lvl1pPr>
              <a:defRPr/>
            </a:lvl1pPr>
          </a:lstStyle>
          <a:p>
            <a:fld id="{26F2F6F1-639D-4D99-8DC5-40F3FFA47E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AC374-13A2-4D92-B108-4294C78CB4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6E61F-F4C9-4FC5-880F-75ADCEC28C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3884613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1413" y="1219200"/>
            <a:ext cx="3884612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11C0F-E287-429D-B574-1366BADC56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E8D91-A008-4DDD-A652-C9D0AADB57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3BB00-D2E0-405A-8121-267B1B51EB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8BF69-C1F1-4E97-A95C-DBBBC298B8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CA246-354D-4A94-B682-C470B7393E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E273B-3C1C-412F-9BAC-4CED681C0E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gray">
          <a:xfrm>
            <a:off x="0" y="0"/>
            <a:ext cx="741363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152400"/>
            <a:ext cx="78454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914400" y="1219200"/>
            <a:ext cx="79216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923925" y="64611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5725" y="6461125"/>
            <a:ext cx="609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99F45CB-F127-4151-BA32-A2809AE55D3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3" name="Rectangle 9" descr="02"/>
          <p:cNvSpPr>
            <a:spLocks noChangeAspect="1" noChangeArrowheads="1"/>
          </p:cNvSpPr>
          <p:nvPr/>
        </p:nvSpPr>
        <p:spPr bwMode="gray">
          <a:xfrm>
            <a:off x="0" y="0"/>
            <a:ext cx="742950" cy="1066800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10" descr="03"/>
          <p:cNvSpPr>
            <a:spLocks noChangeAspect="1" noChangeArrowheads="1"/>
          </p:cNvSpPr>
          <p:nvPr/>
        </p:nvSpPr>
        <p:spPr bwMode="gray">
          <a:xfrm>
            <a:off x="0" y="1143000"/>
            <a:ext cx="742950" cy="1069975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1" descr="04"/>
          <p:cNvSpPr>
            <a:spLocks noChangeArrowheads="1"/>
          </p:cNvSpPr>
          <p:nvPr/>
        </p:nvSpPr>
        <p:spPr bwMode="gray">
          <a:xfrm>
            <a:off x="0" y="2209800"/>
            <a:ext cx="742950" cy="1069975"/>
          </a:xfrm>
          <a:prstGeom prst="rect">
            <a:avLst/>
          </a:prstGeom>
          <a:blipFill dpi="0" rotWithShape="1">
            <a:blip r:embed="rId1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0" y="1066800"/>
            <a:ext cx="9144000" cy="76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535867" y="6627168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mtClean="0">
                <a:latin typeface="+mn-lt"/>
              </a:rPr>
              <a:t>www.trungtamtinhoc.edu.vn</a:t>
            </a:r>
            <a:endParaRPr lang="en-US" sz="90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7668344" y="6309320"/>
            <a:ext cx="1475656" cy="548680"/>
          </a:xfrm>
          <a:prstGeom prst="rect">
            <a:avLst/>
          </a:prstGeom>
          <a:solidFill>
            <a:srgbClr val="406E8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-1" y="5229200"/>
            <a:ext cx="9144001" cy="1844824"/>
          </a:xfrm>
          <a:prstGeom prst="rect">
            <a:avLst/>
          </a:prstGeom>
          <a:solidFill>
            <a:srgbClr val="39627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9532" y="5333859"/>
            <a:ext cx="8424936" cy="1224136"/>
          </a:xfrm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LUPUS BAN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4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749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 bwMode="black">
          <a:xfrm>
            <a:off x="857208" y="1339155"/>
            <a:ext cx="8084669" cy="82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sz="2000" dirty="0" smtClean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black">
          <a:xfrm>
            <a:off x="870977" y="2313603"/>
            <a:ext cx="8084669" cy="135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(Albumin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globulon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 protein C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(+).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endParaRPr lang="en-US" sz="2000" dirty="0" smtClean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black">
          <a:xfrm>
            <a:off x="857210" y="3965002"/>
            <a:ext cx="8084669" cy="47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black">
          <a:xfrm>
            <a:off x="857209" y="4532679"/>
            <a:ext cx="8084669" cy="82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DNA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tan: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Sm,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histon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 smtClean="0"/>
              <a:t>.</a:t>
            </a:r>
          </a:p>
          <a:p>
            <a:pPr marL="0" indent="0" algn="just">
              <a:buNone/>
            </a:pPr>
            <a:endParaRPr lang="en-US" sz="2000" dirty="0" smtClean="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845425" cy="838200"/>
          </a:xfrm>
        </p:spPr>
        <p:txBody>
          <a:bodyPr/>
          <a:lstStyle/>
          <a:p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98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 bwMode="black">
          <a:xfrm>
            <a:off x="799362" y="1247983"/>
            <a:ext cx="7917371" cy="70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chẩn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SLE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, 1982).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chẩn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SLE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gray">
          <a:xfrm>
            <a:off x="799362" y="2057400"/>
            <a:ext cx="822822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 algn="just">
              <a:buFont typeface="Wingdings" panose="05000000000000000000" pitchFamily="2" charset="2"/>
              <a:buAutoNum type="arabicPeriod"/>
            </a:pP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Ban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endParaRPr lang="en-US" altLang="vi-VN" sz="2000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>
              <a:buFont typeface="Wingdings" panose="05000000000000000000" pitchFamily="2" charset="2"/>
              <a:buAutoNum type="arabicPeriod"/>
            </a:pP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Ban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endParaRPr lang="en-US" altLang="vi-VN" sz="2000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>
              <a:buFont typeface="Wingdings" panose="05000000000000000000" pitchFamily="2" charset="2"/>
              <a:buAutoNum type="arabicPeriod"/>
            </a:pP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nhạy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endParaRPr lang="en-US" altLang="vi-VN" sz="2000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>
              <a:buFont typeface="Wingdings" panose="05000000000000000000" pitchFamily="2" charset="2"/>
              <a:buAutoNum type="arabicPeriod"/>
            </a:pP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họng</a:t>
            </a:r>
            <a:endParaRPr lang="en-US" altLang="vi-VN" sz="2000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>
              <a:buFont typeface="Wingdings" panose="05000000000000000000" pitchFamily="2" charset="2"/>
              <a:buAutoNum type="arabicPeriod"/>
            </a:pP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mòn</a:t>
            </a:r>
            <a:endParaRPr lang="en-US" altLang="vi-VN" sz="2000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>
              <a:buFont typeface="Wingdings" panose="05000000000000000000" pitchFamily="2" charset="2"/>
              <a:buAutoNum type="arabicPeriod"/>
            </a:pP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endParaRPr lang="en-US" altLang="vi-VN" sz="2000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>
              <a:buFont typeface="Wingdings" panose="05000000000000000000" pitchFamily="2" charset="2"/>
              <a:buAutoNum type="arabicPeriod"/>
            </a:pP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: protein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niệu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0,5g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24h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vi-VN" sz="20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(+)</a:t>
            </a:r>
          </a:p>
          <a:p>
            <a:pPr marL="609600" indent="-609600" algn="just">
              <a:buFont typeface="Wingdings" panose="05000000000000000000" pitchFamily="2" charset="2"/>
              <a:buAutoNum type="arabicPeriod"/>
            </a:pP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: Co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endParaRPr lang="en-US" altLang="vi-VN" sz="2000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>
              <a:buFont typeface="Wingdings" panose="05000000000000000000" pitchFamily="2" charset="2"/>
              <a:buAutoNum type="arabicPeriod"/>
            </a:pP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&lt; 4.000/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nm3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lympho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&lt; 1.500/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nm3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&lt; 100.000/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nm3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 algn="just">
              <a:buFont typeface="Wingdings" panose="05000000000000000000" pitchFamily="2" charset="2"/>
              <a:buAutoNum type="arabicPeriod"/>
            </a:pP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DNA (+)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Sm (+)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phospholipid (+)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(+)</a:t>
            </a: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845425" cy="838200"/>
          </a:xfrm>
        </p:spPr>
        <p:txBody>
          <a:bodyPr/>
          <a:lstStyle/>
          <a:p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CHUẨN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CHẨN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565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 bwMode="gray">
          <a:xfrm>
            <a:off x="265171" y="948267"/>
            <a:ext cx="889248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altLang="vi-VN" sz="2400" kern="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steroid (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NSAID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altLang="vi-VN" sz="2400" kern="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vi-VN" sz="2400" kern="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vi-VN" sz="2400" b="1" kern="0" dirty="0">
                <a:latin typeface="Times New Roman" pitchFamily="18" charset="0"/>
                <a:cs typeface="Times New Roman" pitchFamily="18" charset="0"/>
              </a:rPr>
              <a:t>Corticoid: </a:t>
            </a:r>
            <a:r>
              <a:rPr lang="en-US" altLang="vi-VN" sz="2400" b="1" kern="0" dirty="0" err="1">
                <a:latin typeface="Times New Roman" pitchFamily="18" charset="0"/>
                <a:cs typeface="Times New Roman" pitchFamily="18" charset="0"/>
              </a:rPr>
              <a:t>Prednisolon</a:t>
            </a:r>
            <a:r>
              <a:rPr lang="en-US" altLang="vi-VN" sz="2400" b="1" kern="0" dirty="0">
                <a:latin typeface="Times New Roman" pitchFamily="18" charset="0"/>
                <a:cs typeface="Times New Roman" pitchFamily="18" charset="0"/>
              </a:rPr>
              <a:t>, Prednisone, </a:t>
            </a:r>
            <a:r>
              <a:rPr lang="en-US" altLang="vi-VN" sz="2400" b="1" kern="0" dirty="0" smtClean="0">
                <a:latin typeface="Times New Roman" pitchFamily="18" charset="0"/>
                <a:cs typeface="Times New Roman" pitchFamily="18" charset="0"/>
              </a:rPr>
              <a:t>Methylprednisolone…</a:t>
            </a:r>
            <a:endParaRPr lang="en-US" altLang="vi-VN" sz="2400" b="1" kern="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altLang="vi-VN" sz="2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Cloroquin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kern="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ydroxychloroquin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naviquin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lvl="1"/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Azathioprin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cyclophosphamid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lvl="1"/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Wafarin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CĐ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phospholipid (+));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Danazol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CĐ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prednisolon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Hạn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altLang="vi-VN" sz="2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chẹn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vi-VN" sz="2400" kern="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sulfamid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hydralazin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tetracyclin</a:t>
            </a:r>
            <a:r>
              <a:rPr lang="en-US" altLang="vi-VN" sz="2400" b="1" kern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endParaRPr lang="en-US" altLang="vi-VN" sz="2400" b="1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845425" cy="838200"/>
          </a:xfrm>
        </p:spPr>
        <p:txBody>
          <a:bodyPr/>
          <a:lstStyle/>
          <a:p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361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 bwMode="black">
          <a:xfrm>
            <a:off x="879818" y="1858037"/>
            <a:ext cx="7917371" cy="70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Corticoid,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Lupus ban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black">
          <a:xfrm>
            <a:off x="879818" y="1196752"/>
            <a:ext cx="808466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US" sz="4000" b="1" kern="0" dirty="0" err="1" smtClean="0">
                <a:latin typeface="Times New Roman" pitchFamily="18" charset="0"/>
                <a:cs typeface="Times New Roman" pitchFamily="18" charset="0"/>
              </a:rPr>
              <a:t>Prednisolon</a:t>
            </a:r>
            <a:endParaRPr lang="en-US" sz="40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b="1" kern="0" dirty="0" smtClean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black">
          <a:xfrm>
            <a:off x="908748" y="3356992"/>
            <a:ext cx="409529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1-2 mg/kg/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24h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10%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 mg/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24h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845425" cy="838200"/>
          </a:xfrm>
        </p:spPr>
        <p:txBody>
          <a:bodyPr/>
          <a:lstStyle/>
          <a:p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duocphambh.com/images/uploads/da6534a10f1ae40ee7bd0bbbdaf52d1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2856"/>
            <a:ext cx="354394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392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 bwMode="black">
          <a:xfrm>
            <a:off x="918654" y="1981701"/>
            <a:ext cx="7917371" cy="70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Lupus ban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black">
          <a:xfrm>
            <a:off x="952734" y="1208833"/>
            <a:ext cx="7931836" cy="90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US" altLang="vi-VN" sz="4000" b="1" dirty="0" err="1" smtClean="0"/>
              <a:t>HYDROXYCHLOROQUIN</a:t>
            </a:r>
            <a:endParaRPr lang="en-US" altLang="vi-VN" sz="4000" b="1" dirty="0"/>
          </a:p>
          <a:p>
            <a:pPr marL="0" indent="0" algn="just">
              <a:buNone/>
            </a:pPr>
            <a:endParaRPr lang="en-US" sz="2400" kern="0" dirty="0" smtClean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black">
          <a:xfrm>
            <a:off x="755575" y="2855680"/>
            <a:ext cx="4509495" cy="355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Liều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lượng: 200-400mg/ngày.</a:t>
            </a:r>
          </a:p>
          <a:p>
            <a:pPr marL="0" indent="0" algn="just"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Tác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dụng: </a:t>
            </a:r>
          </a:p>
          <a:p>
            <a:pPr marL="0" indent="0" algn="just"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Giảm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mẫn cảm da với tia UV</a:t>
            </a:r>
          </a:p>
          <a:p>
            <a:pPr marL="0" indent="0" algn="just"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Ức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chế hình thành PHMD</a:t>
            </a:r>
          </a:p>
          <a:p>
            <a:pPr marL="0" indent="0" algn="just"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Chống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viêm v.v.v…</a:t>
            </a:r>
          </a:p>
          <a:p>
            <a:pPr marL="0" indent="0" algn="just"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-Tác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dụng phụ: Giảm bạch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cầu, giảm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thị lực</a:t>
            </a: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845425" cy="838200"/>
          </a:xfrm>
        </p:spPr>
        <p:txBody>
          <a:bodyPr/>
          <a:lstStyle/>
          <a:p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mims.com/resources/drugs/Thailand/packshot/HCQS6002PPS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071" y="2687842"/>
            <a:ext cx="3619499" cy="377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139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 bwMode="black">
          <a:xfrm>
            <a:off x="879818" y="1894766"/>
            <a:ext cx="7917371" cy="70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 Thuốc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Lupus ban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Corticoid.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black">
          <a:xfrm>
            <a:off x="879818" y="1196752"/>
            <a:ext cx="808466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US" sz="4000" b="1" kern="0" dirty="0" err="1" smtClean="0">
                <a:latin typeface="Times New Roman" pitchFamily="18" charset="0"/>
                <a:cs typeface="Times New Roman" pitchFamily="18" charset="0"/>
              </a:rPr>
              <a:t>Azathioprin</a:t>
            </a:r>
            <a:endParaRPr lang="en-US" sz="4000" b="1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black">
          <a:xfrm>
            <a:off x="1259632" y="3573016"/>
            <a:ext cx="340445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Liều dùng:</a:t>
            </a:r>
          </a:p>
          <a:p>
            <a:pPr marL="0" indent="0" algn="just">
              <a:buNone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1 – 3 mg/kg cân nặng thực tế/ngày, uống hoặc tiêm tĩnh mạch một lần một ngày.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845425" cy="838200"/>
          </a:xfrm>
        </p:spPr>
        <p:txBody>
          <a:bodyPr/>
          <a:lstStyle/>
          <a:p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thuocaz.net/wp-content/uploads/2015/03/Azathiopr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68960"/>
            <a:ext cx="3792585" cy="355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390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7668344" y="6309320"/>
            <a:ext cx="1475656" cy="548680"/>
          </a:xfrm>
          <a:prstGeom prst="rect">
            <a:avLst/>
          </a:prstGeom>
          <a:solidFill>
            <a:srgbClr val="406E8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983" y="5023515"/>
            <a:ext cx="9144001" cy="1844824"/>
          </a:xfrm>
          <a:prstGeom prst="rect">
            <a:avLst/>
          </a:prstGeom>
          <a:solidFill>
            <a:srgbClr val="39627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gray">
          <a:xfrm>
            <a:off x="1676400" y="5567957"/>
            <a:ext cx="5791200" cy="7413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50980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45583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09" name="AutoShape 89"/>
          <p:cNvSpPr>
            <a:spLocks noChangeArrowheads="1"/>
          </p:cNvSpPr>
          <p:nvPr/>
        </p:nvSpPr>
        <p:spPr bwMode="auto">
          <a:xfrm>
            <a:off x="1524000" y="1828800"/>
            <a:ext cx="6553200" cy="720725"/>
          </a:xfrm>
          <a:prstGeom prst="roundRect">
            <a:avLst>
              <a:gd name="adj" fmla="val 42181"/>
            </a:avLst>
          </a:prstGeom>
          <a:noFill/>
          <a:ln w="19050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86"/>
          <p:cNvSpPr txBox="1">
            <a:spLocks noChangeArrowheads="1"/>
          </p:cNvSpPr>
          <p:nvPr/>
        </p:nvSpPr>
        <p:spPr bwMode="gray">
          <a:xfrm>
            <a:off x="2123728" y="1883630"/>
            <a:ext cx="6840759" cy="471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2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742950" indent="-742950">
              <a:buAutoNum type="arabicPeriod"/>
            </a:pPr>
            <a:r>
              <a:rPr lang="en-US" kern="0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 smtClean="0"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kern="0" dirty="0" smtClean="0">
                <a:latin typeface="Times New Roman" pitchFamily="18" charset="0"/>
                <a:cs typeface="Times New Roman" pitchFamily="18" charset="0"/>
              </a:rPr>
              <a:t> Anh</a:t>
            </a:r>
          </a:p>
          <a:p>
            <a:pPr marL="742950" indent="-742950">
              <a:buAutoNum type="arabicPeriod"/>
            </a:pPr>
            <a:r>
              <a:rPr lang="en-US" kern="0" dirty="0" err="1" smtClean="0">
                <a:latin typeface="Times New Roman" pitchFamily="18" charset="0"/>
                <a:cs typeface="Times New Roman" pitchFamily="18" charset="0"/>
              </a:rPr>
              <a:t>Ksor</a:t>
            </a:r>
            <a:r>
              <a:rPr lang="en-US" kern="0" dirty="0" smtClean="0">
                <a:latin typeface="Times New Roman" pitchFamily="18" charset="0"/>
                <a:cs typeface="Times New Roman" pitchFamily="18" charset="0"/>
              </a:rPr>
              <a:t> Nguyễn </a:t>
            </a:r>
            <a:r>
              <a:rPr lang="en-US" kern="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 smtClean="0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 smtClean="0">
                <a:latin typeface="Times New Roman" pitchFamily="18" charset="0"/>
                <a:cs typeface="Times New Roman" pitchFamily="18" charset="0"/>
              </a:rPr>
              <a:t>Ngọc</a:t>
            </a:r>
            <a:endParaRPr lang="en-US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kern="0" dirty="0" err="1" smtClean="0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kern="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kern="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kern="0" dirty="0" err="1" smtClean="0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endParaRPr lang="en-US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kern="0" dirty="0" smtClean="0">
                <a:latin typeface="Times New Roman" pitchFamily="18" charset="0"/>
                <a:cs typeface="Times New Roman" pitchFamily="18" charset="0"/>
              </a:rPr>
              <a:t>Nguyễn Thành Nam</a:t>
            </a:r>
          </a:p>
          <a:p>
            <a:pPr marL="742950" indent="-742950">
              <a:buAutoNum type="arabicPeriod"/>
            </a:pPr>
            <a:endParaRPr lang="en-US" kern="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879818" y="1196752"/>
            <a:ext cx="8084669" cy="3096344"/>
          </a:xfrm>
          <a:noFill/>
          <a:ln/>
        </p:spPr>
        <p:txBody>
          <a:bodyPr/>
          <a:lstStyle/>
          <a:p>
            <a:pPr marL="0" indent="0" algn="just"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Lupus ban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(Systemic Lupus Erythematosus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, thành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bacsiviemdacodia.com/wp-content/uploads/2016/10/benh-lupus-ban-do-co-lay-khong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39" y="3288136"/>
            <a:ext cx="3973996" cy="323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gray">
          <a:xfrm>
            <a:off x="5070846" y="3305196"/>
            <a:ext cx="3920578" cy="323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TỄ</a:t>
            </a:r>
            <a:r>
              <a:rPr lang="en-US" altLang="vi-VN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kern="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altLang="vi-VN" sz="2000" b="1" kern="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vi-VN" sz="2000" kern="0" dirty="0" smtClean="0"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en-US" altLang="vi-VN" sz="2000" kern="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altLang="vi-VN" sz="20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kern="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vi-VN" sz="20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kern="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altLang="vi-VN" sz="20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kern="0" dirty="0" err="1" smtClean="0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altLang="vi-VN" sz="20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kern="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vi-VN" sz="20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kern="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0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kern="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vi-VN" sz="20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kern="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altLang="vi-VN" sz="2000" kern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vi-VN" sz="2000" kern="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altLang="vi-VN" sz="2000" kern="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vi-VN" sz="2000" kern="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vi-VN" sz="20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kern="0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vi-VN" sz="20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kern="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vi-VN" sz="2000" kern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000" kern="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endParaRPr lang="en-US" altLang="vi-VN" sz="2000" kern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vi-VN" sz="2000" kern="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altLang="vi-VN" sz="20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kern="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20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kern="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vi-VN" sz="20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kern="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endParaRPr lang="en-US" altLang="vi-VN" sz="2000" kern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vi-VN" sz="2000" kern="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vi-VN" sz="20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kern="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altLang="vi-VN" sz="20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kern="0" dirty="0" err="1" smtClean="0">
                <a:latin typeface="Times New Roman" pitchFamily="18" charset="0"/>
                <a:cs typeface="Times New Roman" pitchFamily="18" charset="0"/>
              </a:rPr>
              <a:t>nữ:nam</a:t>
            </a:r>
            <a:r>
              <a:rPr lang="en-US" altLang="vi-VN" sz="20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 9/1 (</a:t>
            </a:r>
            <a:r>
              <a:rPr lang="en-US" altLang="vi-VN" sz="20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thế</a:t>
            </a:r>
            <a:r>
              <a:rPr lang="en-US" altLang="vi-VN" sz="20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0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giới</a:t>
            </a:r>
            <a:r>
              <a:rPr lang="en-US" altLang="vi-VN" sz="20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altLang="vi-VN" sz="20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Ở </a:t>
            </a:r>
            <a:r>
              <a:rPr lang="en-US" altLang="vi-VN" sz="20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Việt</a:t>
            </a:r>
            <a:r>
              <a:rPr lang="en-US" altLang="vi-VN" sz="20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Nam: 14 – 16 </a:t>
            </a:r>
            <a:r>
              <a:rPr lang="en-US" altLang="vi-VN" sz="20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nữ</a:t>
            </a:r>
            <a:r>
              <a:rPr lang="en-US" altLang="vi-VN" sz="20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/ 1 </a:t>
            </a:r>
            <a:r>
              <a:rPr lang="en-US" altLang="vi-VN" sz="20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nam</a:t>
            </a:r>
            <a:endParaRPr lang="en-US" altLang="vi-VN" sz="2000" kern="0" dirty="0" smtClean="0"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845425" cy="838200"/>
          </a:xfrm>
        </p:spPr>
        <p:txBody>
          <a:bodyPr/>
          <a:lstStyle/>
          <a:p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 bwMode="black">
          <a:xfrm>
            <a:off x="879818" y="2698797"/>
            <a:ext cx="7781266" cy="416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DNA, Nucleoprotein,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…)</a:t>
            </a:r>
          </a:p>
          <a:p>
            <a:pPr algn="just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tan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ribonucleoprotein,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Sm,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,…)</a:t>
            </a:r>
          </a:p>
          <a:p>
            <a:pPr algn="just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ribosom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olgi)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…)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black">
          <a:xfrm>
            <a:off x="879818" y="1196752"/>
            <a:ext cx="8084669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US" sz="2400" b="1" kern="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kern="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latin typeface="Times New Roman" pitchFamily="18" charset="0"/>
                <a:cs typeface="Times New Roman" pitchFamily="18" charset="0"/>
              </a:rPr>
              <a:t>SLE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gen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sz="2400" b="1" kern="0" dirty="0" smtClean="0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845425" cy="838200"/>
          </a:xfrm>
        </p:spPr>
        <p:txBody>
          <a:bodyPr/>
          <a:lstStyle/>
          <a:p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374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 txBox="1">
            <a:spLocks noChangeArrowheads="1"/>
          </p:cNvSpPr>
          <p:nvPr/>
        </p:nvSpPr>
        <p:spPr bwMode="black">
          <a:xfrm>
            <a:off x="841994" y="1628800"/>
            <a:ext cx="3892834" cy="221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Yếu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HLA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DR2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HLA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DR3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sz="2000" dirty="0" smtClean="0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black">
          <a:xfrm>
            <a:off x="4790589" y="4053763"/>
            <a:ext cx="404543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Yếu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virus,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thuốc(isoniazid,rifampicin,phenytoin, thuốc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tránh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…), hormone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8-9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buNone/>
            </a:pPr>
            <a:endParaRPr lang="en-US" sz="2000" dirty="0" smtClean="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845425" cy="838200"/>
          </a:xfrm>
        </p:spPr>
        <p:txBody>
          <a:bodyPr/>
          <a:lstStyle/>
          <a:p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upload.wikimedia.org/wikipedia/en/0/0d/DR_Illust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15" y="1386073"/>
            <a:ext cx="3456384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ms.kienthuc.net.vn/uploaded/camlinh/2015_12_10/newfolder4/on-lanh-xem-hinh-anh-benh-lupus-ban-do-chet-nguoi-hinh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4053763"/>
            <a:ext cx="3595623" cy="268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593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 bwMode="gray">
          <a:xfrm>
            <a:off x="827584" y="1861505"/>
            <a:ext cx="7868646" cy="279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</a:rPr>
              <a:t>v.v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Mất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cân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bằng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tế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bào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lympho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Ts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và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lympho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Th</a:t>
            </a:r>
            <a:r>
              <a:rPr lang="en-US" altLang="vi-VN" sz="2400" kern="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giảm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số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lượng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tế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bào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Ts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 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Giải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ức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chế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dòng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tế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bào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cấm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(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là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dòng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tế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bào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chống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tự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kháng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nguyên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của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cơ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thể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,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bình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thường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dòng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tế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bào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này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bị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Ts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ức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chế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 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Tạo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tự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kháng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thể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chống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nhân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TB 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Hình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thành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phức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hợp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miễn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dịch</a:t>
            </a:r>
            <a:r>
              <a:rPr lang="en-US" altLang="vi-VN" sz="2400" kern="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(PHMD).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black">
          <a:xfrm>
            <a:off x="1259632" y="1357449"/>
            <a:ext cx="808466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US" sz="2400" b="1" kern="0" dirty="0" err="1" smtClean="0"/>
              <a:t>Giả</a:t>
            </a:r>
            <a:r>
              <a:rPr lang="en-US" sz="2400" b="1" kern="0" dirty="0" smtClean="0"/>
              <a:t> </a:t>
            </a:r>
            <a:r>
              <a:rPr lang="en-US" sz="2400" b="1" kern="0" dirty="0" err="1" smtClean="0"/>
              <a:t>thuyết</a:t>
            </a:r>
            <a:r>
              <a:rPr lang="en-US" sz="2400" b="1" kern="0" dirty="0" smtClean="0"/>
              <a:t>:</a:t>
            </a: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845425" cy="838200"/>
          </a:xfrm>
        </p:spPr>
        <p:txBody>
          <a:bodyPr/>
          <a:lstStyle/>
          <a:p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GÂY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4941168"/>
            <a:ext cx="7720409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vi-VN" sz="2400" kern="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PHMD </a:t>
            </a:r>
            <a:r>
              <a:rPr lang="en-US" altLang="vi-VN" sz="2400" kern="0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lắng</a:t>
            </a:r>
            <a:r>
              <a:rPr lang="en-US" altLang="vi-VN" sz="2400" kern="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đọng</a:t>
            </a:r>
            <a:r>
              <a:rPr lang="en-US" altLang="vi-VN" sz="2400" kern="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tại</a:t>
            </a:r>
            <a:r>
              <a:rPr lang="en-US" altLang="vi-VN" sz="2400" kern="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mô</a:t>
            </a:r>
            <a:r>
              <a:rPr lang="en-US" altLang="vi-VN" sz="2400" kern="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(</a:t>
            </a:r>
            <a:r>
              <a:rPr lang="en-US" altLang="vi-VN" sz="2400" kern="0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thận</a:t>
            </a:r>
            <a:r>
              <a:rPr lang="en-US" altLang="vi-VN" sz="2400" kern="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, </a:t>
            </a:r>
            <a:r>
              <a:rPr lang="en-US" altLang="vi-VN" sz="2400" kern="0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khớp</a:t>
            </a:r>
            <a:r>
              <a:rPr lang="en-US" altLang="vi-VN" sz="2400" kern="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, </a:t>
            </a:r>
            <a:r>
              <a:rPr lang="en-US" altLang="vi-VN" sz="2400" kern="0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mạch</a:t>
            </a:r>
            <a:r>
              <a:rPr lang="en-US" altLang="vi-VN" sz="2400" kern="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</a:t>
            </a:r>
            <a:r>
              <a:rPr lang="en-US" altLang="vi-VN" sz="2400" kern="0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máu</a:t>
            </a:r>
            <a:r>
              <a:rPr lang="en-US" altLang="vi-VN" sz="2400" kern="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  </a:t>
            </a:r>
            <a:r>
              <a:rPr lang="en-US" altLang="vi-VN" sz="2400" kern="0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bổ</a:t>
            </a:r>
            <a:r>
              <a:rPr lang="en-US" altLang="vi-VN" sz="2400" kern="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thể</a:t>
            </a:r>
            <a:r>
              <a:rPr lang="en-US" altLang="vi-VN" sz="2400" kern="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được</a:t>
            </a:r>
            <a:r>
              <a:rPr lang="en-US" altLang="vi-VN" sz="2400" kern="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hoạt</a:t>
            </a:r>
            <a:r>
              <a:rPr lang="en-US" altLang="vi-VN" sz="2400" kern="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hóa</a:t>
            </a:r>
            <a:r>
              <a:rPr lang="en-US" altLang="vi-VN" sz="2400" kern="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 </a:t>
            </a:r>
            <a:r>
              <a:rPr lang="en-US" altLang="vi-VN" sz="2400" kern="0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Đại</a:t>
            </a:r>
            <a:r>
              <a:rPr lang="en-US" altLang="vi-VN" sz="2400" kern="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thực</a:t>
            </a:r>
            <a:r>
              <a:rPr lang="en-US" altLang="vi-VN" sz="2400" kern="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bào</a:t>
            </a:r>
            <a:r>
              <a:rPr lang="en-US" altLang="vi-VN" sz="2400" kern="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và</a:t>
            </a:r>
            <a:r>
              <a:rPr lang="en-US" altLang="vi-VN" sz="2400" kern="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các</a:t>
            </a:r>
            <a:r>
              <a:rPr lang="en-US" altLang="vi-VN" sz="2400" kern="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bạch</a:t>
            </a:r>
            <a:r>
              <a:rPr lang="en-US" altLang="vi-VN" sz="2400" kern="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cầu</a:t>
            </a:r>
            <a:r>
              <a:rPr lang="en-US" altLang="vi-VN" sz="2400" kern="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đến</a:t>
            </a:r>
            <a:r>
              <a:rPr lang="en-US" altLang="vi-VN" sz="2400" kern="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thực</a:t>
            </a:r>
            <a:r>
              <a:rPr lang="en-US" altLang="vi-VN" sz="2400" kern="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bào</a:t>
            </a:r>
            <a:r>
              <a:rPr lang="en-US" altLang="vi-VN" sz="2400" kern="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PHMD  </a:t>
            </a:r>
            <a:r>
              <a:rPr lang="en-US" altLang="vi-VN" sz="2400" kern="0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tổn</a:t>
            </a:r>
            <a:r>
              <a:rPr lang="en-US" altLang="vi-VN" sz="2400" kern="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thương</a:t>
            </a:r>
            <a:r>
              <a:rPr lang="en-US" altLang="vi-VN" sz="2400" kern="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tổ</a:t>
            </a:r>
            <a:r>
              <a:rPr lang="en-US" altLang="vi-VN" sz="2400" kern="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chức</a:t>
            </a:r>
            <a:r>
              <a:rPr lang="en-US" altLang="vi-VN" sz="2400" kern="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tại</a:t>
            </a:r>
            <a:r>
              <a:rPr lang="en-US" altLang="vi-VN" sz="2400" kern="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nơi</a:t>
            </a:r>
            <a:r>
              <a:rPr lang="en-US" altLang="vi-VN" sz="2400" kern="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PHMD </a:t>
            </a:r>
            <a:r>
              <a:rPr lang="en-US" altLang="vi-VN" sz="2400" kern="0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lắng</a:t>
            </a:r>
            <a:r>
              <a:rPr lang="en-US" altLang="vi-VN" sz="2400" kern="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vi-VN" sz="2400" kern="0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đọng</a:t>
            </a:r>
            <a:r>
              <a:rPr lang="en-US" altLang="vi-VN" sz="2400" kern="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1611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 bwMode="black">
          <a:xfrm>
            <a:off x="835453" y="1145921"/>
            <a:ext cx="7917371" cy="70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sút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black">
          <a:xfrm>
            <a:off x="835453" y="2007383"/>
            <a:ext cx="3764653" cy="221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Da,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Ban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Da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nhạy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sang,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ụng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000" dirty="0" smtClean="0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845425" cy="838200"/>
          </a:xfrm>
        </p:spPr>
        <p:txBody>
          <a:bodyPr/>
          <a:lstStyle/>
          <a:p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our-arthritis.com/images/stories/lup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53" y="1976347"/>
            <a:ext cx="3745203" cy="211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anh.24h.com.vn/upload/4-2015/images/2015-12-10/1449715052-lupus_ban_do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52" y="4378748"/>
            <a:ext cx="3745203" cy="230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benhdalieu.vn/wp-content/uploads/2015/12/lupus-ban-do-he-thong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10" y="4378748"/>
            <a:ext cx="3691696" cy="229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901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845425" cy="838200"/>
          </a:xfrm>
        </p:spPr>
        <p:txBody>
          <a:bodyPr/>
          <a:lstStyle/>
          <a:p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black">
          <a:xfrm>
            <a:off x="1076265" y="1269807"/>
            <a:ext cx="37444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sz="2000" dirty="0" smtClean="0"/>
          </a:p>
        </p:txBody>
      </p:sp>
      <p:pic>
        <p:nvPicPr>
          <p:cNvPr id="7170" name="Picture 2" descr="lupus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922" y="1353682"/>
            <a:ext cx="3716103" cy="293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black">
          <a:xfrm>
            <a:off x="1076265" y="3025178"/>
            <a:ext cx="383704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aynaud</a:t>
            </a:r>
            <a:r>
              <a:rPr lang="en-US" sz="2000" dirty="0" smtClean="0"/>
              <a:t>.</a:t>
            </a:r>
          </a:p>
          <a:p>
            <a:pPr marL="0" indent="0" algn="just">
              <a:buNone/>
            </a:pPr>
            <a:endParaRPr lang="en-US" sz="2000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black">
          <a:xfrm>
            <a:off x="1076264" y="4501342"/>
            <a:ext cx="80677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endParaRPr lang="en-US" sz="2000" dirty="0" smtClean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black">
          <a:xfrm>
            <a:off x="1076265" y="5430302"/>
            <a:ext cx="808466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Protein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612432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black">
          <a:xfrm>
            <a:off x="970176" y="4221088"/>
            <a:ext cx="8084669" cy="46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sz="2000" dirty="0" smtClean="0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black">
          <a:xfrm>
            <a:off x="970176" y="4875564"/>
            <a:ext cx="808466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to.</a:t>
            </a:r>
          </a:p>
          <a:p>
            <a:pPr marL="0" indent="0" algn="just">
              <a:buNone/>
            </a:pPr>
            <a:endParaRPr lang="en-US" sz="2000" dirty="0" smtClean="0"/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black">
          <a:xfrm>
            <a:off x="970175" y="5323455"/>
            <a:ext cx="808466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sz="2000" dirty="0" smtClean="0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black">
          <a:xfrm>
            <a:off x="966618" y="6132058"/>
            <a:ext cx="808466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võng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Sjogren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sz="2000" dirty="0" smtClean="0"/>
          </a:p>
        </p:txBody>
      </p: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845425" cy="838200"/>
          </a:xfrm>
        </p:spPr>
        <p:txBody>
          <a:bodyPr/>
          <a:lstStyle/>
          <a:p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http://ehospital.vn/wp-content/uploads/2016/10/hinh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07" y="1227811"/>
            <a:ext cx="7720409" cy="284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397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584TGp_Doctors_light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16F8B"/>
      </a:accent1>
      <a:accent2>
        <a:srgbClr val="BE46B0"/>
      </a:accent2>
      <a:accent3>
        <a:srgbClr val="FFFFFF"/>
      </a:accent3>
      <a:accent4>
        <a:srgbClr val="000000"/>
      </a:accent4>
      <a:accent5>
        <a:srgbClr val="B0BBC4"/>
      </a:accent5>
      <a:accent6>
        <a:srgbClr val="AC3F9F"/>
      </a:accent6>
      <a:hlink>
        <a:srgbClr val="057AE5"/>
      </a:hlink>
      <a:folHlink>
        <a:srgbClr val="F574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80000"/>
              </a:schemeClr>
            </a:gs>
            <a:gs pos="50000">
              <a:schemeClr val="accent1">
                <a:gamma/>
                <a:shade val="89020"/>
                <a:invGamma/>
              </a:schemeClr>
            </a:gs>
            <a:gs pos="100000">
              <a:schemeClr val="accent1">
                <a:alpha val="80000"/>
              </a:schemeClr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80000"/>
              </a:schemeClr>
            </a:gs>
            <a:gs pos="50000">
              <a:schemeClr val="accent1">
                <a:gamma/>
                <a:shade val="89020"/>
                <a:invGamma/>
              </a:schemeClr>
            </a:gs>
            <a:gs pos="100000">
              <a:schemeClr val="accent1">
                <a:alpha val="80000"/>
              </a:schemeClr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37A52"/>
        </a:accent1>
        <a:accent2>
          <a:srgbClr val="CAC33A"/>
        </a:accent2>
        <a:accent3>
          <a:srgbClr val="FFFFFF"/>
        </a:accent3>
        <a:accent4>
          <a:srgbClr val="000000"/>
        </a:accent4>
        <a:accent5>
          <a:srgbClr val="B7BEB3"/>
        </a:accent5>
        <a:accent6>
          <a:srgbClr val="B7B034"/>
        </a:accent6>
        <a:hlink>
          <a:srgbClr val="2E9E83"/>
        </a:hlink>
        <a:folHlink>
          <a:srgbClr val="D6760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44848"/>
        </a:accent1>
        <a:accent2>
          <a:srgbClr val="2B9FD9"/>
        </a:accent2>
        <a:accent3>
          <a:srgbClr val="FFFFFF"/>
        </a:accent3>
        <a:accent4>
          <a:srgbClr val="000000"/>
        </a:accent4>
        <a:accent5>
          <a:srgbClr val="C2B1B1"/>
        </a:accent5>
        <a:accent6>
          <a:srgbClr val="2690C4"/>
        </a:accent6>
        <a:hlink>
          <a:srgbClr val="EA8600"/>
        </a:hlink>
        <a:folHlink>
          <a:srgbClr val="3AA8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16F8B"/>
        </a:accent1>
        <a:accent2>
          <a:srgbClr val="BE46B0"/>
        </a:accent2>
        <a:accent3>
          <a:srgbClr val="FFFFFF"/>
        </a:accent3>
        <a:accent4>
          <a:srgbClr val="000000"/>
        </a:accent4>
        <a:accent5>
          <a:srgbClr val="B0BBC4"/>
        </a:accent5>
        <a:accent6>
          <a:srgbClr val="AC3F9F"/>
        </a:accent6>
        <a:hlink>
          <a:srgbClr val="057AE5"/>
        </a:hlink>
        <a:folHlink>
          <a:srgbClr val="F574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584TGp_Doctors_light</Template>
  <TotalTime>2205</TotalTime>
  <Words>1327</Words>
  <Application>Microsoft Office PowerPoint</Application>
  <PresentationFormat>On-screen Show (4:3)</PresentationFormat>
  <Paragraphs>95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Wingdings</vt:lpstr>
      <vt:lpstr>584TGp_Doctors_light</vt:lpstr>
      <vt:lpstr> LUPUS BAN ĐỎ HỆ THỐNG</vt:lpstr>
      <vt:lpstr>NHÓM 8</vt:lpstr>
      <vt:lpstr>ĐỊNH NGHĨA</vt:lpstr>
      <vt:lpstr>NGUYÊN NHÂN</vt:lpstr>
      <vt:lpstr>NGUYÊN NHÂN</vt:lpstr>
      <vt:lpstr>CƠ CHẾ GÂY BỆNH</vt:lpstr>
      <vt:lpstr>TRIỆU CHỨNG LÂM SÀNG</vt:lpstr>
      <vt:lpstr>TRIỆU CHỨNG LÂM SÀNG</vt:lpstr>
      <vt:lpstr>TRIỆU CHỨNG LÂM SÀNG</vt:lpstr>
      <vt:lpstr>TRIỆU CHỨNG CẬN LÂM SÀNG</vt:lpstr>
      <vt:lpstr>TIÊU CHUẨN CHẨN ĐOÁN</vt:lpstr>
      <vt:lpstr>ĐIỀU TRỊ BỆNH</vt:lpstr>
      <vt:lpstr>ĐIỀU TRỊ BỆNH</vt:lpstr>
      <vt:lpstr>ĐIỀU TRỊ BỆNH</vt:lpstr>
      <vt:lpstr>ĐIỀU TRỊ BỆNH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Benh-ly-hoc-bai-3</dc:title>
  <dc:creator>Nguyễn Thành Nam</dc:creator>
  <cp:lastModifiedBy>4TECH</cp:lastModifiedBy>
  <cp:revision>287</cp:revision>
  <dcterms:created xsi:type="dcterms:W3CDTF">2016-06-06T18:42:37Z</dcterms:created>
  <dcterms:modified xsi:type="dcterms:W3CDTF">2017-01-15T09:42:56Z</dcterms:modified>
</cp:coreProperties>
</file>