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5" r:id="rId3"/>
    <p:sldId id="266" r:id="rId4"/>
    <p:sldId id="267" r:id="rId5"/>
    <p:sldId id="268" r:id="rId6"/>
    <p:sldId id="269" r:id="rId7"/>
    <p:sldId id="258" r:id="rId8"/>
    <p:sldId id="270" r:id="rId9"/>
    <p:sldId id="259" r:id="rId10"/>
    <p:sldId id="271" r:id="rId11"/>
    <p:sldId id="260" r:id="rId12"/>
    <p:sldId id="263" r:id="rId13"/>
    <p:sldId id="261" r:id="rId14"/>
    <p:sldId id="264"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37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4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75652-2D01-424F-8556-76CD1F0E376D}" type="datetimeFigureOut">
              <a:rPr lang="en-US" smtClean="0"/>
              <a:t>2/26/2017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562BD-BFE6-4333-BBF3-3C11340DAAEC}" type="slidenum">
              <a:rPr lang="en-US" smtClean="0"/>
              <a:t>‹#›</a:t>
            </a:fld>
            <a:endParaRPr lang="en-US"/>
          </a:p>
        </p:txBody>
      </p:sp>
    </p:spTree>
    <p:extLst>
      <p:ext uri="{BB962C8B-B14F-4D97-AF65-F5344CB8AC3E}">
        <p14:creationId xmlns:p14="http://schemas.microsoft.com/office/powerpoint/2010/main" val="145516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64F6E-C10F-42CE-B4DD-D7855711A171}" type="slidenum">
              <a:rPr lang="en-US" smtClean="0"/>
              <a:t>14</a:t>
            </a:fld>
            <a:endParaRPr lang="en-US"/>
          </a:p>
        </p:txBody>
      </p:sp>
    </p:spTree>
    <p:extLst>
      <p:ext uri="{BB962C8B-B14F-4D97-AF65-F5344CB8AC3E}">
        <p14:creationId xmlns:p14="http://schemas.microsoft.com/office/powerpoint/2010/main" val="26696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CB2A5-61CA-4E9B-A839-BB7FF448434A}"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17592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CB2A5-61CA-4E9B-A839-BB7FF448434A}"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11323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CB2A5-61CA-4E9B-A839-BB7FF448434A}"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27308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CB2A5-61CA-4E9B-A839-BB7FF448434A}"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390757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CB2A5-61CA-4E9B-A839-BB7FF448434A}"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58777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DCB2A5-61CA-4E9B-A839-BB7FF448434A}"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19440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CB2A5-61CA-4E9B-A839-BB7FF448434A}"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16875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DCB2A5-61CA-4E9B-A839-BB7FF448434A}"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126021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CB2A5-61CA-4E9B-A839-BB7FF448434A}"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22799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CB2A5-61CA-4E9B-A839-BB7FF448434A}"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252180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CB2A5-61CA-4E9B-A839-BB7FF448434A}"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06F7-9240-4F2E-BA2A-B5F48CE6B4EA}" type="slidenum">
              <a:rPr lang="en-US" smtClean="0"/>
              <a:t>‹#›</a:t>
            </a:fld>
            <a:endParaRPr lang="en-US"/>
          </a:p>
        </p:txBody>
      </p:sp>
    </p:spTree>
    <p:extLst>
      <p:ext uri="{BB962C8B-B14F-4D97-AF65-F5344CB8AC3E}">
        <p14:creationId xmlns:p14="http://schemas.microsoft.com/office/powerpoint/2010/main" val="275982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CB2A5-61CA-4E9B-A839-BB7FF448434A}" type="datetimeFigureOut">
              <a:rPr lang="en-US" smtClean="0"/>
              <a:t>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A06F7-9240-4F2E-BA2A-B5F48CE6B4EA}" type="slidenum">
              <a:rPr lang="en-US" smtClean="0"/>
              <a:t>‹#›</a:t>
            </a:fld>
            <a:endParaRPr lang="en-US"/>
          </a:p>
        </p:txBody>
      </p:sp>
    </p:spTree>
    <p:extLst>
      <p:ext uri="{BB962C8B-B14F-4D97-AF65-F5344CB8AC3E}">
        <p14:creationId xmlns:p14="http://schemas.microsoft.com/office/powerpoint/2010/main" val="150786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459" y="412124"/>
            <a:ext cx="10367493" cy="1015663"/>
          </a:xfrm>
          <a:prstGeom prst="rect">
            <a:avLst/>
          </a:prstGeom>
          <a:noFill/>
        </p:spPr>
        <p:txBody>
          <a:bodyPr wrap="square" rtlCol="0">
            <a:spAutoFit/>
          </a:bodyPr>
          <a:lstStyle/>
          <a:p>
            <a:pPr algn="ctr"/>
            <a:r>
              <a:rPr lang="en-US" sz="6000" b="1" smtClean="0">
                <a:solidFill>
                  <a:srgbClr val="006600"/>
                </a:solidFill>
                <a:latin typeface="Arial" panose="020B0604020202020204" pitchFamily="34" charset="0"/>
                <a:ea typeface="Tiffany" panose="02020500000000000000" pitchFamily="18" charset="0"/>
                <a:cs typeface="Arial" panose="020B0604020202020204" pitchFamily="34" charset="0"/>
              </a:rPr>
              <a:t> VIÊM CẦU THẬN CẤP</a:t>
            </a:r>
            <a:endParaRPr lang="en-US" sz="6000" b="1">
              <a:solidFill>
                <a:srgbClr val="006600"/>
              </a:solidFill>
              <a:latin typeface="Arial" panose="020B0604020202020204" pitchFamily="34" charset="0"/>
              <a:ea typeface="Tiffany" panose="02020500000000000000" pitchFamily="18" charset="0"/>
              <a:cs typeface="Arial" panose="020B0604020202020204" pitchFamily="34" charset="0"/>
            </a:endParaRPr>
          </a:p>
        </p:txBody>
      </p:sp>
      <p:sp>
        <p:nvSpPr>
          <p:cNvPr id="6" name="TextBox 5"/>
          <p:cNvSpPr txBox="1"/>
          <p:nvPr/>
        </p:nvSpPr>
        <p:spPr>
          <a:xfrm>
            <a:off x="850006" y="2471067"/>
            <a:ext cx="4018208" cy="3554819"/>
          </a:xfrm>
          <a:prstGeom prst="rect">
            <a:avLst/>
          </a:prstGeom>
          <a:noFill/>
        </p:spPr>
        <p:txBody>
          <a:bodyPr wrap="square" rtlCol="0">
            <a:spAutoFit/>
          </a:bodyPr>
          <a:lstStyle/>
          <a:p>
            <a:pPr algn="ctr"/>
            <a:r>
              <a:rPr lang="en-US" sz="2500" b="1" smtClean="0">
                <a:latin typeface="Arial" panose="020B0604020202020204" pitchFamily="34" charset="0"/>
                <a:cs typeface="Arial" panose="020B0604020202020204" pitchFamily="34" charset="0"/>
              </a:rPr>
              <a:t>PTH 350 H – Nhóm 9</a:t>
            </a:r>
          </a:p>
          <a:p>
            <a:endParaRPr lang="en-US" sz="2500" b="1" smtClean="0">
              <a:latin typeface="Arial" panose="020B0604020202020204" pitchFamily="34" charset="0"/>
              <a:cs typeface="Arial" panose="020B0604020202020204" pitchFamily="34" charset="0"/>
            </a:endParaRPr>
          </a:p>
          <a:p>
            <a:pPr marL="457200" indent="-457200" algn="just">
              <a:buFont typeface="+mj-lt"/>
              <a:buAutoNum type="arabicPeriod"/>
            </a:pPr>
            <a:r>
              <a:rPr lang="en-US" sz="2500" b="1" smtClean="0">
                <a:latin typeface="Arial" panose="020B0604020202020204" pitchFamily="34" charset="0"/>
                <a:cs typeface="Arial" panose="020B0604020202020204" pitchFamily="34" charset="0"/>
              </a:rPr>
              <a:t>Nguy</a:t>
            </a:r>
            <a:r>
              <a:rPr lang="en-US" sz="2500" b="1">
                <a:latin typeface="Arial" panose="020B0604020202020204" pitchFamily="34" charset="0"/>
                <a:cs typeface="Arial" panose="020B0604020202020204" pitchFamily="34" charset="0"/>
              </a:rPr>
              <a:t>ễ</a:t>
            </a:r>
            <a:r>
              <a:rPr lang="en-US" sz="2500" b="1" smtClean="0">
                <a:latin typeface="Arial" panose="020B0604020202020204" pitchFamily="34" charset="0"/>
                <a:cs typeface="Arial" panose="020B0604020202020204" pitchFamily="34" charset="0"/>
              </a:rPr>
              <a:t>n Mạnh Tuấn</a:t>
            </a:r>
          </a:p>
          <a:p>
            <a:pPr marL="457200" indent="-457200" algn="just">
              <a:buFont typeface="+mj-lt"/>
              <a:buAutoNum type="arabicPeriod"/>
            </a:pPr>
            <a:endParaRPr lang="en-US" sz="2500" b="1" smtClean="0">
              <a:latin typeface="Arial" panose="020B0604020202020204" pitchFamily="34" charset="0"/>
              <a:cs typeface="Arial" panose="020B0604020202020204" pitchFamily="34" charset="0"/>
            </a:endParaRPr>
          </a:p>
          <a:p>
            <a:pPr marL="457200" indent="-457200" algn="just">
              <a:buFont typeface="+mj-lt"/>
              <a:buAutoNum type="arabicPeriod"/>
            </a:pPr>
            <a:r>
              <a:rPr lang="en-US" sz="2500" b="1" smtClean="0">
                <a:latin typeface="Arial" panose="020B0604020202020204" pitchFamily="34" charset="0"/>
                <a:cs typeface="Arial" panose="020B0604020202020204" pitchFamily="34" charset="0"/>
              </a:rPr>
              <a:t>Nguyễn Tấn Khang</a:t>
            </a:r>
          </a:p>
          <a:p>
            <a:pPr marL="342900" indent="-342900" algn="just">
              <a:buAutoNum type="arabicPeriod"/>
            </a:pPr>
            <a:endParaRPr lang="en-US" sz="2500" b="1">
              <a:latin typeface="Arial" panose="020B0604020202020204" pitchFamily="34" charset="0"/>
              <a:cs typeface="Arial" panose="020B0604020202020204" pitchFamily="34" charset="0"/>
            </a:endParaRPr>
          </a:p>
          <a:p>
            <a:pPr marL="342900" indent="-342900" algn="just">
              <a:buAutoNum type="arabicPeriod"/>
            </a:pPr>
            <a:r>
              <a:rPr lang="en-US" sz="2500" b="1" smtClean="0">
                <a:latin typeface="Arial" panose="020B0604020202020204" pitchFamily="34" charset="0"/>
                <a:cs typeface="Arial" panose="020B0604020202020204" pitchFamily="34" charset="0"/>
              </a:rPr>
              <a:t> Nguyễn Thùy Dương</a:t>
            </a:r>
          </a:p>
          <a:p>
            <a:pPr marL="342900" indent="-342900" algn="just">
              <a:buAutoNum type="arabicPeriod"/>
            </a:pPr>
            <a:endParaRPr lang="en-US" sz="2500" b="1">
              <a:latin typeface="Arial" panose="020B0604020202020204" pitchFamily="34" charset="0"/>
              <a:cs typeface="Arial" panose="020B0604020202020204" pitchFamily="34" charset="0"/>
            </a:endParaRPr>
          </a:p>
          <a:p>
            <a:pPr marL="342900" indent="-342900" algn="just">
              <a:buAutoNum type="arabicPeriod"/>
            </a:pPr>
            <a:r>
              <a:rPr lang="en-US" sz="2500" b="1" smtClean="0">
                <a:latin typeface="Arial" panose="020B0604020202020204" pitchFamily="34" charset="0"/>
                <a:cs typeface="Arial" panose="020B0604020202020204" pitchFamily="34" charset="0"/>
              </a:rPr>
              <a:t> Phạm Thị Nguy</a:t>
            </a:r>
            <a:r>
              <a:rPr lang="en-US" sz="2500" b="1">
                <a:latin typeface="Arial" panose="020B0604020202020204" pitchFamily="34" charset="0"/>
                <a:cs typeface="Arial" panose="020B0604020202020204" pitchFamily="34" charset="0"/>
              </a:rPr>
              <a:t>ệ</a:t>
            </a:r>
            <a:r>
              <a:rPr lang="en-US" sz="2500" b="1" smtClean="0">
                <a:latin typeface="Arial" panose="020B0604020202020204" pitchFamily="34" charset="0"/>
                <a:cs typeface="Arial" panose="020B0604020202020204" pitchFamily="34" charset="0"/>
              </a:rPr>
              <a:t>t</a:t>
            </a:r>
            <a:endParaRPr lang="en-US" sz="2500" b="1">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098" y="2126867"/>
            <a:ext cx="5615189" cy="4243218"/>
          </a:xfrm>
          <a:prstGeom prst="rect">
            <a:avLst/>
          </a:prstGeom>
        </p:spPr>
      </p:pic>
    </p:spTree>
    <p:extLst>
      <p:ext uri="{BB962C8B-B14F-4D97-AF65-F5344CB8AC3E}">
        <p14:creationId xmlns:p14="http://schemas.microsoft.com/office/powerpoint/2010/main" val="7161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927" y="-2948"/>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smtClean="0">
                <a:solidFill>
                  <a:srgbClr val="006600"/>
                </a:solidFill>
                <a:latin typeface="Arial" panose="020B0604020202020204" pitchFamily="34" charset="0"/>
                <a:cs typeface="Arial" panose="020B0604020202020204" pitchFamily="34" charset="0"/>
              </a:rPr>
              <a:t>2.2. </a:t>
            </a:r>
            <a:r>
              <a:rPr lang="en-US" sz="4500" b="1" dirty="0" err="1" smtClean="0">
                <a:solidFill>
                  <a:srgbClr val="006600"/>
                </a:solidFill>
                <a:latin typeface="Arial" panose="020B0604020202020204" pitchFamily="34" charset="0"/>
                <a:cs typeface="Arial" panose="020B0604020202020204" pitchFamily="34" charset="0"/>
              </a:rPr>
              <a:t>Cận</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a:solidFill>
                  <a:srgbClr val="006600"/>
                </a:solidFill>
                <a:latin typeface="Arial" panose="020B0604020202020204" pitchFamily="34" charset="0"/>
                <a:cs typeface="Arial" panose="020B0604020202020204" pitchFamily="34" charset="0"/>
              </a:rPr>
              <a:t>l</a:t>
            </a:r>
            <a:r>
              <a:rPr lang="en-US" sz="4500" b="1" dirty="0" err="1" smtClean="0">
                <a:solidFill>
                  <a:srgbClr val="006600"/>
                </a:solidFill>
                <a:latin typeface="Arial" panose="020B0604020202020204" pitchFamily="34" charset="0"/>
                <a:cs typeface="Arial" panose="020B0604020202020204" pitchFamily="34" charset="0"/>
              </a:rPr>
              <a:t>âm</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sàng</a:t>
            </a:r>
            <a:endParaRPr lang="en-US" sz="4500" b="1" dirty="0">
              <a:solidFill>
                <a:srgbClr val="006600"/>
              </a:solidFill>
              <a:latin typeface="Arial" panose="020B0604020202020204" pitchFamily="34" charset="0"/>
              <a:cs typeface="Arial" panose="020B0604020202020204" pitchFamily="34" charset="0"/>
            </a:endParaRPr>
          </a:p>
        </p:txBody>
      </p:sp>
      <p:sp>
        <p:nvSpPr>
          <p:cNvPr id="5" name="Rectangle 4"/>
          <p:cNvSpPr/>
          <p:nvPr/>
        </p:nvSpPr>
        <p:spPr>
          <a:xfrm>
            <a:off x="720831" y="2598872"/>
            <a:ext cx="2086377" cy="126212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latin typeface="Arial" panose="020B0604020202020204" pitchFamily="34" charset="0"/>
                <a:cs typeface="Arial" panose="020B0604020202020204" pitchFamily="34" charset="0"/>
              </a:rPr>
              <a:t>XN </a:t>
            </a:r>
            <a:r>
              <a:rPr lang="en-US" sz="3000" b="1" dirty="0" err="1" smtClean="0">
                <a:latin typeface="Arial" panose="020B0604020202020204" pitchFamily="34" charset="0"/>
                <a:cs typeface="Arial" panose="020B0604020202020204" pitchFamily="34" charset="0"/>
              </a:rPr>
              <a:t>máu</a:t>
            </a:r>
            <a:endParaRPr lang="en-US" sz="3000" b="1" dirty="0">
              <a:latin typeface="Arial" panose="020B0604020202020204" pitchFamily="34" charset="0"/>
              <a:cs typeface="Arial" panose="020B0604020202020204" pitchFamily="34" charset="0"/>
            </a:endParaRPr>
          </a:p>
        </p:txBody>
      </p:sp>
      <p:sp>
        <p:nvSpPr>
          <p:cNvPr id="6" name="TextBox 5"/>
          <p:cNvSpPr txBox="1"/>
          <p:nvPr/>
        </p:nvSpPr>
        <p:spPr>
          <a:xfrm>
            <a:off x="2934269" y="916600"/>
            <a:ext cx="8889241" cy="58631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en-US" sz="2500" dirty="0" smtClean="0">
                <a:latin typeface="Arial" panose="020B0604020202020204" pitchFamily="34" charset="0"/>
                <a:cs typeface="Arial" panose="020B0604020202020204" pitchFamily="34" charset="0"/>
              </a:rPr>
              <a:t>Protein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&lt; 55g/l. </a:t>
            </a:r>
          </a:p>
          <a:p>
            <a:pPr marL="342900" indent="-342900" algn="just">
              <a:lnSpc>
                <a:spcPct val="150000"/>
              </a:lnSpc>
              <a:buFont typeface="Arial" panose="020B0604020202020204" pitchFamily="34" charset="0"/>
              <a:buChar char="•"/>
            </a:pPr>
            <a:r>
              <a:rPr lang="en-US" sz="2500" dirty="0" smtClean="0">
                <a:latin typeface="Arial" panose="020B0604020202020204" pitchFamily="34" charset="0"/>
                <a:cs typeface="Arial" panose="020B0604020202020204" pitchFamily="34" charset="0"/>
              </a:rPr>
              <a:t>Albumin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&lt; 30g/l. </a:t>
            </a:r>
          </a:p>
          <a:p>
            <a:pPr marL="342900" indent="-342900" algn="just">
              <a:lnSpc>
                <a:spcPct val="150000"/>
              </a:lnSpc>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Ure</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Creatinin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tang.</a:t>
            </a:r>
          </a:p>
          <a:p>
            <a:pPr marL="342900" indent="-342900" algn="just">
              <a:lnSpc>
                <a:spcPct val="150000"/>
              </a:lnSpc>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Tốc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độ</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lắng</a:t>
            </a:r>
            <a:r>
              <a:rPr lang="en-US" sz="2500" dirty="0" smtClean="0">
                <a:latin typeface="Arial" panose="020B0604020202020204" pitchFamily="34" charset="0"/>
                <a:cs typeface="Arial" panose="020B0604020202020204" pitchFamily="34" charset="0"/>
              </a:rPr>
              <a:t> (ESR) </a:t>
            </a:r>
            <a:r>
              <a:rPr lang="en-US" sz="2500" dirty="0" err="1" smtClean="0">
                <a:latin typeface="Arial" panose="020B0604020202020204" pitchFamily="34" charset="0"/>
                <a:cs typeface="Arial" panose="020B0604020202020204" pitchFamily="34" charset="0"/>
              </a:rPr>
              <a:t>thường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tăng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lên</a:t>
            </a:r>
            <a:r>
              <a:rPr lang="en-US" sz="2500" dirty="0" smtClean="0">
                <a:latin typeface="Arial" panose="020B0604020202020204" pitchFamily="34" charset="0"/>
                <a:cs typeface="Arial" panose="020B0604020202020204" pitchFamily="34" charset="0"/>
              </a:rPr>
              <a:t>. BC </a:t>
            </a:r>
            <a:r>
              <a:rPr lang="en-US" sz="2500" dirty="0" err="1" smtClean="0">
                <a:latin typeface="Arial" panose="020B0604020202020204" pitchFamily="34" charset="0"/>
                <a:cs typeface="Arial" panose="020B0604020202020204" pitchFamily="34" charset="0"/>
              </a:rPr>
              <a:t>tăng</a:t>
            </a:r>
            <a:r>
              <a:rPr lang="en-US" sz="2500" dirty="0" smtClean="0">
                <a:latin typeface="Arial" panose="020B0604020202020204" pitchFamily="34" charset="0"/>
                <a:cs typeface="Arial" panose="020B0604020202020204" pitchFamily="34" charset="0"/>
              </a:rPr>
              <a:t>, HC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HST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 </a:t>
            </a:r>
            <a:r>
              <a:rPr lang="en-US" sz="2500" dirty="0" err="1" smtClean="0">
                <a:latin typeface="Arial" panose="020B0604020202020204" pitchFamily="34" charset="0"/>
                <a:cs typeface="Arial" panose="020B0604020202020204" pitchFamily="34" charset="0"/>
              </a:rPr>
              <a:t>Hb</a:t>
            </a:r>
            <a:r>
              <a:rPr lang="en-US" sz="2500" dirty="0" smtClean="0">
                <a:latin typeface="Arial" panose="020B0604020202020204" pitchFamily="34" charset="0"/>
                <a:cs typeface="Arial" panose="020B0604020202020204" pitchFamily="34" charset="0"/>
              </a:rPr>
              <a:t> tang. </a:t>
            </a:r>
            <a:r>
              <a:rPr lang="en-US" sz="2500" dirty="0" err="1" smtClean="0">
                <a:latin typeface="Arial" panose="020B0604020202020204" pitchFamily="34" charset="0"/>
                <a:cs typeface="Arial" panose="020B0604020202020204" pitchFamily="34" charset="0"/>
              </a:rPr>
              <a:t>Kháng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thể</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kháng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liên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cầu</a:t>
            </a:r>
            <a:r>
              <a:rPr lang="en-US" sz="2500" dirty="0" smtClean="0">
                <a:latin typeface="Arial" panose="020B0604020202020204" pitchFamily="34" charset="0"/>
                <a:cs typeface="Arial" panose="020B0604020202020204" pitchFamily="34" charset="0"/>
              </a:rPr>
              <a:t> ASLO (</a:t>
            </a:r>
            <a:r>
              <a:rPr lang="en-US" sz="2500" dirty="0" err="1" smtClean="0">
                <a:latin typeface="Arial" panose="020B0604020202020204" pitchFamily="34" charset="0"/>
                <a:cs typeface="Arial" panose="020B0604020202020204" pitchFamily="34" charset="0"/>
              </a:rPr>
              <a:t>Antistreptolysin</a:t>
            </a:r>
            <a:r>
              <a:rPr lang="en-US" sz="2500" dirty="0" smtClean="0">
                <a:latin typeface="Arial" panose="020B0604020202020204" pitchFamily="34" charset="0"/>
                <a:cs typeface="Arial" panose="020B0604020202020204" pitchFamily="34" charset="0"/>
              </a:rPr>
              <a:t> O) </a:t>
            </a:r>
            <a:r>
              <a:rPr lang="en-US" sz="2500" dirty="0" err="1" smtClean="0">
                <a:latin typeface="Arial" panose="020B0604020202020204" pitchFamily="34" charset="0"/>
                <a:cs typeface="Arial" panose="020B0604020202020204" pitchFamily="34" charset="0"/>
              </a:rPr>
              <a:t>tăng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lên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trong</a:t>
            </a:r>
            <a:r>
              <a:rPr lang="en-US" sz="2500" dirty="0" smtClean="0">
                <a:latin typeface="Arial" panose="020B0604020202020204" pitchFamily="34" charset="0"/>
                <a:cs typeface="Arial" panose="020B0604020202020204" pitchFamily="34" charset="0"/>
              </a:rPr>
              <a:t> 60-80% </a:t>
            </a:r>
            <a:r>
              <a:rPr lang="en-US" sz="2500" dirty="0" err="1" smtClean="0">
                <a:latin typeface="Arial" panose="020B0604020202020204" pitchFamily="34" charset="0"/>
                <a:cs typeface="Arial" panose="020B0604020202020204" pitchFamily="34" charset="0"/>
              </a:rPr>
              <a:t>bệnh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nhân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Tăng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bắt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đầu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vào</a:t>
            </a:r>
            <a:r>
              <a:rPr lang="en-US" sz="2500" dirty="0" smtClean="0">
                <a:latin typeface="Arial" panose="020B0604020202020204" pitchFamily="34" charset="0"/>
                <a:cs typeface="Arial" panose="020B0604020202020204" pitchFamily="34" charset="0"/>
              </a:rPr>
              <a:t> 1-3 </a:t>
            </a:r>
            <a:r>
              <a:rPr lang="en-US" sz="2500" dirty="0" err="1" smtClean="0">
                <a:latin typeface="Arial" panose="020B0604020202020204" pitchFamily="34" charset="0"/>
                <a:cs typeface="Arial" panose="020B0604020202020204" pitchFamily="34" charset="0"/>
              </a:rPr>
              <a:t>tuần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đỉnh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trong</a:t>
            </a:r>
            <a:r>
              <a:rPr lang="en-US" sz="2500" dirty="0" smtClean="0">
                <a:latin typeface="Arial" panose="020B0604020202020204" pitchFamily="34" charset="0"/>
                <a:cs typeface="Arial" panose="020B0604020202020204" pitchFamily="34" charset="0"/>
              </a:rPr>
              <a:t> 3-5 </a:t>
            </a:r>
            <a:r>
              <a:rPr lang="en-US" sz="2500" dirty="0" err="1" smtClean="0">
                <a:latin typeface="Arial" panose="020B0604020202020204" pitchFamily="34" charset="0"/>
                <a:cs typeface="Arial" panose="020B0604020202020204" pitchFamily="34" charset="0"/>
              </a:rPr>
              <a:t>tuần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trở</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bình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thường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trong</a:t>
            </a:r>
            <a:r>
              <a:rPr lang="en-US" sz="2500" dirty="0" smtClean="0">
                <a:latin typeface="Arial" panose="020B0604020202020204" pitchFamily="34" charset="0"/>
                <a:cs typeface="Arial" panose="020B0604020202020204" pitchFamily="34" charset="0"/>
              </a:rPr>
              <a:t> 6 </a:t>
            </a:r>
            <a:r>
              <a:rPr lang="en-US" sz="2500" dirty="0" err="1" smtClean="0">
                <a:latin typeface="Arial" panose="020B0604020202020204" pitchFamily="34" charset="0"/>
                <a:cs typeface="Arial" panose="020B0604020202020204" pitchFamily="34" charset="0"/>
              </a:rPr>
              <a:t>tháng</a:t>
            </a:r>
            <a:r>
              <a:rPr lang="en-US" sz="2500" dirty="0" smtClean="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Bổ</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thể</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đặc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biệt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là</a:t>
            </a:r>
            <a:r>
              <a:rPr lang="en-US" sz="2500" dirty="0" smtClean="0">
                <a:latin typeface="Arial" panose="020B0604020202020204" pitchFamily="34" charset="0"/>
                <a:cs typeface="Arial" panose="020B0604020202020204" pitchFamily="34" charset="0"/>
              </a:rPr>
              <a:t> C3) </a:t>
            </a:r>
            <a:r>
              <a:rPr lang="en-US" sz="2500" dirty="0" err="1" smtClean="0">
                <a:latin typeface="Arial" panose="020B0604020202020204" pitchFamily="34" charset="0"/>
                <a:cs typeface="Arial" panose="020B0604020202020204" pitchFamily="34" charset="0"/>
              </a:rPr>
              <a:t>đến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tuần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thứ</a:t>
            </a:r>
            <a:r>
              <a:rPr lang="en-US" sz="2500" dirty="0" smtClean="0">
                <a:latin typeface="Arial" panose="020B0604020202020204" pitchFamily="34" charset="0"/>
                <a:cs typeface="Arial" panose="020B0604020202020204" pitchFamily="34" charset="0"/>
              </a:rPr>
              <a:t> 6 </a:t>
            </a:r>
            <a:r>
              <a:rPr lang="en-US" sz="2500" dirty="0" err="1" smtClean="0">
                <a:latin typeface="Arial" panose="020B0604020202020204" pitchFamily="34" charset="0"/>
                <a:cs typeface="Arial" panose="020B0604020202020204" pitchFamily="34" charset="0"/>
              </a:rPr>
              <a:t>thì</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trở</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về</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bình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thường</a:t>
            </a:r>
            <a:r>
              <a:rPr lang="en-US" sz="2500" dirty="0" smtClean="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45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927" y="-2948"/>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a:solidFill>
                  <a:srgbClr val="006600"/>
                </a:solidFill>
                <a:latin typeface="Arial" panose="020B0604020202020204" pitchFamily="34" charset="0"/>
                <a:cs typeface="Arial" panose="020B0604020202020204" pitchFamily="34" charset="0"/>
              </a:rPr>
              <a:t>3</a:t>
            </a:r>
            <a:r>
              <a:rPr lang="en-US" sz="4500" b="1" smtClean="0">
                <a:solidFill>
                  <a:srgbClr val="006600"/>
                </a:solidFill>
                <a:latin typeface="Arial" panose="020B0604020202020204" pitchFamily="34" charset="0"/>
                <a:cs typeface="Arial" panose="020B0604020202020204" pitchFamily="34" charset="0"/>
              </a:rPr>
              <a:t>. </a:t>
            </a:r>
            <a:r>
              <a:rPr lang="en-US" sz="4500" b="1">
                <a:solidFill>
                  <a:srgbClr val="006600"/>
                </a:solidFill>
                <a:latin typeface="Arial" panose="020B0604020202020204" pitchFamily="34" charset="0"/>
                <a:cs typeface="Arial" panose="020B0604020202020204" pitchFamily="34" charset="0"/>
              </a:rPr>
              <a:t>Điều trị</a:t>
            </a:r>
          </a:p>
        </p:txBody>
      </p:sp>
      <p:sp>
        <p:nvSpPr>
          <p:cNvPr id="5" name="Rectangle 4"/>
          <p:cNvSpPr/>
          <p:nvPr/>
        </p:nvSpPr>
        <p:spPr>
          <a:xfrm>
            <a:off x="1579812" y="0"/>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smtClean="0">
                <a:solidFill>
                  <a:srgbClr val="006600"/>
                </a:solidFill>
                <a:latin typeface="Arial" panose="020B0604020202020204" pitchFamily="34" charset="0"/>
                <a:cs typeface="Arial" panose="020B0604020202020204" pitchFamily="34" charset="0"/>
              </a:rPr>
              <a:t>3.1. </a:t>
            </a:r>
            <a:r>
              <a:rPr lang="en-US" sz="4500" b="1">
                <a:solidFill>
                  <a:srgbClr val="006600"/>
                </a:solidFill>
                <a:latin typeface="Arial" panose="020B0604020202020204" pitchFamily="34" charset="0"/>
                <a:cs typeface="Arial" panose="020B0604020202020204" pitchFamily="34" charset="0"/>
              </a:rPr>
              <a:t>Điều </a:t>
            </a:r>
            <a:r>
              <a:rPr lang="en-US" sz="4500" b="1" smtClean="0">
                <a:solidFill>
                  <a:srgbClr val="006600"/>
                </a:solidFill>
                <a:latin typeface="Arial" panose="020B0604020202020204" pitchFamily="34" charset="0"/>
                <a:cs typeface="Arial" panose="020B0604020202020204" pitchFamily="34" charset="0"/>
              </a:rPr>
              <a:t>trị bằng thuốc</a:t>
            </a:r>
            <a:endParaRPr lang="en-US" sz="4500" b="1">
              <a:solidFill>
                <a:srgbClr val="006600"/>
              </a:solidFill>
              <a:latin typeface="Arial" panose="020B0604020202020204" pitchFamily="34" charset="0"/>
              <a:cs typeface="Arial" panose="020B0604020202020204" pitchFamily="34" charset="0"/>
            </a:endParaRPr>
          </a:p>
        </p:txBody>
      </p:sp>
      <p:sp>
        <p:nvSpPr>
          <p:cNvPr id="6" name="TextBox 5"/>
          <p:cNvSpPr txBox="1"/>
          <p:nvPr/>
        </p:nvSpPr>
        <p:spPr>
          <a:xfrm>
            <a:off x="588138" y="893042"/>
            <a:ext cx="11144516" cy="2015936"/>
          </a:xfrm>
          <a:prstGeom prst="rect">
            <a:avLst/>
          </a:prstGeom>
          <a:noFill/>
        </p:spPr>
        <p:txBody>
          <a:bodyPr wrap="square" rtlCol="0">
            <a:spAutoFit/>
          </a:bodyPr>
          <a:lstStyle/>
          <a:p>
            <a:pPr marL="285750" indent="-285750" algn="just">
              <a:buFont typeface="Arial" panose="020B0604020202020204" pitchFamily="34" charset="0"/>
              <a:buChar char="•"/>
            </a:pPr>
            <a:r>
              <a:rPr lang="en-US" sz="2500" b="1" smtClean="0">
                <a:latin typeface="Arial" panose="020B0604020202020204" pitchFamily="34" charset="0"/>
                <a:cs typeface="Arial" panose="020B0604020202020204" pitchFamily="34" charset="0"/>
              </a:rPr>
              <a:t>Penicillin</a:t>
            </a:r>
            <a:r>
              <a:rPr lang="en-US" sz="2500" smtClean="0">
                <a:latin typeface="Arial" panose="020B0604020202020204" pitchFamily="34" charset="0"/>
                <a:cs typeface="Arial" panose="020B0604020202020204" pitchFamily="34" charset="0"/>
              </a:rPr>
              <a:t>: -  Được </a:t>
            </a:r>
            <a:r>
              <a:rPr lang="en-US" sz="2500">
                <a:latin typeface="Arial" panose="020B0604020202020204" pitchFamily="34" charset="0"/>
                <a:cs typeface="Arial" panose="020B0604020202020204" pitchFamily="34" charset="0"/>
              </a:rPr>
              <a:t>chỉ định ở bệnh nhân không </a:t>
            </a:r>
            <a:r>
              <a:rPr lang="en-US" sz="2500" smtClean="0">
                <a:latin typeface="Arial" panose="020B0604020202020204" pitchFamily="34" charset="0"/>
                <a:cs typeface="Arial" panose="020B0604020202020204" pitchFamily="34" charset="0"/>
              </a:rPr>
              <a:t>dị ứng. Lưu ý rằng điều trị 		kháng </a:t>
            </a:r>
            <a:r>
              <a:rPr lang="en-US" sz="2500">
                <a:latin typeface="Arial" panose="020B0604020202020204" pitchFamily="34" charset="0"/>
                <a:cs typeface="Arial" panose="020B0604020202020204" pitchFamily="34" charset="0"/>
              </a:rPr>
              <a:t>sinh </a:t>
            </a:r>
            <a:r>
              <a:rPr lang="en-US" sz="2500" smtClean="0">
                <a:latin typeface="Arial" panose="020B0604020202020204" pitchFamily="34" charset="0"/>
                <a:cs typeface="Arial" panose="020B0604020202020204" pitchFamily="34" charset="0"/>
              </a:rPr>
              <a:t>sớm không ảnh hưởng đến sự phát triển của viêm 		cầu thận </a:t>
            </a:r>
            <a:r>
              <a:rPr lang="en-US" sz="2500">
                <a:latin typeface="Arial" panose="020B0604020202020204" pitchFamily="34" charset="0"/>
                <a:cs typeface="Arial" panose="020B0604020202020204" pitchFamily="34" charset="0"/>
              </a:rPr>
              <a:t>cấp sau </a:t>
            </a:r>
            <a:r>
              <a:rPr lang="en-US" sz="2500" smtClean="0">
                <a:latin typeface="Arial" panose="020B0604020202020204" pitchFamily="34" charset="0"/>
                <a:cs typeface="Arial" panose="020B0604020202020204" pitchFamily="34" charset="0"/>
              </a:rPr>
              <a:t>nhiễm streptococcal</a:t>
            </a:r>
            <a:r>
              <a:rPr lang="en-US" sz="2500">
                <a:latin typeface="Arial" panose="020B0604020202020204" pitchFamily="34" charset="0"/>
                <a:cs typeface="Arial" panose="020B0604020202020204" pitchFamily="34" charset="0"/>
              </a:rPr>
              <a:t>. </a:t>
            </a:r>
            <a:endParaRPr lang="en-US" sz="250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500" smtClean="0">
              <a:latin typeface="Arial" panose="020B0604020202020204" pitchFamily="34" charset="0"/>
              <a:cs typeface="Arial" panose="020B0604020202020204" pitchFamily="34" charset="0"/>
            </a:endParaRPr>
          </a:p>
          <a:p>
            <a:pPr algn="just"/>
            <a:r>
              <a:rPr lang="en-US" sz="2500">
                <a:latin typeface="Arial" panose="020B0604020202020204" pitchFamily="34" charset="0"/>
                <a:cs typeface="Arial" panose="020B0604020202020204" pitchFamily="34" charset="0"/>
              </a:rPr>
              <a:t>	</a:t>
            </a:r>
            <a:r>
              <a:rPr lang="en-US" sz="2500" smtClean="0">
                <a:latin typeface="Arial" panose="020B0604020202020204" pitchFamily="34" charset="0"/>
                <a:cs typeface="Arial" panose="020B0604020202020204" pitchFamily="34" charset="0"/>
              </a:rPr>
              <a:t>	- Thận </a:t>
            </a:r>
            <a:r>
              <a:rPr lang="en-US" sz="2500">
                <a:latin typeface="Arial" panose="020B0604020202020204" pitchFamily="34" charset="0"/>
                <a:cs typeface="Arial" panose="020B0604020202020204" pitchFamily="34" charset="0"/>
              </a:rPr>
              <a:t>trọng với bệnh nhân thiểu </a:t>
            </a:r>
            <a:r>
              <a:rPr lang="en-US" sz="2500" smtClean="0">
                <a:latin typeface="Arial" panose="020B0604020202020204" pitchFamily="34" charset="0"/>
                <a:cs typeface="Arial" panose="020B0604020202020204" pitchFamily="34" charset="0"/>
              </a:rPr>
              <a:t>niệu và suy thận.</a:t>
            </a:r>
            <a:endParaRPr lang="en-US" sz="25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955" y="3091068"/>
            <a:ext cx="3869635" cy="2743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66" y="3091069"/>
            <a:ext cx="2910872" cy="2743200"/>
          </a:xfrm>
          <a:prstGeom prst="rect">
            <a:avLst/>
          </a:prstGeom>
        </p:spPr>
      </p:pic>
      <p:sp>
        <p:nvSpPr>
          <p:cNvPr id="11" name="TextBox 10"/>
          <p:cNvSpPr txBox="1"/>
          <p:nvPr/>
        </p:nvSpPr>
        <p:spPr>
          <a:xfrm>
            <a:off x="330779" y="5834268"/>
            <a:ext cx="11582924" cy="907941"/>
          </a:xfrm>
          <a:prstGeom prst="rect">
            <a:avLst/>
          </a:prstGeom>
          <a:noFill/>
        </p:spPr>
        <p:txBody>
          <a:bodyPr wrap="square" rtlCol="0">
            <a:spAutoFit/>
          </a:bodyPr>
          <a:lstStyle/>
          <a:p>
            <a:r>
              <a:rPr lang="en-US" sz="2500" smtClean="0">
                <a:latin typeface="Arial" panose="020B0604020202020204" pitchFamily="34" charset="0"/>
                <a:cs typeface="Arial" panose="020B0604020202020204" pitchFamily="34" charset="0"/>
              </a:rPr>
              <a:t>         Penicillin V		                 Penicillin G	            Benzathin Penicillin</a:t>
            </a:r>
          </a:p>
          <a:p>
            <a:r>
              <a:rPr lang="en-US" sz="28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750 </a:t>
            </a:r>
            <a:r>
              <a:rPr lang="en-US" sz="2000">
                <a:latin typeface="Arial" panose="020B0604020202020204" pitchFamily="34" charset="0"/>
                <a:cs typeface="Arial" panose="020B0604020202020204" pitchFamily="34" charset="0"/>
              </a:rPr>
              <a:t>đồng / Viên</a:t>
            </a:r>
            <a:r>
              <a:rPr lang="en-US" sz="2000" smtClean="0">
                <a:latin typeface="Arial" panose="020B0604020202020204" pitchFamily="34" charset="0"/>
                <a:cs typeface="Arial" panose="020B0604020202020204" pitchFamily="34" charset="0"/>
              </a:rPr>
              <a:t>                                      2.650 </a:t>
            </a:r>
            <a:r>
              <a:rPr lang="en-US" sz="2000">
                <a:latin typeface="Arial" panose="020B0604020202020204" pitchFamily="34" charset="0"/>
                <a:cs typeface="Arial" panose="020B0604020202020204" pitchFamily="34" charset="0"/>
              </a:rPr>
              <a:t>đồng / Lọ </a:t>
            </a:r>
            <a:r>
              <a:rPr lang="en-US" sz="2000" smtClean="0">
                <a:latin typeface="Arial" panose="020B0604020202020204" pitchFamily="34" charset="0"/>
                <a:cs typeface="Arial" panose="020B0604020202020204" pitchFamily="34" charset="0"/>
              </a:rPr>
              <a:t>                          16.848 </a:t>
            </a:r>
            <a:r>
              <a:rPr lang="en-US" sz="2000">
                <a:latin typeface="Arial" panose="020B0604020202020204" pitchFamily="34" charset="0"/>
                <a:cs typeface="Arial" panose="020B0604020202020204" pitchFamily="34" charset="0"/>
              </a:rPr>
              <a:t>đồng / Lọ</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79" y="3091068"/>
            <a:ext cx="3657600" cy="2743200"/>
          </a:xfrm>
          <a:prstGeom prst="rect">
            <a:avLst/>
          </a:prstGeom>
        </p:spPr>
      </p:pic>
    </p:spTree>
    <p:extLst>
      <p:ext uri="{BB962C8B-B14F-4D97-AF65-F5344CB8AC3E}">
        <p14:creationId xmlns:p14="http://schemas.microsoft.com/office/powerpoint/2010/main" val="314019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79812" y="0"/>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smtClean="0">
                <a:solidFill>
                  <a:srgbClr val="006600"/>
                </a:solidFill>
                <a:latin typeface="Arial" panose="020B0604020202020204" pitchFamily="34" charset="0"/>
                <a:cs typeface="Arial" panose="020B0604020202020204" pitchFamily="34" charset="0"/>
              </a:rPr>
              <a:t>3.1. </a:t>
            </a:r>
            <a:r>
              <a:rPr lang="en-US" sz="4500" b="1" dirty="0" err="1">
                <a:solidFill>
                  <a:srgbClr val="006600"/>
                </a:solidFill>
                <a:latin typeface="Arial" panose="020B0604020202020204" pitchFamily="34" charset="0"/>
                <a:cs typeface="Arial" panose="020B0604020202020204" pitchFamily="34" charset="0"/>
              </a:rPr>
              <a:t>Điều</a:t>
            </a:r>
            <a:r>
              <a:rPr lang="en-US" sz="4500" b="1" dirty="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trị</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bằng</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thuốc</a:t>
            </a:r>
            <a:endParaRPr lang="en-US" sz="4500" b="1" dirty="0">
              <a:solidFill>
                <a:srgbClr val="006600"/>
              </a:solidFill>
              <a:latin typeface="Arial" panose="020B0604020202020204" pitchFamily="34" charset="0"/>
              <a:cs typeface="Arial" panose="020B0604020202020204" pitchFamily="34" charset="0"/>
            </a:endParaRPr>
          </a:p>
        </p:txBody>
      </p:sp>
      <p:sp>
        <p:nvSpPr>
          <p:cNvPr id="13" name="TextBox 12"/>
          <p:cNvSpPr txBox="1"/>
          <p:nvPr/>
        </p:nvSpPr>
        <p:spPr>
          <a:xfrm>
            <a:off x="130377" y="916600"/>
            <a:ext cx="4894668" cy="5663089"/>
          </a:xfrm>
          <a:prstGeom prst="rect">
            <a:avLst/>
          </a:prstGeom>
          <a:noFill/>
        </p:spPr>
        <p:txBody>
          <a:bodyPr wrap="square" rtlCol="0">
            <a:spAutoFit/>
          </a:bodyPr>
          <a:lstStyle/>
          <a:p>
            <a:pPr marL="285750" indent="-285750" algn="just">
              <a:buFont typeface="Arial" panose="020B0604020202020204" pitchFamily="34" charset="0"/>
              <a:buChar char="•"/>
            </a:pPr>
            <a:r>
              <a:rPr lang="en-US" sz="2500" dirty="0" err="1">
                <a:latin typeface="Arial" panose="020B0604020202020204" pitchFamily="34" charset="0"/>
                <a:cs typeface="Arial" panose="020B0604020202020204" pitchFamily="34" charset="0"/>
              </a:rPr>
              <a:t>Nếu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Penixillin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thì</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thay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bằng</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Rovamycin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hoặc</a:t>
            </a:r>
            <a:r>
              <a:rPr lang="en-US" sz="2500" dirty="0" smtClean="0">
                <a:latin typeface="Arial" panose="020B0604020202020204" pitchFamily="34" charset="0"/>
                <a:cs typeface="Arial" panose="020B0604020202020204" pitchFamily="34" charset="0"/>
              </a:rPr>
              <a:t> </a:t>
            </a:r>
            <a:r>
              <a:rPr lang="en-US" sz="2800" dirty="0" smtClean="0"/>
              <a:t>Erythromycin.</a:t>
            </a:r>
          </a:p>
          <a:p>
            <a:pPr marL="285750" indent="-285750" algn="jus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a:latin typeface="Arial" panose="020B0604020202020204" pitchFamily="34" charset="0"/>
                <a:cs typeface="Arial" panose="020B0604020202020204" pitchFamily="34" charset="0"/>
              </a:rPr>
              <a:t>Cocticoid</a:t>
            </a:r>
            <a:r>
              <a:rPr lang="en-US" sz="2500" dirty="0">
                <a:latin typeface="Arial" panose="020B0604020202020204" pitchFamily="34" charset="0"/>
                <a:cs typeface="Arial" panose="020B0604020202020204" pitchFamily="34" charset="0"/>
              </a:rPr>
              <a:t> : </a:t>
            </a:r>
            <a:r>
              <a:rPr lang="en-US" sz="2500" dirty="0" smtClean="0">
                <a:latin typeface="Arial" panose="020B0604020202020204" pitchFamily="34" charset="0"/>
                <a:cs typeface="Arial" panose="020B0604020202020204" pitchFamily="34" charset="0"/>
              </a:rPr>
              <a:t>Methylprednisolone </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Được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cho</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viêm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cấp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do streptococcal, </a:t>
            </a:r>
            <a:r>
              <a:rPr lang="en-US" sz="2500" dirty="0" err="1">
                <a:latin typeface="Arial" panose="020B0604020202020204" pitchFamily="34" charset="0"/>
                <a:cs typeface="Arial" panose="020B0604020202020204" pitchFamily="34" charset="0"/>
              </a:rPr>
              <a:t>đặc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viêm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thận</a:t>
            </a:r>
            <a:r>
              <a:rPr lang="en-US" sz="2500" dirty="0">
                <a:latin typeface="Arial" panose="020B0604020202020204" pitchFamily="34" charset="0"/>
                <a:cs typeface="Arial" panose="020B0604020202020204" pitchFamily="34" charset="0"/>
              </a:rPr>
              <a:t> lupus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viêm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nhanh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căn</a:t>
            </a:r>
            <a:r>
              <a:rPr lang="en-US" sz="25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800" dirty="0" err="1"/>
              <a:t>Ức</a:t>
            </a:r>
            <a:r>
              <a:rPr lang="en-US" sz="2800" dirty="0"/>
              <a:t> </a:t>
            </a:r>
            <a:r>
              <a:rPr lang="en-US" sz="2800" dirty="0" err="1"/>
              <a:t>chế</a:t>
            </a:r>
            <a:r>
              <a:rPr lang="en-US" sz="2800" dirty="0"/>
              <a:t> </a:t>
            </a:r>
            <a:r>
              <a:rPr lang="en-US" sz="2800" dirty="0" err="1"/>
              <a:t>miễn</a:t>
            </a:r>
            <a:r>
              <a:rPr lang="en-US" sz="2800" dirty="0"/>
              <a:t> </a:t>
            </a:r>
            <a:r>
              <a:rPr lang="en-US" sz="2800" dirty="0" err="1"/>
              <a:t>dịch</a:t>
            </a:r>
            <a:r>
              <a:rPr lang="en-US" sz="2800" dirty="0"/>
              <a:t>: </a:t>
            </a:r>
            <a:r>
              <a:rPr lang="en-US" sz="2800" dirty="0" smtClean="0"/>
              <a:t>Cyclophosphamide</a:t>
            </a:r>
            <a:endParaRPr lang="en-US" sz="28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51" y="893042"/>
            <a:ext cx="3237010" cy="239042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641" y="893042"/>
            <a:ext cx="3578997" cy="2390428"/>
          </a:xfrm>
          <a:prstGeom prst="rect">
            <a:avLst/>
          </a:prstGeom>
        </p:spPr>
      </p:pic>
      <p:sp>
        <p:nvSpPr>
          <p:cNvPr id="16" name="TextBox 15"/>
          <p:cNvSpPr txBox="1"/>
          <p:nvPr/>
        </p:nvSpPr>
        <p:spPr>
          <a:xfrm>
            <a:off x="5410037" y="3311342"/>
            <a:ext cx="6658524" cy="400110"/>
          </a:xfrm>
          <a:prstGeom prst="rect">
            <a:avLst/>
          </a:prstGeom>
          <a:noFill/>
        </p:spPr>
        <p:txBody>
          <a:bodyPr wrap="square" rtlCol="0">
            <a:spAutoFit/>
          </a:bodyPr>
          <a:lstStyle/>
          <a:p>
            <a:r>
              <a:rPr lang="en-US" sz="2000" smtClean="0">
                <a:latin typeface="Arial" panose="020B0604020202020204" pitchFamily="34" charset="0"/>
                <a:cs typeface="Arial" panose="020B0604020202020204" pitchFamily="34" charset="0"/>
              </a:rPr>
              <a:t>       9.645 </a:t>
            </a:r>
            <a:r>
              <a:rPr lang="en-US" sz="2000">
                <a:latin typeface="Arial" panose="020B0604020202020204" pitchFamily="34" charset="0"/>
                <a:cs typeface="Arial" panose="020B0604020202020204" pitchFamily="34" charset="0"/>
              </a:rPr>
              <a:t>đồng / </a:t>
            </a:r>
            <a:r>
              <a:rPr lang="en-US" sz="2000" smtClean="0">
                <a:latin typeface="Arial" panose="020B0604020202020204" pitchFamily="34" charset="0"/>
                <a:cs typeface="Arial" panose="020B0604020202020204" pitchFamily="34" charset="0"/>
              </a:rPr>
              <a:t>Viên		       1.600 </a:t>
            </a:r>
            <a:r>
              <a:rPr lang="en-US" sz="2000">
                <a:latin typeface="Arial" panose="020B0604020202020204" pitchFamily="34" charset="0"/>
                <a:cs typeface="Arial" panose="020B0604020202020204" pitchFamily="34" charset="0"/>
              </a:rPr>
              <a:t>đồng / Viên</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641" y="3739583"/>
            <a:ext cx="3748654" cy="2584421"/>
          </a:xfrm>
          <a:prstGeom prst="rect">
            <a:avLst/>
          </a:prstGeom>
        </p:spPr>
      </p:pic>
      <p:sp>
        <p:nvSpPr>
          <p:cNvPr id="18" name="TextBox 17"/>
          <p:cNvSpPr txBox="1"/>
          <p:nvPr/>
        </p:nvSpPr>
        <p:spPr>
          <a:xfrm>
            <a:off x="5560903" y="6295511"/>
            <a:ext cx="6658524" cy="400110"/>
          </a:xfrm>
          <a:prstGeom prst="rect">
            <a:avLst/>
          </a:prstGeom>
          <a:noFill/>
        </p:spPr>
        <p:txBody>
          <a:bodyPr wrap="square" rtlCol="0">
            <a:spAutoFit/>
          </a:bodyPr>
          <a:lstStyle/>
          <a:p>
            <a:r>
              <a:rPr lang="en-US" sz="2000" smtClean="0">
                <a:latin typeface="Arial" panose="020B0604020202020204" pitchFamily="34" charset="0"/>
                <a:cs typeface="Arial" panose="020B0604020202020204" pitchFamily="34" charset="0"/>
              </a:rPr>
              <a:t>       1.000 </a:t>
            </a:r>
            <a:r>
              <a:rPr lang="en-US" sz="2000">
                <a:latin typeface="Arial" panose="020B0604020202020204" pitchFamily="34" charset="0"/>
                <a:cs typeface="Arial" panose="020B0604020202020204" pitchFamily="34" charset="0"/>
              </a:rPr>
              <a:t>đồng / </a:t>
            </a:r>
            <a:r>
              <a:rPr lang="en-US" sz="2000" smtClean="0">
                <a:latin typeface="Arial" panose="020B0604020202020204" pitchFamily="34" charset="0"/>
                <a:cs typeface="Arial" panose="020B0604020202020204" pitchFamily="34" charset="0"/>
              </a:rPr>
              <a:t>Viên		       3.083 </a:t>
            </a:r>
            <a:r>
              <a:rPr lang="en-US" sz="2000">
                <a:latin typeface="Arial" panose="020B0604020202020204" pitchFamily="34" charset="0"/>
                <a:cs typeface="Arial" panose="020B0604020202020204" pitchFamily="34" charset="0"/>
              </a:rPr>
              <a:t>đồng / Viên</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101" y="3802020"/>
            <a:ext cx="3163041" cy="249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26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087" y="121223"/>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smtClean="0">
                <a:solidFill>
                  <a:srgbClr val="006600"/>
                </a:solidFill>
                <a:latin typeface="Arial" panose="020B0604020202020204" pitchFamily="34" charset="0"/>
                <a:cs typeface="Arial" panose="020B0604020202020204" pitchFamily="34" charset="0"/>
              </a:rPr>
              <a:t>3.2. </a:t>
            </a:r>
            <a:r>
              <a:rPr lang="en-US" sz="4500" b="1">
                <a:solidFill>
                  <a:srgbClr val="006600"/>
                </a:solidFill>
                <a:latin typeface="Arial" panose="020B0604020202020204" pitchFamily="34" charset="0"/>
                <a:cs typeface="Arial" panose="020B0604020202020204" pitchFamily="34" charset="0"/>
              </a:rPr>
              <a:t>Chế độ ăn và sinh hoạt </a:t>
            </a:r>
          </a:p>
        </p:txBody>
      </p:sp>
      <p:sp>
        <p:nvSpPr>
          <p:cNvPr id="5" name="TextBox 4"/>
          <p:cNvSpPr txBox="1"/>
          <p:nvPr/>
        </p:nvSpPr>
        <p:spPr>
          <a:xfrm>
            <a:off x="2625632" y="1437764"/>
            <a:ext cx="8843556" cy="2400657"/>
          </a:xfrm>
          <a:prstGeom prst="rect">
            <a:avLst/>
          </a:prstGeom>
          <a:noFill/>
        </p:spPr>
        <p:txBody>
          <a:bodyPr wrap="square" rtlCol="0">
            <a:spAutoFit/>
          </a:bodyPr>
          <a:lstStyle/>
          <a:p>
            <a:pPr marL="342900" indent="-342900" algn="just">
              <a:buFont typeface="Arial" panose="020B0604020202020204" pitchFamily="34" charset="0"/>
              <a:buChar char="•"/>
            </a:pPr>
            <a:r>
              <a:rPr lang="en-US" sz="2500" smtClean="0">
                <a:latin typeface="Arial" panose="020B0604020202020204" pitchFamily="34" charset="0"/>
                <a:cs typeface="Arial" panose="020B0604020202020204" pitchFamily="34" charset="0"/>
              </a:rPr>
              <a:t>Bệnh </a:t>
            </a:r>
            <a:r>
              <a:rPr lang="en-US" sz="2500">
                <a:latin typeface="Arial" panose="020B0604020202020204" pitchFamily="34" charset="0"/>
                <a:cs typeface="Arial" panose="020B0604020202020204" pitchFamily="34" charset="0"/>
              </a:rPr>
              <a:t>nhân thiểu và vô niệu có tăng urê, creatinine máu: lượng nước vào 500-600ml/ngày, muối 2g/ngày, Prôtide </a:t>
            </a:r>
            <a:r>
              <a:rPr lang="en-US" sz="2500" smtClean="0">
                <a:latin typeface="Arial" panose="020B0604020202020204" pitchFamily="34" charset="0"/>
                <a:cs typeface="Arial" panose="020B0604020202020204" pitchFamily="34" charset="0"/>
              </a:rPr>
              <a:t>20g/ngày.</a:t>
            </a:r>
          </a:p>
          <a:p>
            <a:pPr marL="342900" indent="-342900" algn="just">
              <a:buFont typeface="Arial" panose="020B0604020202020204" pitchFamily="34" charset="0"/>
              <a:buChar char="•"/>
            </a:pPr>
            <a:endParaRPr lang="en-US" sz="250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500" smtClean="0">
                <a:latin typeface="Arial" panose="020B0604020202020204" pitchFamily="34" charset="0"/>
                <a:cs typeface="Arial" panose="020B0604020202020204" pitchFamily="34" charset="0"/>
              </a:rPr>
              <a:t>Bệnh </a:t>
            </a:r>
            <a:r>
              <a:rPr lang="en-US" sz="2500">
                <a:latin typeface="Arial" panose="020B0604020202020204" pitchFamily="34" charset="0"/>
                <a:cs typeface="Arial" panose="020B0604020202020204" pitchFamily="34" charset="0"/>
              </a:rPr>
              <a:t>thiểu và vô niệu có phù tăng huyết áp, urê, creatinine máu </a:t>
            </a:r>
            <a:r>
              <a:rPr lang="en-US" sz="2500" smtClean="0">
                <a:latin typeface="Arial" panose="020B0604020202020204" pitchFamily="34" charset="0"/>
                <a:cs typeface="Arial" panose="020B0604020202020204" pitchFamily="34" charset="0"/>
              </a:rPr>
              <a:t>không tăng</a:t>
            </a:r>
            <a:r>
              <a:rPr lang="en-US" sz="2500">
                <a:latin typeface="Arial" panose="020B0604020202020204" pitchFamily="34" charset="0"/>
                <a:cs typeface="Arial" panose="020B0604020202020204" pitchFamily="34" charset="0"/>
              </a:rPr>
              <a:t>: muối 0,5 - 1g/ngày, Prôtide 40g/ngày</a:t>
            </a:r>
            <a:r>
              <a:rPr lang="en-US" sz="2500" smtClean="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p:txBody>
      </p:sp>
      <p:sp>
        <p:nvSpPr>
          <p:cNvPr id="6" name="Rectangle 5"/>
          <p:cNvSpPr/>
          <p:nvPr/>
        </p:nvSpPr>
        <p:spPr>
          <a:xfrm>
            <a:off x="957124" y="1732992"/>
            <a:ext cx="1253241" cy="1371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a:latin typeface="Arial" panose="020B0604020202020204" pitchFamily="34" charset="0"/>
                <a:cs typeface="Arial" panose="020B0604020202020204" pitchFamily="34" charset="0"/>
              </a:rPr>
              <a:t>Tiết </a:t>
            </a:r>
            <a:r>
              <a:rPr lang="en-US" sz="3000" b="1" smtClean="0">
                <a:latin typeface="Arial" panose="020B0604020202020204" pitchFamily="34" charset="0"/>
                <a:cs typeface="Arial" panose="020B0604020202020204" pitchFamily="34" charset="0"/>
              </a:rPr>
              <a:t>thực</a:t>
            </a:r>
            <a:endParaRPr lang="en-US" sz="3000" b="1">
              <a:latin typeface="Arial" panose="020B0604020202020204" pitchFamily="34" charset="0"/>
              <a:cs typeface="Arial" panose="020B0604020202020204" pitchFamily="34" charset="0"/>
            </a:endParaRPr>
          </a:p>
        </p:txBody>
      </p:sp>
      <p:sp>
        <p:nvSpPr>
          <p:cNvPr id="7" name="Rectangle 6"/>
          <p:cNvSpPr/>
          <p:nvPr/>
        </p:nvSpPr>
        <p:spPr>
          <a:xfrm>
            <a:off x="957125" y="4321492"/>
            <a:ext cx="1253241" cy="1371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smtClean="0">
                <a:latin typeface="Arial" panose="020B0604020202020204" pitchFamily="34" charset="0"/>
                <a:cs typeface="Arial" panose="020B0604020202020204" pitchFamily="34" charset="0"/>
              </a:rPr>
              <a:t>Nghỉ ngơi</a:t>
            </a:r>
            <a:endParaRPr lang="en-US" sz="3000" b="1">
              <a:latin typeface="Arial" panose="020B0604020202020204" pitchFamily="34" charset="0"/>
              <a:cs typeface="Arial" panose="020B0604020202020204" pitchFamily="34" charset="0"/>
            </a:endParaRPr>
          </a:p>
        </p:txBody>
      </p:sp>
      <p:sp>
        <p:nvSpPr>
          <p:cNvPr id="8" name="TextBox 7"/>
          <p:cNvSpPr txBox="1"/>
          <p:nvPr/>
        </p:nvSpPr>
        <p:spPr>
          <a:xfrm>
            <a:off x="2625632" y="4214318"/>
            <a:ext cx="8843557" cy="2015936"/>
          </a:xfrm>
          <a:prstGeom prst="rect">
            <a:avLst/>
          </a:prstGeom>
          <a:noFill/>
        </p:spPr>
        <p:txBody>
          <a:bodyPr wrap="square" rtlCol="0">
            <a:spAutoFit/>
          </a:bodyPr>
          <a:lstStyle/>
          <a:p>
            <a:pPr marL="342900" indent="-342900" algn="just">
              <a:buFont typeface="Arial" panose="020B0604020202020204" pitchFamily="34" charset="0"/>
              <a:buChar char="•"/>
            </a:pPr>
            <a:r>
              <a:rPr lang="en-US" sz="2500">
                <a:latin typeface="Arial" panose="020B0604020202020204" pitchFamily="34" charset="0"/>
                <a:cs typeface="Arial" panose="020B0604020202020204" pitchFamily="34" charset="0"/>
              </a:rPr>
              <a:t>Nghỉ ngơi tuyệt đối từ 3 tuần đến 1 tháng cho đến khi hết triệu chứng. </a:t>
            </a:r>
            <a:endParaRPr lang="en-US" sz="250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50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500" smtClean="0">
                <a:latin typeface="Arial" panose="020B0604020202020204" pitchFamily="34" charset="0"/>
                <a:cs typeface="Arial" panose="020B0604020202020204" pitchFamily="34" charset="0"/>
              </a:rPr>
              <a:t>Sau đó </a:t>
            </a:r>
            <a:r>
              <a:rPr lang="en-US" sz="2500">
                <a:latin typeface="Arial" panose="020B0604020202020204" pitchFamily="34" charset="0"/>
                <a:cs typeface="Arial" panose="020B0604020202020204" pitchFamily="34" charset="0"/>
              </a:rPr>
              <a:t>trở lại hoạt động từ từ ngay khi còn protein niệu và đái máu vi </a:t>
            </a:r>
            <a:r>
              <a:rPr lang="en-US" sz="2500" smtClean="0">
                <a:latin typeface="Arial" panose="020B0604020202020204" pitchFamily="34" charset="0"/>
                <a:cs typeface="Arial" panose="020B0604020202020204" pitchFamily="34" charset="0"/>
              </a:rPr>
              <a:t>thể thường </a:t>
            </a:r>
            <a:r>
              <a:rPr lang="en-US" sz="2500">
                <a:latin typeface="Arial" panose="020B0604020202020204" pitchFamily="34" charset="0"/>
                <a:cs typeface="Arial" panose="020B0604020202020204" pitchFamily="34" charset="0"/>
              </a:rPr>
              <a:t>từ 6 tuần đến 2 tháng</a:t>
            </a:r>
            <a:r>
              <a:rPr lang="en-US" sz="2500" smtClean="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p:txBody>
      </p:sp>
      <p:sp>
        <p:nvSpPr>
          <p:cNvPr id="9" name="Rectangle 8"/>
          <p:cNvSpPr/>
          <p:nvPr/>
        </p:nvSpPr>
        <p:spPr>
          <a:xfrm>
            <a:off x="1849779" y="44337"/>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smtClean="0">
                <a:solidFill>
                  <a:srgbClr val="006600"/>
                </a:solidFill>
                <a:latin typeface="Arial" panose="020B0604020202020204" pitchFamily="34" charset="0"/>
                <a:cs typeface="Arial" panose="020B0604020202020204" pitchFamily="34" charset="0"/>
              </a:rPr>
              <a:t>3.3. </a:t>
            </a:r>
            <a:r>
              <a:rPr lang="en-US" sz="4500" b="1" dirty="0" err="1" smtClean="0">
                <a:solidFill>
                  <a:srgbClr val="006600"/>
                </a:solidFill>
                <a:latin typeface="Arial" panose="020B0604020202020204" pitchFamily="34" charset="0"/>
                <a:cs typeface="Arial" panose="020B0604020202020204" pitchFamily="34" charset="0"/>
              </a:rPr>
              <a:t>Chỉ</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định</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lọc</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máu</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ngoài</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thận</a:t>
            </a:r>
            <a:r>
              <a:rPr lang="en-US" sz="4500" b="1" dirty="0" smtClean="0">
                <a:solidFill>
                  <a:srgbClr val="006600"/>
                </a:solidFill>
                <a:latin typeface="Arial" panose="020B0604020202020204" pitchFamily="34" charset="0"/>
                <a:cs typeface="Arial" panose="020B0604020202020204" pitchFamily="34" charset="0"/>
              </a:rPr>
              <a:t> </a:t>
            </a:r>
            <a:endParaRPr lang="en-US" sz="4500" b="1" dirty="0">
              <a:solidFill>
                <a:srgbClr val="006600"/>
              </a:solidFill>
              <a:latin typeface="Arial" panose="020B0604020202020204" pitchFamily="34" charset="0"/>
              <a:cs typeface="Arial" panose="020B0604020202020204" pitchFamily="34" charset="0"/>
            </a:endParaRPr>
          </a:p>
        </p:txBody>
      </p:sp>
      <p:sp>
        <p:nvSpPr>
          <p:cNvPr id="10" name="Rectangle 9"/>
          <p:cNvSpPr/>
          <p:nvPr/>
        </p:nvSpPr>
        <p:spPr>
          <a:xfrm>
            <a:off x="391885" y="1321726"/>
            <a:ext cx="11260183" cy="49534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957125" y="2288984"/>
            <a:ext cx="4529275"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500">
                <a:latin typeface="Arial" panose="020B0604020202020204" pitchFamily="34" charset="0"/>
                <a:cs typeface="Arial" panose="020B0604020202020204" pitchFamily="34" charset="0"/>
              </a:rPr>
              <a:t>Khi bệnh nhân có dấu hiệu </a:t>
            </a:r>
            <a:r>
              <a:rPr lang="en-US" sz="2500" smtClean="0">
                <a:latin typeface="Arial" panose="020B0604020202020204" pitchFamily="34" charset="0"/>
                <a:cs typeface="Arial" panose="020B0604020202020204" pitchFamily="34" charset="0"/>
              </a:rPr>
              <a:t>nặng như </a:t>
            </a:r>
            <a:r>
              <a:rPr lang="en-US" sz="2500">
                <a:latin typeface="Arial" panose="020B0604020202020204" pitchFamily="34" charset="0"/>
                <a:cs typeface="Arial" panose="020B0604020202020204" pitchFamily="34" charset="0"/>
              </a:rPr>
              <a:t>đái ít vô </a:t>
            </a:r>
            <a:r>
              <a:rPr lang="en-US" sz="2500" smtClean="0">
                <a:latin typeface="Arial" panose="020B0604020202020204" pitchFamily="34" charset="0"/>
                <a:cs typeface="Arial" panose="020B0604020202020204" pitchFamily="34" charset="0"/>
              </a:rPr>
              <a:t>niệu, ure </a:t>
            </a:r>
            <a:r>
              <a:rPr lang="en-US" sz="2500">
                <a:latin typeface="Arial" panose="020B0604020202020204" pitchFamily="34" charset="0"/>
                <a:cs typeface="Arial" panose="020B0604020202020204" pitchFamily="34" charset="0"/>
              </a:rPr>
              <a:t>máu </a:t>
            </a:r>
            <a:r>
              <a:rPr lang="en-US" sz="2500" smtClean="0">
                <a:latin typeface="Arial" panose="020B0604020202020204" pitchFamily="34" charset="0"/>
                <a:cs typeface="Arial" panose="020B0604020202020204" pitchFamily="34" charset="0"/>
              </a:rPr>
              <a:t>cao, K </a:t>
            </a:r>
            <a:r>
              <a:rPr lang="en-US" sz="2500">
                <a:latin typeface="Arial" panose="020B0604020202020204" pitchFamily="34" charset="0"/>
                <a:cs typeface="Arial" panose="020B0604020202020204" pitchFamily="34" charset="0"/>
              </a:rPr>
              <a:t>máu tăng </a:t>
            </a:r>
            <a:r>
              <a:rPr lang="en-US" sz="2500" smtClean="0">
                <a:latin typeface="Arial" panose="020B0604020202020204" pitchFamily="34" charset="0"/>
                <a:cs typeface="Arial" panose="020B0604020202020204" pitchFamily="34" charset="0"/>
              </a:rPr>
              <a:t>cao</a:t>
            </a:r>
            <a:r>
              <a:rPr lang="en-US" sz="2500">
                <a:latin typeface="Arial" panose="020B0604020202020204" pitchFamily="34" charset="0"/>
                <a:cs typeface="Arial" panose="020B0604020202020204" pitchFamily="34" charset="0"/>
              </a:rPr>
              <a:t> </a:t>
            </a:r>
            <a:r>
              <a:rPr lang="en-US" sz="2500" smtClean="0">
                <a:latin typeface="Arial" panose="020B0604020202020204" pitchFamily="34" charset="0"/>
                <a:cs typeface="Arial" panose="020B0604020202020204" pitchFamily="34" charset="0"/>
              </a:rPr>
              <a:t>=&gt; lọc máu ngoài thận.</a:t>
            </a:r>
            <a:endParaRPr lang="en-US" sz="250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977" y="1561924"/>
            <a:ext cx="5723534" cy="387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8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43402"/>
            <a:ext cx="9753600" cy="784830"/>
          </a:xfrm>
          <a:prstGeom prst="rect">
            <a:avLst/>
          </a:prstGeom>
          <a:noFill/>
        </p:spPr>
        <p:txBody>
          <a:bodyPr wrap="square" rtlCol="0">
            <a:spAutoFit/>
          </a:bodyPr>
          <a:lstStyle/>
          <a:p>
            <a:r>
              <a:rPr lang="en-US" sz="4500" b="1" dirty="0" smtClean="0">
                <a:solidFill>
                  <a:srgbClr val="006600"/>
                </a:solidFill>
                <a:latin typeface="Arial" pitchFamily="34" charset="0"/>
                <a:cs typeface="Arial" pitchFamily="34" charset="0"/>
              </a:rPr>
              <a:t>3.4 </a:t>
            </a:r>
            <a:r>
              <a:rPr lang="en-US" sz="4500" b="1" dirty="0" err="1" smtClean="0">
                <a:solidFill>
                  <a:srgbClr val="006600"/>
                </a:solidFill>
                <a:latin typeface="Arial" pitchFamily="34" charset="0"/>
                <a:cs typeface="Arial" pitchFamily="34" charset="0"/>
              </a:rPr>
              <a:t>Điều</a:t>
            </a:r>
            <a:r>
              <a:rPr lang="en-US" sz="4500" b="1" dirty="0" smtClean="0">
                <a:solidFill>
                  <a:srgbClr val="006600"/>
                </a:solidFill>
                <a:latin typeface="Arial" pitchFamily="34" charset="0"/>
                <a:cs typeface="Arial" pitchFamily="34" charset="0"/>
              </a:rPr>
              <a:t> </a:t>
            </a:r>
            <a:r>
              <a:rPr lang="en-US" sz="4500" b="1" dirty="0" err="1" smtClean="0">
                <a:solidFill>
                  <a:srgbClr val="006600"/>
                </a:solidFill>
                <a:latin typeface="Arial" pitchFamily="34" charset="0"/>
                <a:cs typeface="Arial" pitchFamily="34" charset="0"/>
              </a:rPr>
              <a:t>trị</a:t>
            </a:r>
            <a:r>
              <a:rPr lang="en-US" sz="4500" b="1" dirty="0" smtClean="0">
                <a:solidFill>
                  <a:srgbClr val="006600"/>
                </a:solidFill>
                <a:latin typeface="Arial" pitchFamily="34" charset="0"/>
                <a:cs typeface="Arial" pitchFamily="34" charset="0"/>
              </a:rPr>
              <a:t> </a:t>
            </a:r>
            <a:r>
              <a:rPr lang="en-US" sz="4500" b="1" dirty="0" err="1" smtClean="0">
                <a:solidFill>
                  <a:srgbClr val="006600"/>
                </a:solidFill>
                <a:latin typeface="Arial" pitchFamily="34" charset="0"/>
                <a:cs typeface="Arial" pitchFamily="34" charset="0"/>
              </a:rPr>
              <a:t>dự</a:t>
            </a:r>
            <a:r>
              <a:rPr lang="en-US" sz="4500" b="1" dirty="0" smtClean="0">
                <a:solidFill>
                  <a:srgbClr val="006600"/>
                </a:solidFill>
                <a:latin typeface="Arial" pitchFamily="34" charset="0"/>
                <a:cs typeface="Arial" pitchFamily="34" charset="0"/>
              </a:rPr>
              <a:t> </a:t>
            </a:r>
            <a:r>
              <a:rPr lang="en-US" sz="4500" b="1" dirty="0" err="1" smtClean="0">
                <a:solidFill>
                  <a:srgbClr val="006600"/>
                </a:solidFill>
                <a:latin typeface="Arial" pitchFamily="34" charset="0"/>
                <a:cs typeface="Arial" pitchFamily="34" charset="0"/>
              </a:rPr>
              <a:t>phòng</a:t>
            </a:r>
            <a:r>
              <a:rPr lang="en-US" sz="4500" b="1" dirty="0" smtClean="0">
                <a:solidFill>
                  <a:srgbClr val="006600"/>
                </a:solidFill>
                <a:latin typeface="Arial" pitchFamily="34" charset="0"/>
                <a:cs typeface="Arial" pitchFamily="34" charset="0"/>
              </a:rPr>
              <a:t>:</a:t>
            </a:r>
            <a:endParaRPr lang="en-US" sz="4500" b="1" dirty="0">
              <a:solidFill>
                <a:srgbClr val="006600"/>
              </a:solidFill>
              <a:latin typeface="Arial" pitchFamily="34" charset="0"/>
              <a:cs typeface="Arial" pitchFamily="34" charset="0"/>
            </a:endParaRPr>
          </a:p>
        </p:txBody>
      </p:sp>
      <p:sp>
        <p:nvSpPr>
          <p:cNvPr id="5" name="TextBox 4"/>
          <p:cNvSpPr txBox="1"/>
          <p:nvPr/>
        </p:nvSpPr>
        <p:spPr>
          <a:xfrm>
            <a:off x="203200" y="1127020"/>
            <a:ext cx="11808541" cy="4131900"/>
          </a:xfrm>
          <a:prstGeom prst="rect">
            <a:avLst/>
          </a:prstGeom>
          <a:noFill/>
        </p:spPr>
        <p:txBody>
          <a:bodyPr wrap="square" rtlCol="0">
            <a:spAutoFit/>
          </a:bodyPr>
          <a:lstStyle/>
          <a:p>
            <a:pPr marL="342900" indent="-342900">
              <a:lnSpc>
                <a:spcPct val="150000"/>
              </a:lnSpc>
              <a:buFont typeface="Arial" pitchFamily="34" charset="0"/>
              <a:buChar char="•"/>
            </a:pPr>
            <a:r>
              <a:rPr lang="en-US" sz="2500" dirty="0" err="1">
                <a:latin typeface="Arial" pitchFamily="34" charset="0"/>
                <a:cs typeface="Arial" pitchFamily="34" charset="0"/>
              </a:rPr>
              <a:t>Ðịnh</a:t>
            </a:r>
            <a:r>
              <a:rPr lang="en-US" sz="2500" dirty="0">
                <a:latin typeface="Arial" pitchFamily="34" charset="0"/>
                <a:cs typeface="Arial" pitchFamily="34" charset="0"/>
              </a:rPr>
              <a:t> </a:t>
            </a:r>
            <a:r>
              <a:rPr lang="en-US" sz="2500" dirty="0" err="1" smtClean="0">
                <a:latin typeface="Arial" pitchFamily="34" charset="0"/>
                <a:cs typeface="Arial" pitchFamily="34" charset="0"/>
              </a:rPr>
              <a:t>kì</a:t>
            </a:r>
            <a:r>
              <a:rPr lang="en-US" sz="2500" dirty="0" smtClean="0">
                <a:latin typeface="Arial" pitchFamily="34" charset="0"/>
                <a:cs typeface="Arial" pitchFamily="34" charset="0"/>
              </a:rPr>
              <a:t> </a:t>
            </a:r>
            <a:r>
              <a:rPr lang="en-US" sz="2500" dirty="0" err="1">
                <a:latin typeface="Arial" pitchFamily="34" charset="0"/>
                <a:cs typeface="Arial" pitchFamily="34" charset="0"/>
              </a:rPr>
              <a:t>kiểm</a:t>
            </a:r>
            <a:r>
              <a:rPr lang="en-US" sz="2500" dirty="0">
                <a:latin typeface="Arial" pitchFamily="34" charset="0"/>
                <a:cs typeface="Arial" pitchFamily="34" charset="0"/>
              </a:rPr>
              <a:t> </a:t>
            </a:r>
            <a:r>
              <a:rPr lang="en-US" sz="2500" dirty="0" err="1">
                <a:latin typeface="Arial" pitchFamily="34" charset="0"/>
                <a:cs typeface="Arial" pitchFamily="34" charset="0"/>
              </a:rPr>
              <a:t>tra</a:t>
            </a:r>
            <a:r>
              <a:rPr lang="en-US" sz="2500" dirty="0">
                <a:latin typeface="Arial" pitchFamily="34" charset="0"/>
                <a:cs typeface="Arial" pitchFamily="34" charset="0"/>
              </a:rPr>
              <a:t> </a:t>
            </a:r>
            <a:r>
              <a:rPr lang="en-US" sz="2500" dirty="0" err="1" smtClean="0">
                <a:latin typeface="Arial" pitchFamily="34" charset="0"/>
                <a:cs typeface="Arial" pitchFamily="34" charset="0"/>
              </a:rPr>
              <a:t>nước</a:t>
            </a:r>
            <a:r>
              <a:rPr lang="en-US" sz="2500" dirty="0" smtClean="0">
                <a:latin typeface="Arial" pitchFamily="34" charset="0"/>
                <a:cs typeface="Arial" pitchFamily="34" charset="0"/>
              </a:rPr>
              <a:t> </a:t>
            </a:r>
            <a:r>
              <a:rPr lang="en-US" sz="2500" dirty="0" err="1">
                <a:latin typeface="Arial" pitchFamily="34" charset="0"/>
                <a:cs typeface="Arial" pitchFamily="34" charset="0"/>
              </a:rPr>
              <a:t>tiểu</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smtClean="0">
                <a:latin typeface="Arial" pitchFamily="34" charset="0"/>
                <a:cs typeface="Arial" pitchFamily="34" charset="0"/>
              </a:rPr>
              <a:t>máu</a:t>
            </a:r>
            <a:r>
              <a:rPr lang="en-US" sz="2500" dirty="0" smtClean="0">
                <a:latin typeface="Arial" pitchFamily="34" charset="0"/>
                <a:cs typeface="Arial" pitchFamily="34" charset="0"/>
              </a:rPr>
              <a:t>.</a:t>
            </a:r>
          </a:p>
          <a:p>
            <a:pPr marL="342900" indent="-342900">
              <a:lnSpc>
                <a:spcPct val="150000"/>
              </a:lnSpc>
              <a:buFont typeface="Arial" pitchFamily="34" charset="0"/>
              <a:buChar char="•"/>
            </a:pPr>
            <a:r>
              <a:rPr lang="en-US" sz="2500" dirty="0" err="1">
                <a:latin typeface="Arial" pitchFamily="34" charset="0"/>
                <a:cs typeface="Arial" pitchFamily="34" charset="0"/>
              </a:rPr>
              <a:t>Ðiều</a:t>
            </a:r>
            <a:r>
              <a:rPr lang="en-US" sz="2500" dirty="0">
                <a:latin typeface="Arial" pitchFamily="34" charset="0"/>
                <a:cs typeface="Arial" pitchFamily="34" charset="0"/>
              </a:rPr>
              <a:t> </a:t>
            </a:r>
            <a:r>
              <a:rPr lang="en-US" sz="2500" dirty="0" err="1">
                <a:latin typeface="Arial" pitchFamily="34" charset="0"/>
                <a:cs typeface="Arial" pitchFamily="34" charset="0"/>
              </a:rPr>
              <a:t>chỉnh</a:t>
            </a:r>
            <a:r>
              <a:rPr lang="en-US" sz="2500" dirty="0">
                <a:latin typeface="Arial" pitchFamily="34" charset="0"/>
                <a:cs typeface="Arial" pitchFamily="34" charset="0"/>
              </a:rPr>
              <a:t> </a:t>
            </a:r>
            <a:r>
              <a:rPr lang="en-US" sz="2500" dirty="0" err="1">
                <a:latin typeface="Arial" pitchFamily="34" charset="0"/>
                <a:cs typeface="Arial" pitchFamily="34" charset="0"/>
              </a:rPr>
              <a:t>chế</a:t>
            </a:r>
            <a:r>
              <a:rPr lang="en-US" sz="2500" dirty="0">
                <a:latin typeface="Arial" pitchFamily="34" charset="0"/>
                <a:cs typeface="Arial" pitchFamily="34" charset="0"/>
              </a:rPr>
              <a:t> </a:t>
            </a:r>
            <a:r>
              <a:rPr lang="en-US" sz="2500" dirty="0" err="1">
                <a:latin typeface="Arial" pitchFamily="34" charset="0"/>
                <a:cs typeface="Arial" pitchFamily="34" charset="0"/>
              </a:rPr>
              <a:t>đ</a:t>
            </a:r>
            <a:r>
              <a:rPr lang="en-US" sz="2500" dirty="0" err="1" smtClean="0">
                <a:latin typeface="Arial" pitchFamily="34" charset="0"/>
                <a:cs typeface="Arial" pitchFamily="34" charset="0"/>
              </a:rPr>
              <a:t>ộ</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ăn</a:t>
            </a:r>
            <a:r>
              <a:rPr lang="en-US" sz="2500" dirty="0" smtClean="0">
                <a:latin typeface="Arial" pitchFamily="34" charset="0"/>
                <a:cs typeface="Arial" pitchFamily="34" charset="0"/>
              </a:rPr>
              <a:t> </a:t>
            </a:r>
            <a:r>
              <a:rPr lang="en-US" sz="2500" dirty="0">
                <a:latin typeface="Arial" pitchFamily="34" charset="0"/>
                <a:cs typeface="Arial" pitchFamily="34" charset="0"/>
              </a:rPr>
              <a:t>: </a:t>
            </a:r>
            <a:r>
              <a:rPr lang="en-US" sz="2500" dirty="0" err="1">
                <a:latin typeface="Arial" pitchFamily="34" charset="0"/>
                <a:cs typeface="Arial" pitchFamily="34" charset="0"/>
              </a:rPr>
              <a:t>ă</a:t>
            </a:r>
            <a:r>
              <a:rPr lang="en-US" sz="2500" dirty="0" err="1" smtClean="0">
                <a:latin typeface="Arial" pitchFamily="34" charset="0"/>
                <a:cs typeface="Arial" pitchFamily="34" charset="0"/>
              </a:rPr>
              <a:t>n</a:t>
            </a:r>
            <a:r>
              <a:rPr lang="en-US" sz="2500" dirty="0" smtClean="0">
                <a:latin typeface="Arial" pitchFamily="34" charset="0"/>
                <a:cs typeface="Arial" pitchFamily="34" charset="0"/>
              </a:rPr>
              <a:t> </a:t>
            </a:r>
            <a:r>
              <a:rPr lang="en-US" sz="2500" dirty="0" err="1">
                <a:latin typeface="Arial" pitchFamily="34" charset="0"/>
                <a:cs typeface="Arial" pitchFamily="34" charset="0"/>
              </a:rPr>
              <a:t>nhạt</a:t>
            </a:r>
            <a:r>
              <a:rPr lang="en-US" sz="2500" dirty="0">
                <a:latin typeface="Arial" pitchFamily="34" charset="0"/>
                <a:cs typeface="Arial" pitchFamily="34" charset="0"/>
              </a:rPr>
              <a:t>, </a:t>
            </a:r>
            <a:r>
              <a:rPr lang="en-US" sz="2500" dirty="0" err="1">
                <a:latin typeface="Arial" pitchFamily="34" charset="0"/>
                <a:cs typeface="Arial" pitchFamily="34" charset="0"/>
              </a:rPr>
              <a:t>giảm</a:t>
            </a:r>
            <a:r>
              <a:rPr lang="en-US" sz="2500" dirty="0">
                <a:latin typeface="Arial" pitchFamily="34" charset="0"/>
                <a:cs typeface="Arial" pitchFamily="34" charset="0"/>
              </a:rPr>
              <a:t> </a:t>
            </a:r>
            <a:r>
              <a:rPr lang="en-US" sz="2500" dirty="0" err="1">
                <a:latin typeface="Arial" pitchFamily="34" charset="0"/>
                <a:cs typeface="Arial" pitchFamily="34" charset="0"/>
              </a:rPr>
              <a:t>mỡ</a:t>
            </a:r>
            <a:r>
              <a:rPr lang="en-US" sz="2500" dirty="0" smtClean="0">
                <a:latin typeface="Arial" pitchFamily="34" charset="0"/>
                <a:cs typeface="Arial" pitchFamily="34" charset="0"/>
              </a:rPr>
              <a:t>.</a:t>
            </a:r>
          </a:p>
          <a:p>
            <a:pPr marL="342900" indent="-342900">
              <a:lnSpc>
                <a:spcPct val="150000"/>
              </a:lnSpc>
              <a:buFont typeface="Arial" pitchFamily="34" charset="0"/>
              <a:buChar char="•"/>
            </a:pPr>
            <a:r>
              <a:rPr lang="en-US" sz="2500" dirty="0" err="1">
                <a:latin typeface="Arial" pitchFamily="34" charset="0"/>
                <a:cs typeface="Arial" pitchFamily="34" charset="0"/>
              </a:rPr>
              <a:t>Không</a:t>
            </a:r>
            <a:r>
              <a:rPr lang="en-US" sz="2500" dirty="0">
                <a:latin typeface="Arial" pitchFamily="34" charset="0"/>
                <a:cs typeface="Arial" pitchFamily="34" charset="0"/>
              </a:rPr>
              <a:t> </a:t>
            </a:r>
            <a:r>
              <a:rPr lang="en-US" sz="2500" dirty="0" err="1">
                <a:latin typeface="Arial" pitchFamily="34" charset="0"/>
                <a:cs typeface="Arial" pitchFamily="34" charset="0"/>
              </a:rPr>
              <a:t>lao</a:t>
            </a:r>
            <a:r>
              <a:rPr lang="en-US" sz="2500" dirty="0">
                <a:latin typeface="Arial" pitchFamily="34" charset="0"/>
                <a:cs typeface="Arial" pitchFamily="34" charset="0"/>
              </a:rPr>
              <a:t> </a:t>
            </a:r>
            <a:r>
              <a:rPr lang="en-US" sz="2500" dirty="0" err="1">
                <a:latin typeface="Arial" pitchFamily="34" charset="0"/>
                <a:cs typeface="Arial" pitchFamily="34" charset="0"/>
              </a:rPr>
              <a:t>đ</a:t>
            </a:r>
            <a:r>
              <a:rPr lang="en-US" sz="2500" dirty="0" err="1" smtClean="0">
                <a:latin typeface="Arial" pitchFamily="34" charset="0"/>
                <a:cs typeface="Arial" pitchFamily="34" charset="0"/>
              </a:rPr>
              <a:t>ộng</a:t>
            </a:r>
            <a:r>
              <a:rPr lang="en-US" sz="2500" dirty="0" smtClean="0">
                <a:latin typeface="Arial" pitchFamily="34" charset="0"/>
                <a:cs typeface="Arial" pitchFamily="34" charset="0"/>
              </a:rPr>
              <a:t> </a:t>
            </a:r>
            <a:r>
              <a:rPr lang="en-US" sz="2500" dirty="0" err="1">
                <a:latin typeface="Arial" pitchFamily="34" charset="0"/>
                <a:cs typeface="Arial" pitchFamily="34" charset="0"/>
              </a:rPr>
              <a:t>quá</a:t>
            </a:r>
            <a:r>
              <a:rPr lang="en-US" sz="2500" dirty="0">
                <a:latin typeface="Arial" pitchFamily="34" charset="0"/>
                <a:cs typeface="Arial" pitchFamily="34" charset="0"/>
              </a:rPr>
              <a:t> </a:t>
            </a:r>
            <a:r>
              <a:rPr lang="en-US" sz="2500" dirty="0" err="1">
                <a:latin typeface="Arial" pitchFamily="34" charset="0"/>
                <a:cs typeface="Arial" pitchFamily="34" charset="0"/>
              </a:rPr>
              <a:t>mức</a:t>
            </a:r>
            <a:r>
              <a:rPr lang="en-US" sz="2500" dirty="0">
                <a:latin typeface="Arial" pitchFamily="34" charset="0"/>
                <a:cs typeface="Arial" pitchFamily="34" charset="0"/>
              </a:rPr>
              <a:t>, </a:t>
            </a:r>
            <a:r>
              <a:rPr lang="en-US" sz="2500" dirty="0" err="1">
                <a:latin typeface="Arial" pitchFamily="34" charset="0"/>
                <a:cs typeface="Arial" pitchFamily="34" charset="0"/>
              </a:rPr>
              <a:t>tránh</a:t>
            </a:r>
            <a:r>
              <a:rPr lang="en-US" sz="2500" dirty="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lạnh</a:t>
            </a:r>
            <a:r>
              <a:rPr lang="en-US" sz="2500" dirty="0" smtClean="0">
                <a:latin typeface="Arial" pitchFamily="34" charset="0"/>
                <a:cs typeface="Arial" pitchFamily="34" charset="0"/>
              </a:rPr>
              <a:t>.</a:t>
            </a:r>
          </a:p>
          <a:p>
            <a:pPr marL="342900" indent="-342900">
              <a:lnSpc>
                <a:spcPct val="150000"/>
              </a:lnSpc>
              <a:buFont typeface="Arial" pitchFamily="34" charset="0"/>
              <a:buChar char="•"/>
            </a:pPr>
            <a:r>
              <a:rPr lang="en-US" sz="2500" dirty="0" err="1" smtClean="0">
                <a:latin typeface="Arial" pitchFamily="34" charset="0"/>
                <a:cs typeface="Arial" pitchFamily="34" charset="0"/>
              </a:rPr>
              <a:t>Tránh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xúc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người</a:t>
            </a:r>
            <a:r>
              <a:rPr lang="en-US" sz="2500" dirty="0" smtClean="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mạn</a:t>
            </a:r>
            <a:r>
              <a:rPr lang="en-US" sz="2500" dirty="0">
                <a:latin typeface="Arial" pitchFamily="34" charset="0"/>
                <a:cs typeface="Arial" pitchFamily="34" charset="0"/>
              </a:rPr>
              <a:t> </a:t>
            </a:r>
            <a:r>
              <a:rPr lang="en-US" sz="2500" dirty="0" err="1">
                <a:latin typeface="Arial" pitchFamily="34" charset="0"/>
                <a:cs typeface="Arial" pitchFamily="34" charset="0"/>
              </a:rPr>
              <a:t>tính</a:t>
            </a:r>
            <a:r>
              <a:rPr lang="en-US" sz="2500" dirty="0">
                <a:latin typeface="Arial" pitchFamily="34" charset="0"/>
                <a:cs typeface="Arial" pitchFamily="34" charset="0"/>
              </a:rPr>
              <a:t> </a:t>
            </a:r>
            <a:r>
              <a:rPr lang="en-US" sz="2500" dirty="0" err="1">
                <a:latin typeface="Arial" pitchFamily="34" charset="0"/>
                <a:cs typeface="Arial" pitchFamily="34" charset="0"/>
              </a:rPr>
              <a:t>dặc</a:t>
            </a:r>
            <a:r>
              <a:rPr lang="en-US" sz="2500" dirty="0">
                <a:latin typeface="Arial" pitchFamily="34" charset="0"/>
                <a:cs typeface="Arial" pitchFamily="34" charset="0"/>
              </a:rPr>
              <a:t> </a:t>
            </a:r>
            <a:r>
              <a:rPr lang="en-US" sz="2500" dirty="0" err="1">
                <a:latin typeface="Arial" pitchFamily="34" charset="0"/>
                <a:cs typeface="Arial" pitchFamily="34" charset="0"/>
              </a:rPr>
              <a:t>biệt</a:t>
            </a:r>
            <a:r>
              <a:rPr lang="en-US" sz="2500" dirty="0">
                <a:latin typeface="Arial" pitchFamily="34" charset="0"/>
                <a:cs typeface="Arial" pitchFamily="34" charset="0"/>
              </a:rPr>
              <a:t> </a:t>
            </a:r>
            <a:r>
              <a:rPr lang="en-US" sz="2500" dirty="0" err="1">
                <a:latin typeface="Arial" pitchFamily="34" charset="0"/>
                <a:cs typeface="Arial" pitchFamily="34" charset="0"/>
              </a:rPr>
              <a:t>là</a:t>
            </a:r>
            <a:r>
              <a:rPr lang="en-US" sz="2500" dirty="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hầu</a:t>
            </a:r>
            <a:r>
              <a:rPr lang="en-US" sz="2500" dirty="0">
                <a:latin typeface="Arial" pitchFamily="34" charset="0"/>
                <a:cs typeface="Arial" pitchFamily="34" charset="0"/>
              </a:rPr>
              <a:t> </a:t>
            </a:r>
            <a:r>
              <a:rPr lang="en-US" sz="2500" dirty="0" err="1" smtClean="0">
                <a:latin typeface="Arial" pitchFamily="34" charset="0"/>
                <a:cs typeface="Arial" pitchFamily="34" charset="0"/>
              </a:rPr>
              <a:t>họng</a:t>
            </a:r>
            <a:r>
              <a:rPr lang="en-US" sz="2500" dirty="0" smtClean="0">
                <a:latin typeface="Arial" pitchFamily="34" charset="0"/>
                <a:cs typeface="Arial" pitchFamily="34" charset="0"/>
              </a:rPr>
              <a:t>.</a:t>
            </a:r>
          </a:p>
          <a:p>
            <a:pPr marL="342900" indent="-342900">
              <a:lnSpc>
                <a:spcPct val="150000"/>
              </a:lnSpc>
              <a:buFont typeface="Arial" pitchFamily="34" charset="0"/>
              <a:buChar char="•"/>
            </a:pPr>
            <a:r>
              <a:rPr lang="vi-VN" sz="2500" dirty="0" smtClean="0">
                <a:latin typeface="Arial" pitchFamily="34" charset="0"/>
                <a:cs typeface="Arial" pitchFamily="34" charset="0"/>
              </a:rPr>
              <a:t>Điều </a:t>
            </a:r>
            <a:r>
              <a:rPr lang="vi-VN" sz="2500" dirty="0">
                <a:latin typeface="Arial" pitchFamily="34" charset="0"/>
                <a:cs typeface="Arial" pitchFamily="34" charset="0"/>
              </a:rPr>
              <a:t>trị tốt các bệnh toàn thể dự phòng tổn thương viêm cầu thận</a:t>
            </a:r>
            <a:r>
              <a:rPr lang="vi-VN" sz="2500" dirty="0" smtClean="0">
                <a:latin typeface="Arial" pitchFamily="34" charset="0"/>
                <a:cs typeface="Arial" pitchFamily="34" charset="0"/>
              </a:rPr>
              <a:t>.</a:t>
            </a:r>
            <a:endParaRPr lang="en-US" sz="2500" dirty="0" smtClean="0">
              <a:latin typeface="Arial" pitchFamily="34" charset="0"/>
              <a:cs typeface="Arial" pitchFamily="34" charset="0"/>
            </a:endParaRPr>
          </a:p>
          <a:p>
            <a:pPr marL="342900" indent="-342900">
              <a:lnSpc>
                <a:spcPct val="150000"/>
              </a:lnSpc>
              <a:buFont typeface="Arial" pitchFamily="34" charset="0"/>
              <a:buChar char="•"/>
            </a:pPr>
            <a:r>
              <a:rPr lang="vi-VN" sz="2500" dirty="0">
                <a:latin typeface="Arial" pitchFamily="34" charset="0"/>
                <a:cs typeface="Arial" pitchFamily="34" charset="0"/>
              </a:rPr>
              <a:t>Khi có các triệu chứng của bệnh thì nên đi thăm khám </a:t>
            </a:r>
            <a:r>
              <a:rPr lang="vi-VN" sz="2500" dirty="0" smtClean="0">
                <a:latin typeface="Arial" pitchFamily="34" charset="0"/>
                <a:cs typeface="Arial" pitchFamily="34" charset="0"/>
              </a:rPr>
              <a:t>để </a:t>
            </a:r>
            <a:r>
              <a:rPr lang="vi-VN" sz="2500" dirty="0">
                <a:latin typeface="Arial" pitchFamily="34" charset="0"/>
                <a:cs typeface="Arial" pitchFamily="34" charset="0"/>
              </a:rPr>
              <a:t>điều trị kịp thời.</a:t>
            </a:r>
            <a:r>
              <a:rPr lang="vi-VN" sz="2500" dirty="0" smtClean="0">
                <a:latin typeface="Arial" pitchFamily="34" charset="0"/>
                <a:cs typeface="Arial" pitchFamily="34" charset="0"/>
              </a:rPr>
              <a:t/>
            </a:r>
            <a:br>
              <a:rPr lang="vi-VN" sz="2500" dirty="0" smtClean="0">
                <a:latin typeface="Arial" pitchFamily="34" charset="0"/>
                <a:cs typeface="Arial" pitchFamily="34" charset="0"/>
              </a:rPr>
            </a:br>
            <a:endParaRPr lang="en-US" sz="2500" dirty="0">
              <a:latin typeface="Arial" pitchFamily="34" charset="0"/>
              <a:cs typeface="Arial" pitchFamily="34" charset="0"/>
            </a:endParaRPr>
          </a:p>
        </p:txBody>
      </p:sp>
    </p:spTree>
    <p:extLst>
      <p:ext uri="{BB962C8B-B14F-4D97-AF65-F5344CB8AC3E}">
        <p14:creationId xmlns:p14="http://schemas.microsoft.com/office/powerpoint/2010/main" val="3131729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198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7823200" cy="4685898"/>
          </a:xfrm>
          <a:prstGeom prst="rect">
            <a:avLst/>
          </a:prstGeom>
          <a:noFill/>
        </p:spPr>
        <p:txBody>
          <a:bodyPr wrap="square" rtlCol="0">
            <a:spAutoFit/>
          </a:bodyPr>
          <a:lstStyle/>
          <a:p>
            <a:pPr>
              <a:lnSpc>
                <a:spcPct val="150000"/>
              </a:lnSpc>
            </a:pPr>
            <a:r>
              <a:rPr lang="en-US" sz="4400" b="1" dirty="0" smtClean="0">
                <a:solidFill>
                  <a:srgbClr val="006600"/>
                </a:solidFill>
                <a:latin typeface="Arial" pitchFamily="34" charset="0"/>
                <a:cs typeface="Arial" pitchFamily="34" charset="0"/>
              </a:rPr>
              <a:t>1.1 </a:t>
            </a:r>
            <a:r>
              <a:rPr lang="en-US" sz="4400" b="1" dirty="0" err="1" smtClean="0">
                <a:solidFill>
                  <a:srgbClr val="006600"/>
                </a:solidFill>
                <a:latin typeface="Arial" pitchFamily="34" charset="0"/>
                <a:cs typeface="Arial" pitchFamily="34" charset="0"/>
              </a:rPr>
              <a:t>Định</a:t>
            </a:r>
            <a:r>
              <a:rPr lang="en-US" sz="4400" b="1" dirty="0" smtClean="0">
                <a:solidFill>
                  <a:srgbClr val="006600"/>
                </a:solidFill>
                <a:latin typeface="Arial" pitchFamily="34" charset="0"/>
                <a:cs typeface="Arial" pitchFamily="34" charset="0"/>
              </a:rPr>
              <a:t> </a:t>
            </a:r>
            <a:r>
              <a:rPr lang="en-US" sz="4400" b="1" dirty="0" err="1" smtClean="0">
                <a:solidFill>
                  <a:srgbClr val="006600"/>
                </a:solidFill>
                <a:latin typeface="Arial" pitchFamily="34" charset="0"/>
                <a:cs typeface="Arial" pitchFamily="34" charset="0"/>
              </a:rPr>
              <a:t>nghĩa</a:t>
            </a:r>
            <a:r>
              <a:rPr lang="en-US" sz="4400" b="1" dirty="0" smtClean="0">
                <a:solidFill>
                  <a:srgbClr val="006600"/>
                </a:solidFill>
                <a:latin typeface="Arial" pitchFamily="34" charset="0"/>
                <a:cs typeface="Arial" pitchFamily="34" charset="0"/>
              </a:rPr>
              <a:t>:</a:t>
            </a:r>
          </a:p>
          <a:p>
            <a:pPr>
              <a:lnSpc>
                <a:spcPct val="150000"/>
              </a:lnSpc>
            </a:pPr>
            <a:endParaRPr lang="en-US" sz="3000" b="1" dirty="0" smtClean="0">
              <a:latin typeface="Arial" pitchFamily="34" charset="0"/>
              <a:cs typeface="Arial" pitchFamily="34" charset="0"/>
            </a:endParaRPr>
          </a:p>
          <a:p>
            <a:pPr>
              <a:lnSpc>
                <a:spcPct val="150000"/>
              </a:lnSpc>
            </a:pPr>
            <a:r>
              <a:rPr lang="en-US" sz="2500" dirty="0">
                <a:latin typeface="Arial" pitchFamily="34" charset="0"/>
                <a:cs typeface="Arial" pitchFamily="34" charset="0"/>
              </a:rPr>
              <a:t> </a:t>
            </a:r>
            <a:r>
              <a:rPr lang="en-US" sz="2500" dirty="0" smtClean="0">
                <a:latin typeface="Arial" pitchFamily="34" charset="0"/>
                <a:cs typeface="Arial" pitchFamily="34" charset="0"/>
              </a:rPr>
              <a:t>    H</a:t>
            </a:r>
            <a:r>
              <a:rPr lang="vi-VN" sz="2500" dirty="0" smtClean="0">
                <a:latin typeface="Arial" pitchFamily="34" charset="0"/>
                <a:cs typeface="Arial" pitchFamily="34" charset="0"/>
              </a:rPr>
              <a:t>ội </a:t>
            </a:r>
            <a:r>
              <a:rPr lang="vi-VN" sz="2500" dirty="0">
                <a:latin typeface="Arial" pitchFamily="34" charset="0"/>
                <a:cs typeface="Arial" pitchFamily="34" charset="0"/>
              </a:rPr>
              <a:t>chứng tổn thương viêm các cầu thận của cả 2 thận với biểu hiện triệu chứng khởi phát đột ngột bao gồm đái ra máu có trụ hồng cầu, protein niệu kèm theo phù, tăng huyết áp.</a:t>
            </a:r>
            <a:endParaRPr lang="en-US" sz="2500" dirty="0" smtClean="0">
              <a:latin typeface="Arial" pitchFamily="34" charset="0"/>
              <a:cs typeface="Arial" pitchFamily="34" charset="0"/>
            </a:endParaRPr>
          </a:p>
          <a:p>
            <a:pPr>
              <a:lnSpc>
                <a:spcPct val="150000"/>
              </a:lnSpc>
            </a:pPr>
            <a:endParaRPr lang="en-US" sz="2500" dirty="0" smtClean="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2362200"/>
            <a:ext cx="3576320" cy="2340582"/>
          </a:xfrm>
          <a:prstGeom prst="rect">
            <a:avLst/>
          </a:prstGeom>
        </p:spPr>
      </p:pic>
      <p:sp>
        <p:nvSpPr>
          <p:cNvPr id="10" name="TextBox 9"/>
          <p:cNvSpPr txBox="1"/>
          <p:nvPr/>
        </p:nvSpPr>
        <p:spPr>
          <a:xfrm>
            <a:off x="0" y="0"/>
            <a:ext cx="12110720" cy="830997"/>
          </a:xfrm>
          <a:prstGeom prst="rect">
            <a:avLst/>
          </a:prstGeom>
          <a:noFill/>
        </p:spPr>
        <p:txBody>
          <a:bodyPr wrap="square" rtlCol="0">
            <a:spAutoFit/>
          </a:bodyPr>
          <a:lstStyle/>
          <a:p>
            <a:r>
              <a:rPr lang="en-US" sz="4800" b="1" dirty="0" smtClean="0">
                <a:solidFill>
                  <a:srgbClr val="008000"/>
                </a:solidFill>
                <a:latin typeface="Arial" pitchFamily="34" charset="0"/>
                <a:cs typeface="Arial" pitchFamily="34" charset="0"/>
              </a:rPr>
              <a:t>1. </a:t>
            </a:r>
            <a:r>
              <a:rPr lang="en-US" sz="4800" b="1" dirty="0" err="1" smtClean="0">
                <a:solidFill>
                  <a:srgbClr val="008000"/>
                </a:solidFill>
                <a:latin typeface="Arial" pitchFamily="34" charset="0"/>
                <a:cs typeface="Arial" pitchFamily="34" charset="0"/>
              </a:rPr>
              <a:t>Đ.nghĩa</a:t>
            </a:r>
            <a:r>
              <a:rPr lang="en-US" sz="4800" b="1" dirty="0" smtClean="0">
                <a:solidFill>
                  <a:srgbClr val="008000"/>
                </a:solidFill>
                <a:latin typeface="Arial" pitchFamily="34" charset="0"/>
                <a:cs typeface="Arial" pitchFamily="34" charset="0"/>
              </a:rPr>
              <a:t>, </a:t>
            </a:r>
            <a:r>
              <a:rPr lang="en-US" sz="4800" b="1" dirty="0" err="1" smtClean="0">
                <a:solidFill>
                  <a:srgbClr val="008000"/>
                </a:solidFill>
                <a:latin typeface="Arial" pitchFamily="34" charset="0"/>
                <a:cs typeface="Arial" pitchFamily="34" charset="0"/>
              </a:rPr>
              <a:t>nguyên</a:t>
            </a:r>
            <a:r>
              <a:rPr lang="en-US" sz="4800" b="1" dirty="0" smtClean="0">
                <a:solidFill>
                  <a:srgbClr val="008000"/>
                </a:solidFill>
                <a:latin typeface="Arial" pitchFamily="34" charset="0"/>
                <a:cs typeface="Arial" pitchFamily="34" charset="0"/>
              </a:rPr>
              <a:t> </a:t>
            </a:r>
            <a:r>
              <a:rPr lang="en-US" sz="4800" b="1" dirty="0" err="1" smtClean="0">
                <a:solidFill>
                  <a:srgbClr val="008000"/>
                </a:solidFill>
                <a:latin typeface="Arial" pitchFamily="34" charset="0"/>
                <a:cs typeface="Arial" pitchFamily="34" charset="0"/>
              </a:rPr>
              <a:t>nhân</a:t>
            </a:r>
            <a:r>
              <a:rPr lang="en-US" sz="4800" b="1" dirty="0" smtClean="0">
                <a:solidFill>
                  <a:srgbClr val="008000"/>
                </a:solidFill>
                <a:latin typeface="Arial" pitchFamily="34" charset="0"/>
                <a:cs typeface="Arial" pitchFamily="34" charset="0"/>
              </a:rPr>
              <a:t>, </a:t>
            </a:r>
            <a:r>
              <a:rPr lang="en-US" sz="4800" b="1" dirty="0" err="1" smtClean="0">
                <a:solidFill>
                  <a:srgbClr val="008000"/>
                </a:solidFill>
                <a:latin typeface="Arial" pitchFamily="34" charset="0"/>
                <a:cs typeface="Arial" pitchFamily="34" charset="0"/>
              </a:rPr>
              <a:t>cơ</a:t>
            </a:r>
            <a:r>
              <a:rPr lang="en-US" sz="4800" b="1" dirty="0" smtClean="0">
                <a:solidFill>
                  <a:srgbClr val="008000"/>
                </a:solidFill>
                <a:latin typeface="Arial" pitchFamily="34" charset="0"/>
                <a:cs typeface="Arial" pitchFamily="34" charset="0"/>
              </a:rPr>
              <a:t> </a:t>
            </a:r>
            <a:r>
              <a:rPr lang="en-US" sz="4800" b="1" dirty="0" err="1" smtClean="0">
                <a:solidFill>
                  <a:srgbClr val="008000"/>
                </a:solidFill>
                <a:latin typeface="Arial" pitchFamily="34" charset="0"/>
                <a:cs typeface="Arial" pitchFamily="34" charset="0"/>
              </a:rPr>
              <a:t>chế</a:t>
            </a:r>
            <a:r>
              <a:rPr lang="en-US" sz="4800" b="1" dirty="0" smtClean="0">
                <a:solidFill>
                  <a:srgbClr val="008000"/>
                </a:solidFill>
                <a:latin typeface="Arial" pitchFamily="34" charset="0"/>
                <a:cs typeface="Arial" pitchFamily="34" charset="0"/>
              </a:rPr>
              <a:t>:</a:t>
            </a:r>
            <a:endParaRPr lang="en-US" sz="4800"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620471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72" y="228600"/>
            <a:ext cx="5081907" cy="533399"/>
          </a:xfrm>
        </p:spPr>
        <p:txBody>
          <a:bodyPr>
            <a:noAutofit/>
          </a:bodyPr>
          <a:lstStyle/>
          <a:p>
            <a:r>
              <a:rPr lang="en-US" sz="4400" b="1" dirty="0" smtClean="0">
                <a:solidFill>
                  <a:srgbClr val="006600"/>
                </a:solidFill>
                <a:latin typeface="Arial" pitchFamily="34" charset="0"/>
                <a:cs typeface="Arial" pitchFamily="34" charset="0"/>
              </a:rPr>
              <a:t>1.2 </a:t>
            </a:r>
            <a:r>
              <a:rPr lang="en-US" sz="4400" b="1" dirty="0" err="1" smtClean="0">
                <a:solidFill>
                  <a:srgbClr val="006600"/>
                </a:solidFill>
                <a:latin typeface="Arial" pitchFamily="34" charset="0"/>
                <a:cs typeface="Arial" pitchFamily="34" charset="0"/>
              </a:rPr>
              <a:t>Nguyên</a:t>
            </a:r>
            <a:r>
              <a:rPr lang="en-US" sz="4400" b="1" dirty="0" smtClean="0">
                <a:solidFill>
                  <a:srgbClr val="006600"/>
                </a:solidFill>
                <a:latin typeface="Arial" pitchFamily="34" charset="0"/>
                <a:cs typeface="Arial" pitchFamily="34" charset="0"/>
              </a:rPr>
              <a:t> </a:t>
            </a:r>
            <a:r>
              <a:rPr lang="en-US" sz="4400" b="1" dirty="0" err="1" smtClean="0">
                <a:solidFill>
                  <a:srgbClr val="006600"/>
                </a:solidFill>
                <a:latin typeface="Arial" pitchFamily="34" charset="0"/>
                <a:cs typeface="Arial" pitchFamily="34" charset="0"/>
              </a:rPr>
              <a:t>nhân</a:t>
            </a:r>
            <a:endParaRPr lang="en-US" sz="4400" b="1" dirty="0">
              <a:solidFill>
                <a:srgbClr val="006600"/>
              </a:solidFill>
              <a:latin typeface="Arial" pitchFamily="34" charset="0"/>
              <a:cs typeface="Arial" pitchFamily="34" charset="0"/>
            </a:endParaRPr>
          </a:p>
        </p:txBody>
      </p:sp>
      <p:sp>
        <p:nvSpPr>
          <p:cNvPr id="3" name="Subtitle 2"/>
          <p:cNvSpPr>
            <a:spLocks noGrp="1"/>
          </p:cNvSpPr>
          <p:nvPr>
            <p:ph type="subTitle" idx="1"/>
          </p:nvPr>
        </p:nvSpPr>
        <p:spPr>
          <a:xfrm>
            <a:off x="74631" y="990601"/>
            <a:ext cx="12042737" cy="5715000"/>
          </a:xfrm>
        </p:spPr>
        <p:txBody>
          <a:bodyPr>
            <a:normAutofit lnSpcReduction="10000"/>
          </a:bodyPr>
          <a:lstStyle/>
          <a:p>
            <a:pPr marL="342900" indent="-342900" algn="l">
              <a:lnSpc>
                <a:spcPct val="150000"/>
              </a:lnSpc>
              <a:buFont typeface="Wingdings" pitchFamily="2" charset="2"/>
              <a:buChar char="v"/>
            </a:pPr>
            <a:r>
              <a:rPr lang="en-US" sz="2500" dirty="0" smtClean="0">
                <a:solidFill>
                  <a:schemeClr val="tx1"/>
                </a:solidFill>
                <a:latin typeface="Arial" pitchFamily="34" charset="0"/>
                <a:cs typeface="Arial" pitchFamily="34" charset="0"/>
              </a:rPr>
              <a:t> </a:t>
            </a:r>
            <a:r>
              <a:rPr lang="en-US" sz="2500" u="sng" dirty="0" smtClean="0">
                <a:solidFill>
                  <a:schemeClr val="tx1"/>
                </a:solidFill>
                <a:latin typeface="Arial" pitchFamily="34" charset="0"/>
                <a:cs typeface="Arial" pitchFamily="34" charset="0"/>
              </a:rPr>
              <a:t>Do </a:t>
            </a:r>
            <a:r>
              <a:rPr lang="en-US" sz="2500" u="sng" dirty="0" err="1" smtClean="0">
                <a:solidFill>
                  <a:schemeClr val="tx1"/>
                </a:solidFill>
                <a:latin typeface="Arial" pitchFamily="34" charset="0"/>
                <a:cs typeface="Arial" pitchFamily="34" charset="0"/>
              </a:rPr>
              <a:t>nhiễm</a:t>
            </a:r>
            <a:r>
              <a:rPr lang="en-US" sz="2500" u="sng" dirty="0" smtClean="0">
                <a:solidFill>
                  <a:schemeClr val="tx1"/>
                </a:solidFill>
                <a:latin typeface="Arial" pitchFamily="34" charset="0"/>
                <a:cs typeface="Arial" pitchFamily="34" charset="0"/>
              </a:rPr>
              <a:t> </a:t>
            </a:r>
            <a:r>
              <a:rPr lang="en-US" sz="2500" u="sng" dirty="0" err="1" smtClean="0">
                <a:solidFill>
                  <a:schemeClr val="tx1"/>
                </a:solidFill>
                <a:latin typeface="Arial" pitchFamily="34" charset="0"/>
                <a:cs typeface="Arial" pitchFamily="34" charset="0"/>
              </a:rPr>
              <a:t>khuẩn</a:t>
            </a:r>
            <a:r>
              <a:rPr lang="en-US" sz="2500" u="sng" dirty="0" smtClean="0">
                <a:solidFill>
                  <a:schemeClr val="tx1"/>
                </a:solidFill>
                <a:latin typeface="Arial" pitchFamily="34" charset="0"/>
                <a:cs typeface="Arial" pitchFamily="34" charset="0"/>
              </a:rPr>
              <a:t>:</a:t>
            </a:r>
          </a:p>
          <a:p>
            <a:pPr algn="l">
              <a:lnSpc>
                <a:spcPct val="150000"/>
              </a:lnSpc>
              <a:buFont typeface="Arial" pitchFamily="34" charset="0"/>
              <a:buChar char="•"/>
            </a:pPr>
            <a:r>
              <a:rPr lang="en-US" sz="2500" dirty="0" err="1" smtClean="0">
                <a:solidFill>
                  <a:schemeClr val="tx1"/>
                </a:solidFill>
                <a:latin typeface="Arial" pitchFamily="34" charset="0"/>
                <a:cs typeface="Arial" pitchFamily="34" charset="0"/>
              </a:rPr>
              <a:t>Liên</a:t>
            </a:r>
            <a:r>
              <a:rPr lang="en-US" sz="2500" dirty="0" smtClean="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cầu</a:t>
            </a:r>
            <a:r>
              <a:rPr lang="en-US" sz="2500" dirty="0">
                <a:solidFill>
                  <a:schemeClr val="tx1"/>
                </a:solidFill>
                <a:latin typeface="Arial" pitchFamily="34" charset="0"/>
                <a:cs typeface="Arial" pitchFamily="34" charset="0"/>
              </a:rPr>
              <a:t> tan </a:t>
            </a:r>
            <a:r>
              <a:rPr lang="en-US" sz="2500" dirty="0" err="1">
                <a:solidFill>
                  <a:schemeClr val="tx1"/>
                </a:solidFill>
                <a:latin typeface="Arial" pitchFamily="34" charset="0"/>
                <a:cs typeface="Arial" pitchFamily="34" charset="0"/>
              </a:rPr>
              <a:t>huyết</a:t>
            </a:r>
            <a:r>
              <a:rPr lang="en-US" sz="2500" dirty="0">
                <a:solidFill>
                  <a:schemeClr val="tx1"/>
                </a:solidFill>
                <a:latin typeface="Arial" pitchFamily="34" charset="0"/>
                <a:cs typeface="Arial" pitchFamily="34" charset="0"/>
              </a:rPr>
              <a:t> </a:t>
            </a:r>
            <a:r>
              <a:rPr lang="en-US" sz="2500" dirty="0" smtClean="0">
                <a:solidFill>
                  <a:schemeClr val="tx1"/>
                </a:solidFill>
                <a:latin typeface="Arial" pitchFamily="34" charset="0"/>
                <a:cs typeface="Arial" pitchFamily="34" charset="0"/>
              </a:rPr>
              <a:t>beta </a:t>
            </a:r>
            <a:r>
              <a:rPr lang="en-US" sz="2500" dirty="0" err="1">
                <a:solidFill>
                  <a:schemeClr val="tx1"/>
                </a:solidFill>
                <a:latin typeface="Arial" pitchFamily="34" charset="0"/>
                <a:cs typeface="Arial" pitchFamily="34" charset="0"/>
              </a:rPr>
              <a:t>nhóm</a:t>
            </a:r>
            <a:r>
              <a:rPr lang="en-US" sz="2500" dirty="0">
                <a:solidFill>
                  <a:schemeClr val="tx1"/>
                </a:solidFill>
                <a:latin typeface="Arial" pitchFamily="34" charset="0"/>
                <a:cs typeface="Arial" pitchFamily="34" charset="0"/>
              </a:rPr>
              <a:t> </a:t>
            </a:r>
            <a:r>
              <a:rPr lang="en-US" sz="2500" dirty="0" smtClean="0">
                <a:solidFill>
                  <a:schemeClr val="tx1"/>
                </a:solidFill>
                <a:latin typeface="Arial" pitchFamily="34" charset="0"/>
                <a:cs typeface="Arial" pitchFamily="34" charset="0"/>
              </a:rPr>
              <a:t>A (</a:t>
            </a:r>
            <a:r>
              <a:rPr lang="en-US" sz="2800" dirty="0" smtClean="0">
                <a:solidFill>
                  <a:schemeClr val="tx1"/>
                </a:solidFill>
                <a:latin typeface="Arial" pitchFamily="34" charset="0"/>
                <a:cs typeface="Arial" pitchFamily="34" charset="0"/>
              </a:rPr>
              <a:t>Streptococcus</a:t>
            </a:r>
            <a:r>
              <a:rPr lang="en-US" sz="2800" dirty="0" smtClean="0">
                <a:solidFill>
                  <a:schemeClr val="tx1"/>
                </a:solidFill>
                <a:latin typeface="Arial" pitchFamily="34" charset="0"/>
                <a:cs typeface="Arial" pitchFamily="34" charset="0"/>
              </a:rPr>
              <a:t>)</a:t>
            </a:r>
            <a:r>
              <a:rPr lang="en-US" sz="2500" dirty="0" smtClean="0">
                <a:solidFill>
                  <a:schemeClr val="tx1"/>
                </a:solidFill>
                <a:latin typeface="Arial" pitchFamily="34" charset="0"/>
                <a:cs typeface="Arial" pitchFamily="34" charset="0"/>
              </a:rPr>
              <a:t>. </a:t>
            </a:r>
          </a:p>
          <a:p>
            <a:pPr marL="342900" indent="-342900" algn="l" fontAlgn="base">
              <a:buFont typeface="Wingdings" pitchFamily="2" charset="2"/>
              <a:buChar char="ü"/>
            </a:pPr>
            <a:r>
              <a:rPr lang="vi-VN" sz="2500" dirty="0" smtClean="0">
                <a:solidFill>
                  <a:schemeClr val="tx1"/>
                </a:solidFill>
                <a:latin typeface="Arial" pitchFamily="34" charset="0"/>
                <a:cs typeface="Arial" pitchFamily="34" charset="0"/>
              </a:rPr>
              <a:t>Type </a:t>
            </a:r>
            <a:r>
              <a:rPr lang="vi-VN" sz="2500" dirty="0">
                <a:solidFill>
                  <a:schemeClr val="tx1"/>
                </a:solidFill>
                <a:latin typeface="Arial" pitchFamily="34" charset="0"/>
                <a:cs typeface="Arial" pitchFamily="34" charset="0"/>
              </a:rPr>
              <a:t>12 - viêm cầu thận sau nhiễm liên cầu khuẩn do nhiễm trùng đường hô hấp trên </a:t>
            </a:r>
            <a:r>
              <a:rPr lang="en-US" sz="2500" dirty="0">
                <a:solidFill>
                  <a:schemeClr val="tx1"/>
                </a:solidFill>
                <a:latin typeface="Arial" pitchFamily="34" charset="0"/>
                <a:cs typeface="Arial" pitchFamily="34" charset="0"/>
              </a:rPr>
              <a:t>(</a:t>
            </a:r>
            <a:r>
              <a:rPr lang="vi-VN" sz="2500" dirty="0">
                <a:solidFill>
                  <a:schemeClr val="tx1"/>
                </a:solidFill>
                <a:latin typeface="Arial" pitchFamily="34" charset="0"/>
                <a:cs typeface="Arial" pitchFamily="34" charset="0"/>
              </a:rPr>
              <a:t>mùa đông</a:t>
            </a:r>
            <a:r>
              <a:rPr lang="en-US" sz="2500" dirty="0">
                <a:solidFill>
                  <a:schemeClr val="tx1"/>
                </a:solidFill>
                <a:latin typeface="Arial" pitchFamily="34" charset="0"/>
                <a:cs typeface="Arial" pitchFamily="34" charset="0"/>
              </a:rPr>
              <a:t>)</a:t>
            </a:r>
            <a:endParaRPr lang="vi-VN" sz="2500" dirty="0">
              <a:solidFill>
                <a:schemeClr val="tx1"/>
              </a:solidFill>
              <a:latin typeface="Arial" pitchFamily="34" charset="0"/>
              <a:cs typeface="Arial" pitchFamily="34" charset="0"/>
            </a:endParaRPr>
          </a:p>
          <a:p>
            <a:pPr marL="342900" indent="-342900" algn="l" fontAlgn="base">
              <a:buFont typeface="Wingdings" pitchFamily="2" charset="2"/>
              <a:buChar char="ü"/>
            </a:pPr>
            <a:r>
              <a:rPr lang="vi-VN" sz="2500" dirty="0" smtClean="0">
                <a:solidFill>
                  <a:schemeClr val="tx1"/>
                </a:solidFill>
                <a:latin typeface="Arial" pitchFamily="34" charset="0"/>
                <a:cs typeface="Arial" pitchFamily="34" charset="0"/>
              </a:rPr>
              <a:t>Type 49 - viêm cầu thận sau nhiễm liên cầu khuẩn do bị nhiễm trùng da</a:t>
            </a:r>
            <a:r>
              <a:rPr lang="en-US" sz="2500" dirty="0" smtClean="0">
                <a:solidFill>
                  <a:schemeClr val="tx1"/>
                </a:solidFill>
                <a:latin typeface="Arial" pitchFamily="34" charset="0"/>
                <a:cs typeface="Arial" pitchFamily="34" charset="0"/>
              </a:rPr>
              <a:t> (</a:t>
            </a:r>
            <a:r>
              <a:rPr lang="vi-VN" sz="2500" dirty="0" smtClean="0">
                <a:solidFill>
                  <a:schemeClr val="tx1"/>
                </a:solidFill>
                <a:latin typeface="Arial" pitchFamily="34" charset="0"/>
                <a:cs typeface="Arial" pitchFamily="34" charset="0"/>
              </a:rPr>
              <a:t>mùa hè </a:t>
            </a:r>
            <a:r>
              <a:rPr lang="en-US" sz="2500" dirty="0" smtClean="0">
                <a:solidFill>
                  <a:schemeClr val="tx1"/>
                </a:solidFill>
                <a:latin typeface="Arial" pitchFamily="34" charset="0"/>
                <a:cs typeface="Arial" pitchFamily="34" charset="0"/>
              </a:rPr>
              <a:t>– </a:t>
            </a:r>
            <a:r>
              <a:rPr lang="vi-VN" sz="2500" dirty="0" smtClean="0">
                <a:solidFill>
                  <a:schemeClr val="tx1"/>
                </a:solidFill>
                <a:latin typeface="Arial" pitchFamily="34" charset="0"/>
                <a:cs typeface="Arial" pitchFamily="34" charset="0"/>
              </a:rPr>
              <a:t>thu</a:t>
            </a:r>
            <a:r>
              <a:rPr lang="en-US" sz="2500" dirty="0" smtClean="0">
                <a:solidFill>
                  <a:schemeClr val="tx1"/>
                </a:solidFill>
                <a:latin typeface="Arial" pitchFamily="34" charset="0"/>
                <a:cs typeface="Arial" pitchFamily="34" charset="0"/>
              </a:rPr>
              <a:t>)</a:t>
            </a:r>
            <a:endParaRPr lang="en-US" sz="2500" dirty="0">
              <a:solidFill>
                <a:schemeClr val="tx1"/>
              </a:solidFill>
              <a:latin typeface="Arial" pitchFamily="34" charset="0"/>
              <a:cs typeface="Arial" pitchFamily="34" charset="0"/>
            </a:endParaRPr>
          </a:p>
          <a:p>
            <a:pPr algn="l">
              <a:lnSpc>
                <a:spcPct val="150000"/>
              </a:lnSpc>
              <a:buFont typeface="Arial" pitchFamily="34" charset="0"/>
              <a:buChar char="•"/>
            </a:pPr>
            <a:r>
              <a:rPr lang="en-US" sz="2500" dirty="0" err="1" smtClean="0">
                <a:solidFill>
                  <a:schemeClr val="tx1"/>
                </a:solidFill>
                <a:latin typeface="Arial" pitchFamily="34" charset="0"/>
                <a:cs typeface="Arial" pitchFamily="34" charset="0"/>
              </a:rPr>
              <a:t>Một</a:t>
            </a:r>
            <a:r>
              <a:rPr lang="en-US" sz="2500" dirty="0" smtClean="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số</a:t>
            </a:r>
            <a:r>
              <a:rPr lang="en-US" sz="2500" dirty="0">
                <a:solidFill>
                  <a:schemeClr val="tx1"/>
                </a:solidFill>
                <a:latin typeface="Arial" pitchFamily="34" charset="0"/>
                <a:cs typeface="Arial" pitchFamily="34" charset="0"/>
              </a:rPr>
              <a:t> vi </a:t>
            </a:r>
            <a:r>
              <a:rPr lang="en-US" sz="2500" dirty="0" err="1">
                <a:solidFill>
                  <a:schemeClr val="tx1"/>
                </a:solidFill>
                <a:latin typeface="Arial" pitchFamily="34" charset="0"/>
                <a:cs typeface="Arial" pitchFamily="34" charset="0"/>
              </a:rPr>
              <a:t>khuẩn</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khác</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hiếm</a:t>
            </a:r>
            <a:r>
              <a:rPr lang="en-US" sz="2500" dirty="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gặp</a:t>
            </a:r>
            <a:r>
              <a:rPr lang="en-US" sz="2500" dirty="0" smtClean="0">
                <a:solidFill>
                  <a:schemeClr val="tx1"/>
                </a:solidFill>
                <a:latin typeface="Arial" pitchFamily="34" charset="0"/>
                <a:cs typeface="Arial" pitchFamily="34" charset="0"/>
              </a:rPr>
              <a:t>: </a:t>
            </a:r>
            <a:r>
              <a:rPr lang="vi-VN" sz="2500" dirty="0" smtClean="0">
                <a:solidFill>
                  <a:schemeClr val="tx1"/>
                </a:solidFill>
                <a:latin typeface="Arial" pitchFamily="34" charset="0"/>
                <a:cs typeface="Arial" pitchFamily="34" charset="0"/>
              </a:rPr>
              <a:t>tụ cầu, phế cầu, thương hàn, não mô cầu</a:t>
            </a:r>
            <a:r>
              <a:rPr lang="en-US" sz="2500" dirty="0" smtClean="0">
                <a:solidFill>
                  <a:schemeClr val="tx1"/>
                </a:solidFill>
                <a:latin typeface="Arial" pitchFamily="34" charset="0"/>
                <a:cs typeface="Arial" pitchFamily="34" charset="0"/>
              </a:rPr>
              <a:t>,..</a:t>
            </a:r>
          </a:p>
          <a:p>
            <a:pPr algn="l">
              <a:lnSpc>
                <a:spcPct val="150000"/>
              </a:lnSpc>
              <a:buFont typeface="Arial" pitchFamily="34" charset="0"/>
              <a:buChar char="•"/>
            </a:pPr>
            <a:r>
              <a:rPr lang="en-US" sz="2500" dirty="0" err="1">
                <a:solidFill>
                  <a:schemeClr val="tx1"/>
                </a:solidFill>
                <a:latin typeface="Arial" pitchFamily="34" charset="0"/>
                <a:cs typeface="Arial" pitchFamily="34" charset="0"/>
              </a:rPr>
              <a:t>Một</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số</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siêu</a:t>
            </a:r>
            <a:r>
              <a:rPr lang="en-US" sz="2500" dirty="0">
                <a:solidFill>
                  <a:schemeClr val="tx1"/>
                </a:solidFill>
                <a:latin typeface="Arial" pitchFamily="34" charset="0"/>
                <a:cs typeface="Arial" pitchFamily="34" charset="0"/>
              </a:rPr>
              <a:t> vi </a:t>
            </a:r>
            <a:r>
              <a:rPr lang="en-US" sz="2500" dirty="0" err="1">
                <a:solidFill>
                  <a:schemeClr val="tx1"/>
                </a:solidFill>
                <a:latin typeface="Arial" pitchFamily="34" charset="0"/>
                <a:cs typeface="Arial" pitchFamily="34" charset="0"/>
              </a:rPr>
              <a:t>gây</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viêm</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họng</a:t>
            </a:r>
            <a:r>
              <a:rPr lang="en-US" sz="2500" dirty="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cấp</a:t>
            </a:r>
            <a:r>
              <a:rPr lang="en-US" sz="2500" dirty="0" smtClean="0">
                <a:solidFill>
                  <a:schemeClr val="tx1"/>
                </a:solidFill>
                <a:latin typeface="Arial" pitchFamily="34" charset="0"/>
                <a:cs typeface="Arial" pitchFamily="34" charset="0"/>
              </a:rPr>
              <a:t>: </a:t>
            </a:r>
            <a:r>
              <a:rPr lang="vi-VN" sz="2500" dirty="0">
                <a:solidFill>
                  <a:schemeClr val="tx1"/>
                </a:solidFill>
                <a:latin typeface="Arial" pitchFamily="34" charset="0"/>
                <a:cs typeface="Arial" pitchFamily="34" charset="0"/>
              </a:rPr>
              <a:t>quai bị, sởi, thủy </a:t>
            </a:r>
            <a:r>
              <a:rPr lang="vi-VN" sz="2500" dirty="0" smtClean="0">
                <a:solidFill>
                  <a:schemeClr val="tx1"/>
                </a:solidFill>
                <a:latin typeface="Arial" pitchFamily="34" charset="0"/>
                <a:cs typeface="Arial" pitchFamily="34" charset="0"/>
              </a:rPr>
              <a:t>đậu</a:t>
            </a:r>
            <a:r>
              <a:rPr lang="en-US" sz="2500" dirty="0" smtClean="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viêm</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gan</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siêu</a:t>
            </a:r>
            <a:r>
              <a:rPr lang="en-US" sz="2500" dirty="0">
                <a:solidFill>
                  <a:schemeClr val="tx1"/>
                </a:solidFill>
                <a:latin typeface="Arial" pitchFamily="34" charset="0"/>
                <a:cs typeface="Arial" pitchFamily="34" charset="0"/>
              </a:rPr>
              <a:t> vi </a:t>
            </a:r>
            <a:r>
              <a:rPr lang="en-US" sz="2500" dirty="0" smtClean="0">
                <a:solidFill>
                  <a:schemeClr val="tx1"/>
                </a:solidFill>
                <a:latin typeface="Arial" pitchFamily="34" charset="0"/>
                <a:cs typeface="Arial" pitchFamily="34" charset="0"/>
              </a:rPr>
              <a:t>B,…</a:t>
            </a:r>
          </a:p>
          <a:p>
            <a:pPr algn="l">
              <a:lnSpc>
                <a:spcPct val="150000"/>
              </a:lnSpc>
              <a:buFont typeface="Arial" pitchFamily="34" charset="0"/>
              <a:buChar char="•"/>
            </a:pPr>
            <a:r>
              <a:rPr lang="en-US" sz="2500" dirty="0" err="1">
                <a:solidFill>
                  <a:schemeClr val="tx1"/>
                </a:solidFill>
                <a:latin typeface="Arial" pitchFamily="34" charset="0"/>
                <a:cs typeface="Arial" pitchFamily="34" charset="0"/>
              </a:rPr>
              <a:t>N</a:t>
            </a:r>
            <a:r>
              <a:rPr lang="en-US" sz="2500" dirty="0" err="1" smtClean="0">
                <a:solidFill>
                  <a:schemeClr val="tx1"/>
                </a:solidFill>
                <a:latin typeface="Arial" pitchFamily="34" charset="0"/>
                <a:cs typeface="Arial" pitchFamily="34" charset="0"/>
              </a:rPr>
              <a:t>hiễm</a:t>
            </a:r>
            <a:r>
              <a:rPr lang="en-US" sz="2500" dirty="0" smtClean="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nấm</a:t>
            </a:r>
            <a:r>
              <a:rPr lang="en-US" sz="2500" dirty="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Histoplasmose</a:t>
            </a:r>
            <a:r>
              <a:rPr lang="en-US" sz="2500" dirty="0" smtClean="0">
                <a:solidFill>
                  <a:schemeClr val="tx1"/>
                </a:solidFill>
                <a:latin typeface="Arial" pitchFamily="34" charset="0"/>
                <a:cs typeface="Arial" pitchFamily="34" charset="0"/>
              </a:rPr>
              <a:t>.</a:t>
            </a:r>
          </a:p>
          <a:p>
            <a:pPr algn="l">
              <a:lnSpc>
                <a:spcPct val="150000"/>
              </a:lnSpc>
              <a:buFont typeface="Arial" pitchFamily="34" charset="0"/>
              <a:buChar char="•"/>
            </a:pPr>
            <a:r>
              <a:rPr lang="en-US" sz="2500" dirty="0" err="1">
                <a:solidFill>
                  <a:schemeClr val="tx1"/>
                </a:solidFill>
                <a:latin typeface="Arial" pitchFamily="34" charset="0"/>
                <a:cs typeface="Arial" pitchFamily="34" charset="0"/>
              </a:rPr>
              <a:t>N</a:t>
            </a:r>
            <a:r>
              <a:rPr lang="en-US" sz="2500" dirty="0" err="1" smtClean="0">
                <a:solidFill>
                  <a:schemeClr val="tx1"/>
                </a:solidFill>
                <a:latin typeface="Arial" pitchFamily="34" charset="0"/>
                <a:cs typeface="Arial" pitchFamily="34" charset="0"/>
              </a:rPr>
              <a:t>hiễm</a:t>
            </a:r>
            <a:r>
              <a:rPr lang="en-US" sz="2500" dirty="0" smtClean="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ký</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sinh</a:t>
            </a:r>
            <a:r>
              <a:rPr lang="en-US" sz="2500" dirty="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trùng</a:t>
            </a:r>
            <a:r>
              <a:rPr lang="en-US" sz="2500" dirty="0">
                <a:solidFill>
                  <a:schemeClr val="tx1"/>
                </a:solidFill>
                <a:latin typeface="Arial" pitchFamily="34" charset="0"/>
                <a:cs typeface="Arial" pitchFamily="34" charset="0"/>
              </a:rPr>
              <a:t>: Plasmodium falciparum </a:t>
            </a:r>
            <a:r>
              <a:rPr lang="en-US" sz="2500" dirty="0" err="1">
                <a:solidFill>
                  <a:schemeClr val="tx1"/>
                </a:solidFill>
                <a:latin typeface="Arial" pitchFamily="34" charset="0"/>
                <a:cs typeface="Arial" pitchFamily="34" charset="0"/>
              </a:rPr>
              <a:t>và</a:t>
            </a:r>
            <a:r>
              <a:rPr lang="en-US" sz="2500" dirty="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Malariae</a:t>
            </a:r>
            <a:r>
              <a:rPr lang="en-US" sz="2500" dirty="0" smtClean="0">
                <a:solidFill>
                  <a:schemeClr val="tx1"/>
                </a:solidFill>
                <a:latin typeface="Arial" pitchFamily="34" charset="0"/>
                <a:cs typeface="Arial" pitchFamily="34" charset="0"/>
              </a:rPr>
              <a:t>,…</a:t>
            </a:r>
          </a:p>
        </p:txBody>
      </p:sp>
      <p:pic>
        <p:nvPicPr>
          <p:cNvPr id="4" name="Picture 3" descr="STC.jpg"/>
          <p:cNvPicPr>
            <a:picLocks noChangeAspect="1"/>
          </p:cNvPicPr>
          <p:nvPr/>
        </p:nvPicPr>
        <p:blipFill>
          <a:blip r:embed="rId2"/>
          <a:stretch>
            <a:fillRect/>
          </a:stretch>
        </p:blipFill>
        <p:spPr>
          <a:xfrm>
            <a:off x="8001496" y="381001"/>
            <a:ext cx="3963432" cy="1695423"/>
          </a:xfrm>
          <a:prstGeom prst="rect">
            <a:avLst/>
          </a:prstGeom>
        </p:spPr>
      </p:pic>
    </p:spTree>
    <p:extLst>
      <p:ext uri="{BB962C8B-B14F-4D97-AF65-F5344CB8AC3E}">
        <p14:creationId xmlns:p14="http://schemas.microsoft.com/office/powerpoint/2010/main" val="3625127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7929" y="2438400"/>
            <a:ext cx="6554907" cy="2862322"/>
          </a:xfrm>
          <a:prstGeom prst="rect">
            <a:avLst/>
          </a:prstGeom>
          <a:noFill/>
        </p:spPr>
        <p:txBody>
          <a:bodyPr wrap="square" rtlCol="0">
            <a:spAutoFit/>
          </a:bodyPr>
          <a:lstStyle/>
          <a:p>
            <a:pPr marL="342900" indent="-342900">
              <a:lnSpc>
                <a:spcPct val="150000"/>
              </a:lnSpc>
              <a:buFont typeface="Wingdings" pitchFamily="2" charset="2"/>
              <a:buChar char="v"/>
            </a:pPr>
            <a:r>
              <a:rPr lang="en-US" sz="2400" u="sng" dirty="0" err="1" smtClean="0">
                <a:latin typeface="Arial" pitchFamily="34" charset="0"/>
                <a:cs typeface="Arial" pitchFamily="34" charset="0"/>
              </a:rPr>
              <a:t>Không</a:t>
            </a:r>
            <a:r>
              <a:rPr lang="en-US" sz="2400" u="sng" dirty="0" smtClean="0">
                <a:latin typeface="Arial" pitchFamily="34" charset="0"/>
                <a:cs typeface="Arial" pitchFamily="34" charset="0"/>
              </a:rPr>
              <a:t> do </a:t>
            </a:r>
            <a:r>
              <a:rPr lang="en-US" sz="2400" u="sng" dirty="0" err="1" smtClean="0">
                <a:latin typeface="Arial" pitchFamily="34" charset="0"/>
                <a:cs typeface="Arial" pitchFamily="34" charset="0"/>
              </a:rPr>
              <a:t>nhiễm</a:t>
            </a:r>
            <a:r>
              <a:rPr lang="en-US" sz="2400" u="sng" dirty="0" smtClean="0">
                <a:latin typeface="Arial" pitchFamily="34" charset="0"/>
                <a:cs typeface="Arial" pitchFamily="34" charset="0"/>
              </a:rPr>
              <a:t> </a:t>
            </a:r>
            <a:r>
              <a:rPr lang="en-US" sz="2400" u="sng" dirty="0" err="1" smtClean="0">
                <a:latin typeface="Arial" pitchFamily="34" charset="0"/>
                <a:cs typeface="Arial" pitchFamily="34" charset="0"/>
              </a:rPr>
              <a:t>khuẩn</a:t>
            </a:r>
            <a:r>
              <a:rPr lang="en-US" sz="2400" u="sng" dirty="0" smtClean="0">
                <a:latin typeface="Arial" pitchFamily="34" charset="0"/>
                <a:cs typeface="Arial" pitchFamily="34" charset="0"/>
              </a:rPr>
              <a:t>:</a:t>
            </a:r>
          </a:p>
          <a:p>
            <a:pPr lvl="1">
              <a:lnSpc>
                <a:spcPct val="150000"/>
              </a:lnSpc>
              <a:buFont typeface="Arial" pitchFamily="34" charset="0"/>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keo</a:t>
            </a:r>
            <a:r>
              <a:rPr lang="en-US" sz="2400" dirty="0" smtClean="0">
                <a:latin typeface="Arial" pitchFamily="34" charset="0"/>
                <a:cs typeface="Arial" pitchFamily="34" charset="0"/>
              </a:rPr>
              <a:t>: </a:t>
            </a:r>
            <a:r>
              <a:rPr lang="vi-VN" sz="2400" dirty="0" smtClean="0">
                <a:latin typeface="Arial" pitchFamily="34" charset="0"/>
                <a:cs typeface="Arial" pitchFamily="34" charset="0"/>
              </a:rPr>
              <a:t>luput ban đỏ hệ thống</a:t>
            </a:r>
            <a:endParaRPr lang="en-US" sz="2400" dirty="0" smtClean="0">
              <a:latin typeface="Arial" pitchFamily="34" charset="0"/>
              <a:cs typeface="Arial" pitchFamily="34" charset="0"/>
            </a:endParaRPr>
          </a:p>
          <a:p>
            <a:pPr lvl="1">
              <a:lnSpc>
                <a:spcPct val="150000"/>
              </a:lnSpc>
              <a:buFont typeface="Arial" pitchFamily="34" charset="0"/>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mẫn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vi-VN" sz="2400" dirty="0" smtClean="0">
                <a:latin typeface="Arial" pitchFamily="34" charset="0"/>
                <a:cs typeface="Arial" pitchFamily="34" charset="0"/>
              </a:rPr>
              <a:t>Penicilline, Sulfamide, Vaccine hay một số thức ăn như tôm, cua</a:t>
            </a:r>
            <a:r>
              <a:rPr lang="en-US" sz="2400" dirty="0" smtClean="0">
                <a:latin typeface="Arial" pitchFamily="34" charset="0"/>
                <a:cs typeface="Arial"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893" y="2409054"/>
            <a:ext cx="4266108" cy="2891668"/>
          </a:xfrm>
          <a:prstGeom prst="rect">
            <a:avLst/>
          </a:prstGeom>
        </p:spPr>
      </p:pic>
      <p:sp>
        <p:nvSpPr>
          <p:cNvPr id="8" name="Title 1"/>
          <p:cNvSpPr txBox="1">
            <a:spLocks/>
          </p:cNvSpPr>
          <p:nvPr/>
        </p:nvSpPr>
        <p:spPr>
          <a:xfrm>
            <a:off x="227072" y="228600"/>
            <a:ext cx="5218385" cy="6448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6600"/>
                </a:solidFill>
                <a:latin typeface="Arial" pitchFamily="34" charset="0"/>
                <a:cs typeface="Arial" pitchFamily="34" charset="0"/>
              </a:rPr>
              <a:t>1.2 </a:t>
            </a:r>
            <a:r>
              <a:rPr lang="en-US" b="1" dirty="0" err="1" smtClean="0">
                <a:solidFill>
                  <a:srgbClr val="006600"/>
                </a:solidFill>
                <a:latin typeface="Arial" pitchFamily="34" charset="0"/>
                <a:cs typeface="Arial" pitchFamily="34" charset="0"/>
              </a:rPr>
              <a:t>Nguyên</a:t>
            </a:r>
            <a:r>
              <a:rPr lang="en-US" b="1" dirty="0" smtClean="0">
                <a:solidFill>
                  <a:srgbClr val="006600"/>
                </a:solidFill>
                <a:latin typeface="Arial" pitchFamily="34" charset="0"/>
                <a:cs typeface="Arial" pitchFamily="34" charset="0"/>
              </a:rPr>
              <a:t> </a:t>
            </a:r>
            <a:r>
              <a:rPr lang="en-US" b="1" dirty="0" err="1" smtClean="0">
                <a:solidFill>
                  <a:srgbClr val="006600"/>
                </a:solidFill>
                <a:latin typeface="Arial" pitchFamily="34" charset="0"/>
                <a:cs typeface="Arial" pitchFamily="34" charset="0"/>
              </a:rPr>
              <a:t>nhân</a:t>
            </a:r>
            <a:endParaRPr lang="en-US" b="1"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1326711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vi-VN" sz="2500" dirty="0" smtClean="0">
                <a:latin typeface="Arial" pitchFamily="34" charset="0"/>
                <a:cs typeface="Arial" pitchFamily="34" charset="0"/>
              </a:rPr>
              <a:t>Xác định sự có mặt của liên cầu khuẩn tan máu beta nhóm 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bằng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việc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xét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nghiệm</a:t>
            </a:r>
            <a:r>
              <a:rPr lang="en-US" sz="2500" dirty="0" smtClean="0">
                <a:latin typeface="Arial" pitchFamily="34" charset="0"/>
                <a:cs typeface="Arial" pitchFamily="34" charset="0"/>
              </a:rPr>
              <a:t> ASLO (Anti </a:t>
            </a:r>
            <a:r>
              <a:rPr lang="en-US" sz="2500" dirty="0" err="1" smtClean="0">
                <a:latin typeface="Arial" pitchFamily="34" charset="0"/>
                <a:cs typeface="Arial" pitchFamily="34" charset="0"/>
              </a:rPr>
              <a:t>Streptolysin</a:t>
            </a:r>
            <a:r>
              <a:rPr lang="en-US" sz="2500" dirty="0" smtClean="0">
                <a:latin typeface="Arial" pitchFamily="34" charset="0"/>
                <a:cs typeface="Arial" pitchFamily="34" charset="0"/>
              </a:rPr>
              <a:t> O) </a:t>
            </a:r>
            <a:r>
              <a:rPr lang="en-US" sz="2500" dirty="0" err="1" smtClean="0">
                <a:latin typeface="Arial" pitchFamily="34" charset="0"/>
                <a:cs typeface="Arial" pitchFamily="34" charset="0"/>
              </a:rPr>
              <a:t>nghĩa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là</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xác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định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sự</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có</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mặt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của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kháng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thể</a:t>
            </a:r>
            <a:r>
              <a:rPr lang="en-US" sz="2500" dirty="0" smtClean="0">
                <a:latin typeface="Arial" pitchFamily="34" charset="0"/>
                <a:cs typeface="Arial" pitchFamily="34" charset="0"/>
              </a:rPr>
              <a:t> ASLO </a:t>
            </a:r>
            <a:r>
              <a:rPr lang="vi-VN" sz="2500" dirty="0" smtClean="0">
                <a:latin typeface="Arial" pitchFamily="34" charset="0"/>
                <a:cs typeface="Arial" pitchFamily="34" charset="0"/>
              </a:rPr>
              <a:t>giúp chống lại streptolysin O- chất độc do vi khuẩn liên cầu nhóm A sản xuất ra</a:t>
            </a:r>
            <a:r>
              <a:rPr lang="en-US" sz="2500" dirty="0" smtClean="0">
                <a:latin typeface="Arial" pitchFamily="34" charset="0"/>
                <a:cs typeface="Arial" pitchFamily="34" charset="0"/>
              </a:rPr>
              <a:t>.</a:t>
            </a:r>
          </a:p>
          <a:p>
            <a:pPr>
              <a:lnSpc>
                <a:spcPct val="150000"/>
              </a:lnSpc>
            </a:pPr>
            <a:r>
              <a:rPr lang="en-US" sz="2500" dirty="0" err="1" smtClean="0">
                <a:latin typeface="Arial" pitchFamily="34" charset="0"/>
                <a:cs typeface="Arial" pitchFamily="34" charset="0"/>
              </a:rPr>
              <a:t>Ngoài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ra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còn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một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số</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kháng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thể</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khác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xuất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hiện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trong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quá</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trình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phát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triển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của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liên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cầu</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khuẩn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này</a:t>
            </a:r>
            <a:r>
              <a:rPr lang="en-US" sz="2500" dirty="0" smtClean="0">
                <a:latin typeface="Arial" pitchFamily="34" charset="0"/>
                <a:cs typeface="Arial" pitchFamily="34" charset="0"/>
              </a:rPr>
              <a:t>: AH (Anti </a:t>
            </a:r>
            <a:r>
              <a:rPr lang="en-US" sz="2500" dirty="0" err="1" smtClean="0">
                <a:latin typeface="Arial" pitchFamily="34" charset="0"/>
                <a:cs typeface="Arial" pitchFamily="34" charset="0"/>
              </a:rPr>
              <a:t>Hyaluronidase</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ANADase</a:t>
            </a:r>
            <a:r>
              <a:rPr lang="en-US" sz="2500" dirty="0" smtClean="0">
                <a:latin typeface="Arial" pitchFamily="34" charset="0"/>
                <a:cs typeface="Arial" pitchFamily="34" charset="0"/>
              </a:rPr>
              <a:t> (Adenine </a:t>
            </a:r>
            <a:r>
              <a:rPr lang="en-US" sz="2500" dirty="0" err="1" smtClean="0">
                <a:latin typeface="Arial" pitchFamily="34" charset="0"/>
                <a:cs typeface="Arial" pitchFamily="34" charset="0"/>
              </a:rPr>
              <a:t>Dinucleotidase</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ANDAse</a:t>
            </a:r>
            <a:r>
              <a:rPr lang="en-US" sz="2500" dirty="0" smtClean="0">
                <a:latin typeface="Arial" pitchFamily="34" charset="0"/>
                <a:cs typeface="Arial" pitchFamily="34" charset="0"/>
              </a:rPr>
              <a:t> (Anti </a:t>
            </a:r>
            <a:r>
              <a:rPr lang="en-US" sz="2500" dirty="0" err="1" smtClean="0">
                <a:latin typeface="Arial" pitchFamily="34" charset="0"/>
                <a:cs typeface="Arial" pitchFamily="34" charset="0"/>
              </a:rPr>
              <a:t>Deoxy</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Ribonuclease</a:t>
            </a:r>
            <a:r>
              <a:rPr lang="en-US" sz="2500" dirty="0" smtClean="0">
                <a:latin typeface="Arial" pitchFamily="34" charset="0"/>
                <a:cs typeface="Arial" pitchFamily="34" charset="0"/>
              </a:rPr>
              <a:t>).</a:t>
            </a:r>
          </a:p>
          <a:p>
            <a:pPr>
              <a:lnSpc>
                <a:spcPct val="150000"/>
              </a:lnSpc>
              <a:buNone/>
            </a:pPr>
            <a:endParaRPr lang="en-US" sz="2500" dirty="0">
              <a:latin typeface="Arial" pitchFamily="34" charset="0"/>
              <a:cs typeface="Arial" pitchFamily="34" charset="0"/>
            </a:endParaRPr>
          </a:p>
        </p:txBody>
      </p:sp>
      <p:sp>
        <p:nvSpPr>
          <p:cNvPr id="5" name="Title 1"/>
          <p:cNvSpPr txBox="1">
            <a:spLocks/>
          </p:cNvSpPr>
          <p:nvPr/>
        </p:nvSpPr>
        <p:spPr>
          <a:xfrm>
            <a:off x="227072" y="228600"/>
            <a:ext cx="569605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6600"/>
                </a:solidFill>
                <a:latin typeface="Arial" pitchFamily="34" charset="0"/>
                <a:cs typeface="Arial" pitchFamily="34" charset="0"/>
              </a:rPr>
              <a:t>1.2 </a:t>
            </a:r>
            <a:r>
              <a:rPr lang="en-US" b="1" dirty="0" err="1" smtClean="0">
                <a:solidFill>
                  <a:srgbClr val="006600"/>
                </a:solidFill>
                <a:latin typeface="Arial" pitchFamily="34" charset="0"/>
                <a:cs typeface="Arial" pitchFamily="34" charset="0"/>
              </a:rPr>
              <a:t>Nguyên</a:t>
            </a:r>
            <a:r>
              <a:rPr lang="en-US" b="1" dirty="0" smtClean="0">
                <a:solidFill>
                  <a:srgbClr val="006600"/>
                </a:solidFill>
                <a:latin typeface="Arial" pitchFamily="34" charset="0"/>
                <a:cs typeface="Arial" pitchFamily="34" charset="0"/>
              </a:rPr>
              <a:t> </a:t>
            </a:r>
            <a:r>
              <a:rPr lang="en-US" b="1" dirty="0" err="1" smtClean="0">
                <a:solidFill>
                  <a:srgbClr val="006600"/>
                </a:solidFill>
                <a:latin typeface="Arial" pitchFamily="34" charset="0"/>
                <a:cs typeface="Arial" pitchFamily="34" charset="0"/>
              </a:rPr>
              <a:t>nhân</a:t>
            </a:r>
            <a:endParaRPr lang="en-US" b="1"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567522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38472"/>
            <a:ext cx="7620000" cy="784830"/>
          </a:xfrm>
          <a:prstGeom prst="rect">
            <a:avLst/>
          </a:prstGeom>
          <a:noFill/>
        </p:spPr>
        <p:txBody>
          <a:bodyPr wrap="square" rtlCol="0">
            <a:spAutoFit/>
          </a:bodyPr>
          <a:lstStyle/>
          <a:p>
            <a:r>
              <a:rPr lang="en-US" sz="4500" b="1" dirty="0" smtClean="0">
                <a:solidFill>
                  <a:srgbClr val="006600"/>
                </a:solidFill>
                <a:latin typeface="Arial" pitchFamily="34" charset="0"/>
                <a:cs typeface="Arial" pitchFamily="34" charset="0"/>
              </a:rPr>
              <a:t>1.3 </a:t>
            </a:r>
            <a:r>
              <a:rPr lang="en-US" sz="4500" b="1" dirty="0" err="1" smtClean="0">
                <a:solidFill>
                  <a:srgbClr val="006600"/>
                </a:solidFill>
                <a:latin typeface="Arial" pitchFamily="34" charset="0"/>
                <a:cs typeface="Arial" pitchFamily="34" charset="0"/>
              </a:rPr>
              <a:t>Cơ</a:t>
            </a:r>
            <a:r>
              <a:rPr lang="en-US" sz="4500" b="1" dirty="0" smtClean="0">
                <a:solidFill>
                  <a:srgbClr val="006600"/>
                </a:solidFill>
                <a:latin typeface="Arial" pitchFamily="34" charset="0"/>
                <a:cs typeface="Arial" pitchFamily="34" charset="0"/>
              </a:rPr>
              <a:t> </a:t>
            </a:r>
            <a:r>
              <a:rPr lang="en-US" sz="4500" b="1" dirty="0" err="1" smtClean="0">
                <a:solidFill>
                  <a:srgbClr val="006600"/>
                </a:solidFill>
                <a:latin typeface="Arial" pitchFamily="34" charset="0"/>
                <a:cs typeface="Arial" pitchFamily="34" charset="0"/>
              </a:rPr>
              <a:t>chế</a:t>
            </a:r>
            <a:r>
              <a:rPr lang="en-US" sz="4500" b="1" dirty="0" smtClean="0">
                <a:solidFill>
                  <a:srgbClr val="006600"/>
                </a:solidFill>
                <a:latin typeface="Arial" pitchFamily="34" charset="0"/>
                <a:cs typeface="Arial" pitchFamily="34" charset="0"/>
              </a:rPr>
              <a:t> </a:t>
            </a:r>
            <a:r>
              <a:rPr lang="en-US" sz="4500" b="1" dirty="0" err="1" smtClean="0">
                <a:solidFill>
                  <a:srgbClr val="006600"/>
                </a:solidFill>
                <a:latin typeface="Arial" pitchFamily="34" charset="0"/>
                <a:cs typeface="Arial" pitchFamily="34" charset="0"/>
              </a:rPr>
              <a:t>bệnh</a:t>
            </a:r>
            <a:r>
              <a:rPr lang="en-US" sz="4500" b="1" dirty="0" smtClean="0">
                <a:solidFill>
                  <a:srgbClr val="006600"/>
                </a:solidFill>
                <a:latin typeface="Arial" pitchFamily="34" charset="0"/>
                <a:cs typeface="Arial" pitchFamily="34" charset="0"/>
              </a:rPr>
              <a:t> </a:t>
            </a:r>
            <a:r>
              <a:rPr lang="en-US" sz="4500" b="1" dirty="0" err="1" smtClean="0">
                <a:solidFill>
                  <a:srgbClr val="006600"/>
                </a:solidFill>
                <a:latin typeface="Arial" pitchFamily="34" charset="0"/>
                <a:cs typeface="Arial" pitchFamily="34" charset="0"/>
              </a:rPr>
              <a:t>sinh</a:t>
            </a:r>
            <a:r>
              <a:rPr lang="en-US" sz="4500" b="1" dirty="0" smtClean="0">
                <a:solidFill>
                  <a:srgbClr val="006600"/>
                </a:solidFill>
                <a:latin typeface="Arial" pitchFamily="34" charset="0"/>
                <a:cs typeface="Arial" pitchFamily="34" charset="0"/>
              </a:rPr>
              <a:t>:</a:t>
            </a:r>
            <a:endParaRPr lang="en-US" sz="4500" b="1" dirty="0">
              <a:solidFill>
                <a:srgbClr val="006600"/>
              </a:solidFill>
              <a:latin typeface="Arial" pitchFamily="34" charset="0"/>
              <a:cs typeface="Arial" pitchFamily="34"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536" y="762000"/>
            <a:ext cx="6908800" cy="5791200"/>
          </a:xfrm>
          <a:prstGeom prst="rect">
            <a:avLst/>
          </a:prstGeom>
        </p:spPr>
      </p:pic>
      <p:sp>
        <p:nvSpPr>
          <p:cNvPr id="7" name="TextBox 6"/>
          <p:cNvSpPr txBox="1"/>
          <p:nvPr/>
        </p:nvSpPr>
        <p:spPr>
          <a:xfrm>
            <a:off x="528320" y="1437185"/>
            <a:ext cx="4165600" cy="2977738"/>
          </a:xfrm>
          <a:prstGeom prst="rect">
            <a:avLst/>
          </a:prstGeom>
          <a:noFill/>
        </p:spPr>
        <p:txBody>
          <a:bodyPr wrap="square" rtlCol="0">
            <a:spAutoFit/>
          </a:bodyPr>
          <a:lstStyle/>
          <a:p>
            <a:pPr>
              <a:lnSpc>
                <a:spcPct val="150000"/>
              </a:lnSpc>
            </a:pPr>
            <a:r>
              <a:rPr lang="en-US" sz="2500" dirty="0" smtClean="0">
                <a:latin typeface="Arial" pitchFamily="34" charset="0"/>
                <a:cs typeface="Arial" pitchFamily="34" charset="0"/>
              </a:rPr>
              <a:t>     </a:t>
            </a:r>
            <a:r>
              <a:rPr lang="vi-VN" sz="2500" dirty="0" smtClean="0">
                <a:latin typeface="Arial" pitchFamily="34" charset="0"/>
                <a:cs typeface="Arial" pitchFamily="34" charset="0"/>
              </a:rPr>
              <a:t>Sự </a:t>
            </a:r>
            <a:r>
              <a:rPr lang="vi-VN" sz="2500" dirty="0">
                <a:latin typeface="Arial" pitchFamily="34" charset="0"/>
                <a:cs typeface="Arial" pitchFamily="34" charset="0"/>
              </a:rPr>
              <a:t>xâm nhập của liên cầu khuẩn kích thích cơ thể sản sinh </a:t>
            </a:r>
            <a:r>
              <a:rPr lang="en-US" sz="2500" dirty="0" smtClean="0">
                <a:latin typeface="Arial" pitchFamily="34" charset="0"/>
                <a:cs typeface="Arial" pitchFamily="34" charset="0"/>
              </a:rPr>
              <a:t>KT </a:t>
            </a:r>
            <a:r>
              <a:rPr lang="vi-VN" sz="2500" dirty="0" smtClean="0">
                <a:latin typeface="Arial" pitchFamily="34" charset="0"/>
                <a:cs typeface="Arial" pitchFamily="34" charset="0"/>
              </a:rPr>
              <a:t>chống </a:t>
            </a:r>
            <a:r>
              <a:rPr lang="vi-VN" sz="2500" dirty="0">
                <a:latin typeface="Arial" pitchFamily="34" charset="0"/>
                <a:cs typeface="Arial" pitchFamily="34" charset="0"/>
              </a:rPr>
              <a:t>lại những </a:t>
            </a:r>
            <a:r>
              <a:rPr lang="en-US" sz="2500" dirty="0" smtClean="0">
                <a:latin typeface="Arial" pitchFamily="34" charset="0"/>
                <a:cs typeface="Arial" pitchFamily="34" charset="0"/>
              </a:rPr>
              <a:t>KN </a:t>
            </a:r>
            <a:r>
              <a:rPr lang="vi-VN" sz="2500" dirty="0" smtClean="0">
                <a:latin typeface="Arial" pitchFamily="34" charset="0"/>
                <a:cs typeface="Arial" pitchFamily="34" charset="0"/>
              </a:rPr>
              <a:t>hoà </a:t>
            </a:r>
            <a:r>
              <a:rPr lang="vi-VN" sz="2500" dirty="0">
                <a:latin typeface="Arial" pitchFamily="34" charset="0"/>
                <a:cs typeface="Arial" pitchFamily="34" charset="0"/>
              </a:rPr>
              <a:t>tan của liên cầu khuẩn.</a:t>
            </a:r>
            <a:endParaRPr lang="en-US" sz="2500" dirty="0">
              <a:latin typeface="Arial" pitchFamily="34" charset="0"/>
              <a:cs typeface="Arial" pitchFamily="34" charset="0"/>
            </a:endParaRPr>
          </a:p>
        </p:txBody>
      </p:sp>
      <p:sp>
        <p:nvSpPr>
          <p:cNvPr id="8" name="Rectangle 7"/>
          <p:cNvSpPr/>
          <p:nvPr/>
        </p:nvSpPr>
        <p:spPr>
          <a:xfrm>
            <a:off x="568960" y="1673158"/>
            <a:ext cx="3637280" cy="396888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487680" y="1152183"/>
            <a:ext cx="4165600" cy="5181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500" dirty="0" err="1" smtClean="0">
                <a:latin typeface="Arial" pitchFamily="34" charset="0"/>
                <a:cs typeface="Arial" pitchFamily="34" charset="0"/>
              </a:rPr>
              <a:t>Nếu</a:t>
            </a:r>
            <a:r>
              <a:rPr lang="en-US" sz="2500" dirty="0" smtClean="0">
                <a:latin typeface="Arial" pitchFamily="34" charset="0"/>
                <a:cs typeface="Arial" pitchFamily="34" charset="0"/>
              </a:rPr>
              <a:t> KT </a:t>
            </a:r>
            <a:r>
              <a:rPr lang="vi-VN" sz="2500" dirty="0" smtClean="0">
                <a:latin typeface="Arial" pitchFamily="34" charset="0"/>
                <a:cs typeface="Arial" pitchFamily="34" charset="0"/>
              </a:rPr>
              <a:t>dư </a:t>
            </a:r>
            <a:r>
              <a:rPr lang="vi-VN" sz="2500" dirty="0">
                <a:latin typeface="Arial" pitchFamily="34" charset="0"/>
                <a:cs typeface="Arial" pitchFamily="34" charset="0"/>
              </a:rPr>
              <a:t>thừa sẽ tạo nên một phức hợp miễn dịch có phân tử lượng lớn, dễ kết tủa sẽ bị hệ thống lưới nội mô bắt giữ và tiêu huỷ loại khỏi vòng tuần </a:t>
            </a:r>
            <a:r>
              <a:rPr lang="vi-VN" sz="2500" dirty="0" smtClean="0">
                <a:latin typeface="Arial" pitchFamily="34" charset="0"/>
                <a:cs typeface="Arial" pitchFamily="34" charset="0"/>
              </a:rPr>
              <a:t>hoàn.</a:t>
            </a:r>
            <a:r>
              <a:rPr lang="en-US" sz="2500" dirty="0" smtClean="0">
                <a:latin typeface="Arial" pitchFamily="34" charset="0"/>
                <a:cs typeface="Arial" pitchFamily="34" charset="0"/>
              </a:rPr>
              <a:t>1</a:t>
            </a:r>
            <a:endParaRPr lang="en-US" sz="2500" dirty="0">
              <a:latin typeface="Arial" pitchFamily="34" charset="0"/>
              <a:cs typeface="Arial" pitchFamily="34" charset="0"/>
            </a:endParaRPr>
          </a:p>
        </p:txBody>
      </p:sp>
      <p:sp>
        <p:nvSpPr>
          <p:cNvPr id="10" name="Rectangle 9"/>
          <p:cNvSpPr/>
          <p:nvPr/>
        </p:nvSpPr>
        <p:spPr>
          <a:xfrm>
            <a:off x="568960" y="1172048"/>
            <a:ext cx="4172155" cy="5181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548640" y="1191913"/>
            <a:ext cx="4673600" cy="49530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500" dirty="0" err="1" smtClean="0"/>
              <a:t>Nếu</a:t>
            </a:r>
            <a:r>
              <a:rPr lang="en-US" sz="2500" dirty="0" smtClean="0"/>
              <a:t> KN </a:t>
            </a:r>
            <a:r>
              <a:rPr lang="vi-VN" sz="2500" dirty="0" smtClean="0"/>
              <a:t>dư </a:t>
            </a:r>
            <a:r>
              <a:rPr lang="vi-VN" sz="2500" dirty="0"/>
              <a:t>thừa sẽ tạo nên phức hợp miễn dịch </a:t>
            </a:r>
            <a:r>
              <a:rPr lang="en-US" sz="2500" dirty="0" smtClean="0"/>
              <a:t>KN-KT </a:t>
            </a:r>
            <a:r>
              <a:rPr lang="vi-VN" sz="2500" dirty="0" smtClean="0"/>
              <a:t>có </a:t>
            </a:r>
            <a:r>
              <a:rPr lang="vi-VN" sz="2500" dirty="0"/>
              <a:t>phân tử lượng nhỏ thoát khỏi sự kiểm soát của hệ thống lưới nội mô lưu hành trong máu và lắng đọng tại cầu </a:t>
            </a:r>
            <a:r>
              <a:rPr lang="vi-VN" sz="2500" dirty="0" smtClean="0"/>
              <a:t>thận.</a:t>
            </a:r>
            <a:endParaRPr lang="en-US" sz="2500" dirty="0"/>
          </a:p>
        </p:txBody>
      </p:sp>
      <p:sp>
        <p:nvSpPr>
          <p:cNvPr id="12" name="Rectangle 11"/>
          <p:cNvSpPr/>
          <p:nvPr/>
        </p:nvSpPr>
        <p:spPr>
          <a:xfrm>
            <a:off x="674821" y="1486431"/>
            <a:ext cx="4421239" cy="451310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402139" y="1206989"/>
            <a:ext cx="4673600" cy="490122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200" dirty="0" smtClean="0">
                <a:latin typeface="Arial" pitchFamily="34" charset="0"/>
                <a:cs typeface="Arial" pitchFamily="34" charset="0"/>
              </a:rPr>
              <a:t>H</a:t>
            </a:r>
            <a:r>
              <a:rPr lang="vi-VN" sz="2200" dirty="0" smtClean="0">
                <a:latin typeface="Arial" pitchFamily="34" charset="0"/>
                <a:cs typeface="Arial" pitchFamily="34" charset="0"/>
              </a:rPr>
              <a:t>oạt </a:t>
            </a:r>
            <a:r>
              <a:rPr lang="vi-VN" sz="2200" dirty="0">
                <a:latin typeface="Arial" pitchFamily="34" charset="0"/>
                <a:cs typeface="Arial" pitchFamily="34" charset="0"/>
              </a:rPr>
              <a:t>hoá hệ thống bổ thể</a:t>
            </a:r>
            <a:r>
              <a:rPr lang="vi-VN" sz="2200" dirty="0" smtClean="0">
                <a:latin typeface="Arial" pitchFamily="34" charset="0"/>
                <a:cs typeface="Arial" pitchFamily="34" charset="0"/>
              </a:rPr>
              <a:t>, </a:t>
            </a:r>
            <a:r>
              <a:rPr lang="vi-VN" sz="2200" dirty="0">
                <a:latin typeface="Arial" pitchFamily="34" charset="0"/>
                <a:cs typeface="Arial" pitchFamily="34" charset="0"/>
              </a:rPr>
              <a:t>hệ thống đông máu, hệ thống kinin</a:t>
            </a:r>
            <a:r>
              <a:rPr lang="vi-VN" sz="2200" dirty="0" smtClean="0">
                <a:latin typeface="Arial" pitchFamily="34" charset="0"/>
                <a:cs typeface="Arial" pitchFamily="34" charset="0"/>
              </a:rPr>
              <a:t>, </a:t>
            </a:r>
            <a:r>
              <a:rPr lang="vi-VN" sz="2200" dirty="0">
                <a:latin typeface="Arial" pitchFamily="34" charset="0"/>
                <a:cs typeface="Arial" pitchFamily="34" charset="0"/>
              </a:rPr>
              <a:t>bạch cầu đa nhân trung tính, bạch cầu ái kiềm, tế bào Mast và tiểu </a:t>
            </a:r>
            <a:r>
              <a:rPr lang="vi-VN" sz="2200" dirty="0" smtClean="0">
                <a:latin typeface="Arial" pitchFamily="34" charset="0"/>
                <a:cs typeface="Arial" pitchFamily="34" charset="0"/>
              </a:rPr>
              <a:t>cầu</a:t>
            </a:r>
            <a:r>
              <a:rPr lang="en-US" sz="2200" dirty="0">
                <a:latin typeface="Arial" pitchFamily="34" charset="0"/>
                <a:cs typeface="Arial" pitchFamily="34" charset="0"/>
              </a:rPr>
              <a:t> </a:t>
            </a:r>
            <a:r>
              <a:rPr lang="en-US" sz="2200" dirty="0" err="1" smtClean="0">
                <a:latin typeface="Arial" pitchFamily="34" charset="0"/>
                <a:cs typeface="Arial" pitchFamily="34" charset="0"/>
              </a:rPr>
              <a:t>để</a:t>
            </a:r>
            <a:r>
              <a:rPr lang="vi-VN" sz="2200" dirty="0" smtClean="0">
                <a:latin typeface="Arial" pitchFamily="34" charset="0"/>
                <a:cs typeface="Arial" pitchFamily="34" charset="0"/>
              </a:rPr>
              <a:t> </a:t>
            </a:r>
            <a:r>
              <a:rPr lang="vi-VN" sz="2200" dirty="0">
                <a:latin typeface="Arial" pitchFamily="34" charset="0"/>
                <a:cs typeface="Arial" pitchFamily="34" charset="0"/>
              </a:rPr>
              <a:t>loại phức hợp miễn dịch khỏi tuần hoàn và dọn sạch các ổ lắng đọng phức hợp miễn dịch trong cầu thận.</a:t>
            </a:r>
            <a:endParaRPr lang="en-US" sz="2200" dirty="0">
              <a:latin typeface="Arial" pitchFamily="34" charset="0"/>
              <a:cs typeface="Arial" pitchFamily="34" charset="0"/>
            </a:endParaRPr>
          </a:p>
        </p:txBody>
      </p:sp>
      <p:sp>
        <p:nvSpPr>
          <p:cNvPr id="15" name="Rectangle 14"/>
          <p:cNvSpPr/>
          <p:nvPr/>
        </p:nvSpPr>
        <p:spPr>
          <a:xfrm>
            <a:off x="501117" y="1235540"/>
            <a:ext cx="4307840" cy="491629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655812" y="1286348"/>
            <a:ext cx="4368800" cy="49530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2500" dirty="0"/>
              <a:t>Tác động của các hệ thống sinh học và sự hoạt động của các tế bào dẫn đến sự hình thành quá trình viêm cấp tính ở cầu thận với tình trạng tăng sinh tế bào, phù nề xuất </a:t>
            </a:r>
            <a:r>
              <a:rPr lang="vi-VN" sz="2500" dirty="0" smtClean="0"/>
              <a:t>tiết.</a:t>
            </a:r>
            <a:r>
              <a:rPr lang="en-US" sz="2500" dirty="0" smtClean="0"/>
              <a:t>1</a:t>
            </a:r>
            <a:endParaRPr lang="en-US" sz="2500" dirty="0"/>
          </a:p>
        </p:txBody>
      </p:sp>
    </p:spTree>
    <p:extLst>
      <p:ext uri="{BB962C8B-B14F-4D97-AF65-F5344CB8AC3E}">
        <p14:creationId xmlns:p14="http://schemas.microsoft.com/office/powerpoint/2010/main" val="23581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2282" y="1"/>
            <a:ext cx="9234152" cy="8818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smtClean="0">
                <a:solidFill>
                  <a:srgbClr val="006600"/>
                </a:solidFill>
                <a:latin typeface="Arial" panose="020B0604020202020204" pitchFamily="34" charset="0"/>
                <a:cs typeface="Arial" panose="020B0604020202020204" pitchFamily="34" charset="0"/>
              </a:rPr>
              <a:t>2. </a:t>
            </a:r>
            <a:r>
              <a:rPr lang="en-US" sz="4500" b="1">
                <a:solidFill>
                  <a:srgbClr val="006600"/>
                </a:solidFill>
                <a:latin typeface="Arial" panose="020B0604020202020204" pitchFamily="34" charset="0"/>
                <a:cs typeface="Arial" panose="020B0604020202020204" pitchFamily="34" charset="0"/>
              </a:rPr>
              <a:t>Triệu chứng</a:t>
            </a:r>
          </a:p>
        </p:txBody>
      </p:sp>
      <p:sp>
        <p:nvSpPr>
          <p:cNvPr id="5" name="Rectangle 4"/>
          <p:cNvSpPr/>
          <p:nvPr/>
        </p:nvSpPr>
        <p:spPr>
          <a:xfrm>
            <a:off x="1478927" y="-2948"/>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smtClean="0">
                <a:solidFill>
                  <a:srgbClr val="006600"/>
                </a:solidFill>
                <a:latin typeface="Arial" panose="020B0604020202020204" pitchFamily="34" charset="0"/>
                <a:cs typeface="Arial" panose="020B0604020202020204" pitchFamily="34" charset="0"/>
              </a:rPr>
              <a:t>2.1. Lâm sàng</a:t>
            </a:r>
            <a:endParaRPr lang="en-US" sz="4500" b="1">
              <a:solidFill>
                <a:srgbClr val="006600"/>
              </a:solidFill>
              <a:latin typeface="Arial" panose="020B0604020202020204" pitchFamily="34" charset="0"/>
              <a:cs typeface="Arial" panose="020B0604020202020204" pitchFamily="34" charset="0"/>
            </a:endParaRPr>
          </a:p>
        </p:txBody>
      </p:sp>
      <p:sp>
        <p:nvSpPr>
          <p:cNvPr id="6" name="Rectangle 5"/>
          <p:cNvSpPr/>
          <p:nvPr/>
        </p:nvSpPr>
        <p:spPr>
          <a:xfrm>
            <a:off x="637503" y="1021420"/>
            <a:ext cx="2240923" cy="16227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a:latin typeface="Arial" panose="020B0604020202020204" pitchFamily="34" charset="0"/>
                <a:cs typeface="Arial" panose="020B0604020202020204" pitchFamily="34" charset="0"/>
              </a:rPr>
              <a:t>Khởi phát thường đột ngột</a:t>
            </a:r>
          </a:p>
        </p:txBody>
      </p:sp>
      <p:sp>
        <p:nvSpPr>
          <p:cNvPr id="7" name="TextBox 6"/>
          <p:cNvSpPr txBox="1"/>
          <p:nvPr/>
        </p:nvSpPr>
        <p:spPr>
          <a:xfrm>
            <a:off x="3396852" y="1026471"/>
            <a:ext cx="8693240" cy="5478423"/>
          </a:xfrm>
          <a:prstGeom prst="rect">
            <a:avLst/>
          </a:prstGeom>
          <a:noFill/>
        </p:spPr>
        <p:txBody>
          <a:bodyPr wrap="square" rtlCol="0">
            <a:spAutoFit/>
          </a:bodyPr>
          <a:lstStyle/>
          <a:p>
            <a:pPr marL="285750" indent="-285750" algn="just">
              <a:buFont typeface="Arial" panose="020B0604020202020204" pitchFamily="34" charset="0"/>
              <a:buChar char="•"/>
            </a:pP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Bệnh</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viêm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họng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nhiễm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khuẩn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ngoài</a:t>
            </a:r>
            <a:r>
              <a:rPr lang="en-US" sz="2500" dirty="0">
                <a:latin typeface="Arial" panose="020B0604020202020204" pitchFamily="34" charset="0"/>
                <a:cs typeface="Arial" panose="020B0604020202020204" pitchFamily="34" charset="0"/>
              </a:rPr>
              <a:t> da, </a:t>
            </a: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kì</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tiềm</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ẩn</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thường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1-2 </a:t>
            </a:r>
            <a:r>
              <a:rPr lang="en-US" sz="2500" dirty="0" err="1" smtClean="0">
                <a:latin typeface="Arial" panose="020B0604020202020204" pitchFamily="34" charset="0"/>
                <a:cs typeface="Arial" panose="020B0604020202020204" pitchFamily="34" charset="0"/>
              </a:rPr>
              <a:t>tuần</a:t>
            </a:r>
            <a:r>
              <a:rPr lang="en-US" sz="25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Biểu</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triệu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đặc</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hiệu</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suy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nhược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đau</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bụng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và</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chịu</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mệt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mỏi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nhẹ</a:t>
            </a:r>
            <a:r>
              <a:rPr lang="en-US" sz="2500" dirty="0">
                <a:latin typeface="Arial" panose="020B0604020202020204" pitchFamily="34" charset="0"/>
                <a:cs typeface="Arial" panose="020B0604020202020204" pitchFamily="34" charset="0"/>
              </a:rPr>
              <a:t>, da </a:t>
            </a:r>
            <a:r>
              <a:rPr lang="en-US" sz="2500" dirty="0" err="1">
                <a:latin typeface="Arial" panose="020B0604020202020204" pitchFamily="34" charset="0"/>
                <a:cs typeface="Arial" panose="020B0604020202020204" pitchFamily="34" charset="0"/>
              </a:rPr>
              <a:t>xanh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phù</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nhẹ</a:t>
            </a:r>
            <a:r>
              <a:rPr lang="en-US" sz="2500" dirty="0">
                <a:latin typeface="Arial" panose="020B0604020202020204" pitchFamily="34" charset="0"/>
                <a:cs typeface="Arial" panose="020B0604020202020204" pitchFamily="34" charset="0"/>
              </a:rPr>
              <a:t> mi </a:t>
            </a:r>
            <a:r>
              <a:rPr lang="en-US" sz="2500" dirty="0" err="1">
                <a:latin typeface="Arial" panose="020B0604020202020204" pitchFamily="34" charset="0"/>
                <a:cs typeface="Arial" panose="020B0604020202020204" pitchFamily="34" charset="0"/>
              </a:rPr>
              <a:t>mắt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đái</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ít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Có</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khởi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nguy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như</a:t>
            </a:r>
            <a:r>
              <a:rPr lang="en-US" sz="2500" dirty="0">
                <a:latin typeface="Arial" panose="020B0604020202020204" pitchFamily="34" charset="0"/>
                <a:cs typeface="Arial" panose="020B0604020202020204" pitchFamily="34" charset="0"/>
              </a:rPr>
              <a:t> : THA, </a:t>
            </a:r>
            <a:r>
              <a:rPr lang="en-US" sz="2500" dirty="0" err="1">
                <a:latin typeface="Arial" panose="020B0604020202020204" pitchFamily="34" charset="0"/>
                <a:cs typeface="Arial" panose="020B0604020202020204" pitchFamily="34" charset="0"/>
              </a:rPr>
              <a:t>vô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niệu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suy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cấp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phù</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não</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cấp</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Đôi</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khởi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tiềm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tàng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triệu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lâm</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sàng</a:t>
            </a:r>
            <a:r>
              <a:rPr lang="en-US" sz="25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Nhức</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xảy</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ra</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khó</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thở</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thở</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gắng</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sức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thường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không</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phổ</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biến</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đặc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biệt</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ở </a:t>
            </a:r>
            <a:r>
              <a:rPr lang="en-US" sz="2500" dirty="0" err="1">
                <a:latin typeface="Arial" panose="020B0604020202020204" pitchFamily="34" charset="0"/>
                <a:cs typeface="Arial" panose="020B0604020202020204" pitchFamily="34" charset="0"/>
              </a:rPr>
              <a:t>trẻ</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em</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Có</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sườn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kéo</a:t>
            </a:r>
            <a:r>
              <a:rPr lang="en-US" sz="2500" dirty="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dài</a:t>
            </a:r>
            <a:r>
              <a:rPr lang="en-US" sz="25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Thiểu</a:t>
            </a:r>
            <a:r>
              <a:rPr lang="en-US" sz="2500" dirty="0" smtClean="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niệu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thiểu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niệu</a:t>
            </a:r>
            <a:r>
              <a:rPr lang="en-US" sz="2500" dirty="0">
                <a:latin typeface="Arial" panose="020B0604020202020204" pitchFamily="34" charset="0"/>
                <a:cs typeface="Arial" panose="020B0604020202020204" pitchFamily="34" charset="0"/>
              </a:rPr>
              <a:t> &lt; 0,5ml/kg/24h, </a:t>
            </a:r>
            <a:r>
              <a:rPr lang="en-US" sz="2500" dirty="0" err="1">
                <a:latin typeface="Arial" panose="020B0604020202020204" pitchFamily="34" charset="0"/>
                <a:cs typeface="Arial" panose="020B0604020202020204" pitchFamily="34" charset="0"/>
              </a:rPr>
              <a:t>vô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niệu</a:t>
            </a:r>
            <a:r>
              <a:rPr lang="en-US" sz="2500" dirty="0" smtClean="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6" y="2833354"/>
            <a:ext cx="3393585" cy="3458822"/>
          </a:xfrm>
          <a:prstGeom prst="rect">
            <a:avLst/>
          </a:prstGeom>
        </p:spPr>
      </p:pic>
    </p:spTree>
    <p:extLst>
      <p:ext uri="{BB962C8B-B14F-4D97-AF65-F5344CB8AC3E}">
        <p14:creationId xmlns:p14="http://schemas.microsoft.com/office/powerpoint/2010/main" val="17572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927" y="-2948"/>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smtClean="0">
                <a:solidFill>
                  <a:srgbClr val="006600"/>
                </a:solidFill>
                <a:latin typeface="Arial" panose="020B0604020202020204" pitchFamily="34" charset="0"/>
                <a:cs typeface="Arial" panose="020B0604020202020204" pitchFamily="34" charset="0"/>
              </a:rPr>
              <a:t>2.1. </a:t>
            </a:r>
            <a:r>
              <a:rPr lang="en-US" sz="4500" b="1" dirty="0" err="1" smtClean="0">
                <a:solidFill>
                  <a:srgbClr val="006600"/>
                </a:solidFill>
                <a:latin typeface="Arial" panose="020B0604020202020204" pitchFamily="34" charset="0"/>
                <a:cs typeface="Arial" panose="020B0604020202020204" pitchFamily="34" charset="0"/>
              </a:rPr>
              <a:t>Lâm</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sàng</a:t>
            </a:r>
            <a:endParaRPr lang="en-US" sz="4500" b="1" dirty="0">
              <a:solidFill>
                <a:srgbClr val="0066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6" y="2833354"/>
            <a:ext cx="3393585" cy="3458822"/>
          </a:xfrm>
          <a:prstGeom prst="rect">
            <a:avLst/>
          </a:prstGeom>
        </p:spPr>
      </p:pic>
      <p:sp>
        <p:nvSpPr>
          <p:cNvPr id="6" name="Rectangle 5"/>
          <p:cNvSpPr/>
          <p:nvPr/>
        </p:nvSpPr>
        <p:spPr>
          <a:xfrm>
            <a:off x="711556" y="916600"/>
            <a:ext cx="2240923" cy="16227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latin typeface="Arial" panose="020B0604020202020204" pitchFamily="34" charset="0"/>
                <a:cs typeface="Arial" panose="020B0604020202020204" pitchFamily="34" charset="0"/>
              </a:rPr>
              <a:t>Giai</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đoạn</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toàn</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phát</a:t>
            </a:r>
            <a:endParaRPr lang="en-US" sz="3000" b="1" dirty="0">
              <a:latin typeface="Arial" panose="020B0604020202020204" pitchFamily="34" charset="0"/>
              <a:cs typeface="Arial" panose="020B0604020202020204" pitchFamily="34" charset="0"/>
            </a:endParaRPr>
          </a:p>
        </p:txBody>
      </p:sp>
      <p:sp>
        <p:nvSpPr>
          <p:cNvPr id="7" name="TextBox 6"/>
          <p:cNvSpPr txBox="1"/>
          <p:nvPr/>
        </p:nvSpPr>
        <p:spPr>
          <a:xfrm>
            <a:off x="3528811" y="916600"/>
            <a:ext cx="8270382" cy="5863144"/>
          </a:xfrm>
          <a:prstGeom prst="rect">
            <a:avLst/>
          </a:prstGeom>
          <a:noFill/>
        </p:spPr>
        <p:txBody>
          <a:bodyPr wrap="square" rtlCol="0">
            <a:spAutoFit/>
          </a:bodyPr>
          <a:lstStyle/>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Tiểu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gặp</a:t>
            </a:r>
            <a:r>
              <a:rPr lang="en-US" sz="2500" dirty="0" smtClean="0">
                <a:latin typeface="Arial" panose="020B0604020202020204" pitchFamily="34" charset="0"/>
                <a:cs typeface="Arial" panose="020B0604020202020204" pitchFamily="34" charset="0"/>
              </a:rPr>
              <a:t> ở 30% </a:t>
            </a:r>
            <a:r>
              <a:rPr lang="en-US" sz="2500" dirty="0" err="1" smtClean="0">
                <a:latin typeface="Arial" panose="020B0604020202020204" pitchFamily="34" charset="0"/>
                <a:cs typeface="Arial" panose="020B0604020202020204" pitchFamily="34" charset="0"/>
              </a:rPr>
              <a:t>bệnh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nhân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khoa</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toàn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bãi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nước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tiểu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như</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nước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rửa</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thịt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không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đông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xuất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hiện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ngay</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tuần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đầu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số</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lần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thưa</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dần</a:t>
            </a:r>
            <a:r>
              <a:rPr lang="en-US" sz="25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5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Đây</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triệu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chứng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quan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trọng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chứng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tỏ</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viêm</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cầu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thận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nếu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không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có</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máu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thì</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cần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xem</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chẩn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đoán</a:t>
            </a:r>
            <a:r>
              <a:rPr lang="en-US" sz="25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5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Phù</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ngoại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biên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hoặc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trước</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x.chày</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gặp</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trong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khoảng</a:t>
            </a:r>
            <a:r>
              <a:rPr lang="en-US" sz="2500" dirty="0" smtClean="0">
                <a:latin typeface="Arial" panose="020B0604020202020204" pitchFamily="34" charset="0"/>
                <a:cs typeface="Arial" panose="020B0604020202020204" pitchFamily="34" charset="0"/>
              </a:rPr>
              <a:t> 85% </a:t>
            </a:r>
            <a:r>
              <a:rPr lang="en-US" sz="2500" dirty="0" err="1" smtClean="0">
                <a:latin typeface="Arial" panose="020B0604020202020204" pitchFamily="34" charset="0"/>
                <a:cs typeface="Arial" panose="020B0604020202020204" pitchFamily="34" charset="0"/>
              </a:rPr>
              <a:t>bệnh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nhân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khoa</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phù</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nề</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có</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thể</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bị</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nhẹ</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chỉ</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liên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quan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đến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mặt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đến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nặng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phù</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nhiều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về</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buổi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sáng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ăn</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nhạt</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phù</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dirty="0" err="1" smtClean="0">
                <a:latin typeface="Arial" panose="020B0604020202020204" pitchFamily="34" charset="0"/>
                <a:cs typeface="Arial" panose="020B0604020202020204" pitchFamily="34" charset="0"/>
              </a:rPr>
              <a:t>Phù</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thường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gặp</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trong</a:t>
            </a:r>
            <a:r>
              <a:rPr lang="en-US" sz="2500" dirty="0" smtClean="0">
                <a:latin typeface="Arial" panose="020B0604020202020204" pitchFamily="34" charset="0"/>
                <a:cs typeface="Arial" panose="020B0604020202020204" pitchFamily="34" charset="0"/>
              </a:rPr>
              <a:t> 10 </a:t>
            </a:r>
            <a:r>
              <a:rPr lang="en-US" sz="2500" dirty="0" err="1" smtClean="0">
                <a:latin typeface="Arial" panose="020B0604020202020204" pitchFamily="34" charset="0"/>
                <a:cs typeface="Arial" panose="020B0604020202020204" pitchFamily="34" charset="0"/>
              </a:rPr>
              <a:t>ngày</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đầu</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và</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thường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giảm</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nhanh</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chóng</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khi</a:t>
            </a:r>
            <a:r>
              <a:rPr lang="en-US" sz="2500" dirty="0" smtClean="0">
                <a:latin typeface="Arial" panose="020B0604020202020204" pitchFamily="34" charset="0"/>
                <a:cs typeface="Arial" panose="020B0604020202020204" pitchFamily="34" charset="0"/>
              </a:rPr>
              <a:t> BN </a:t>
            </a:r>
            <a:r>
              <a:rPr lang="en-US" sz="2500" dirty="0" err="1" smtClean="0">
                <a:latin typeface="Arial" panose="020B0604020202020204" pitchFamily="34" charset="0"/>
                <a:cs typeface="Arial" panose="020B0604020202020204" pitchFamily="34" charset="0"/>
              </a:rPr>
              <a:t>đái</a:t>
            </a:r>
            <a:r>
              <a:rPr lang="en-US" sz="2500" dirty="0" smtClean="0">
                <a:latin typeface="Arial" panose="020B0604020202020204" pitchFamily="34" charset="0"/>
                <a:cs typeface="Arial" panose="020B0604020202020204" pitchFamily="34" charset="0"/>
              </a:rPr>
              <a:t> </a:t>
            </a:r>
            <a:r>
              <a:rPr lang="en-US" sz="2500" dirty="0" err="1" smtClean="0">
                <a:latin typeface="Arial" panose="020B0604020202020204" pitchFamily="34" charset="0"/>
                <a:cs typeface="Arial" panose="020B0604020202020204" pitchFamily="34" charset="0"/>
              </a:rPr>
              <a:t>được</a:t>
            </a:r>
            <a:r>
              <a:rPr lang="en-US" sz="25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5519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01" y="2888862"/>
            <a:ext cx="3929228" cy="34087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927" y="-2948"/>
            <a:ext cx="9234152" cy="9195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smtClean="0">
                <a:solidFill>
                  <a:srgbClr val="006600"/>
                </a:solidFill>
                <a:latin typeface="Arial" panose="020B0604020202020204" pitchFamily="34" charset="0"/>
                <a:cs typeface="Arial" panose="020B0604020202020204" pitchFamily="34" charset="0"/>
              </a:rPr>
              <a:t>2.2. </a:t>
            </a:r>
            <a:r>
              <a:rPr lang="en-US" sz="4500" b="1" dirty="0" err="1" smtClean="0">
                <a:solidFill>
                  <a:srgbClr val="006600"/>
                </a:solidFill>
                <a:latin typeface="Arial" panose="020B0604020202020204" pitchFamily="34" charset="0"/>
                <a:cs typeface="Arial" panose="020B0604020202020204" pitchFamily="34" charset="0"/>
              </a:rPr>
              <a:t>Cận</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a:solidFill>
                  <a:srgbClr val="006600"/>
                </a:solidFill>
                <a:latin typeface="Arial" panose="020B0604020202020204" pitchFamily="34" charset="0"/>
                <a:cs typeface="Arial" panose="020B0604020202020204" pitchFamily="34" charset="0"/>
              </a:rPr>
              <a:t>l</a:t>
            </a:r>
            <a:r>
              <a:rPr lang="en-US" sz="4500" b="1" dirty="0" err="1" smtClean="0">
                <a:solidFill>
                  <a:srgbClr val="006600"/>
                </a:solidFill>
                <a:latin typeface="Arial" panose="020B0604020202020204" pitchFamily="34" charset="0"/>
                <a:cs typeface="Arial" panose="020B0604020202020204" pitchFamily="34" charset="0"/>
              </a:rPr>
              <a:t>âm</a:t>
            </a:r>
            <a:r>
              <a:rPr lang="en-US" sz="4500" b="1" dirty="0" smtClean="0">
                <a:solidFill>
                  <a:srgbClr val="006600"/>
                </a:solidFill>
                <a:latin typeface="Arial" panose="020B0604020202020204" pitchFamily="34" charset="0"/>
                <a:cs typeface="Arial" panose="020B0604020202020204" pitchFamily="34" charset="0"/>
              </a:rPr>
              <a:t> </a:t>
            </a:r>
            <a:r>
              <a:rPr lang="en-US" sz="4500" b="1" dirty="0" err="1" smtClean="0">
                <a:solidFill>
                  <a:srgbClr val="006600"/>
                </a:solidFill>
                <a:latin typeface="Arial" panose="020B0604020202020204" pitchFamily="34" charset="0"/>
                <a:cs typeface="Arial" panose="020B0604020202020204" pitchFamily="34" charset="0"/>
              </a:rPr>
              <a:t>sàng</a:t>
            </a:r>
            <a:endParaRPr lang="en-US" sz="4500" b="1" dirty="0">
              <a:solidFill>
                <a:srgbClr val="006600"/>
              </a:solidFill>
              <a:latin typeface="Arial" panose="020B0604020202020204" pitchFamily="34" charset="0"/>
              <a:cs typeface="Arial" panose="020B0604020202020204" pitchFamily="34" charset="0"/>
            </a:endParaRPr>
          </a:p>
        </p:txBody>
      </p:sp>
      <p:sp>
        <p:nvSpPr>
          <p:cNvPr id="6" name="Rectangle 5"/>
          <p:cNvSpPr/>
          <p:nvPr/>
        </p:nvSpPr>
        <p:spPr>
          <a:xfrm>
            <a:off x="1138222" y="1332477"/>
            <a:ext cx="2086377" cy="126212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a:latin typeface="Arial" panose="020B0604020202020204" pitchFamily="34" charset="0"/>
                <a:cs typeface="Arial" panose="020B0604020202020204" pitchFamily="34" charset="0"/>
              </a:rPr>
              <a:t>XN nước tiểu</a:t>
            </a:r>
          </a:p>
        </p:txBody>
      </p:sp>
      <p:sp>
        <p:nvSpPr>
          <p:cNvPr id="7" name="TextBox 6"/>
          <p:cNvSpPr txBox="1"/>
          <p:nvPr/>
        </p:nvSpPr>
        <p:spPr>
          <a:xfrm>
            <a:off x="4743720" y="1855429"/>
            <a:ext cx="6812924" cy="3554819"/>
          </a:xfrm>
          <a:prstGeom prst="rect">
            <a:avLst/>
          </a:prstGeom>
          <a:noFill/>
        </p:spPr>
        <p:txBody>
          <a:bodyPr wrap="square" rtlCol="0">
            <a:spAutoFit/>
          </a:bodyPr>
          <a:lstStyle/>
          <a:p>
            <a:pPr marL="285750" indent="-285750" algn="just">
              <a:buFont typeface="Arial" panose="020B0604020202020204" pitchFamily="34" charset="0"/>
              <a:buChar char="•"/>
            </a:pPr>
            <a:r>
              <a:rPr lang="en-US" sz="2500">
                <a:latin typeface="Arial" panose="020B0604020202020204" pitchFamily="34" charset="0"/>
                <a:cs typeface="Arial" panose="020B0604020202020204" pitchFamily="34" charset="0"/>
              </a:rPr>
              <a:t>Nước tiểu có </a:t>
            </a:r>
            <a:r>
              <a:rPr lang="en-US" sz="2500" smtClean="0">
                <a:latin typeface="Arial" panose="020B0604020202020204" pitchFamily="34" charset="0"/>
                <a:cs typeface="Arial" panose="020B0604020202020204" pitchFamily="34" charset="0"/>
              </a:rPr>
              <a:t>hồng cầu (HC), bạch cầu (BC), </a:t>
            </a:r>
            <a:r>
              <a:rPr lang="en-US" sz="2500">
                <a:latin typeface="Arial" panose="020B0604020202020204" pitchFamily="34" charset="0"/>
                <a:cs typeface="Arial" panose="020B0604020202020204" pitchFamily="34" charset="0"/>
              </a:rPr>
              <a:t>trụ HC, trụ </a:t>
            </a:r>
            <a:r>
              <a:rPr lang="en-US" sz="2500" smtClean="0">
                <a:latin typeface="Arial" panose="020B0604020202020204" pitchFamily="34" charset="0"/>
                <a:cs typeface="Arial" panose="020B0604020202020204" pitchFamily="34" charset="0"/>
              </a:rPr>
              <a:t>BC, trụ </a:t>
            </a:r>
            <a:r>
              <a:rPr lang="en-US" sz="2500">
                <a:latin typeface="Arial" panose="020B0604020202020204" pitchFamily="34" charset="0"/>
                <a:cs typeface="Arial" panose="020B0604020202020204" pitchFamily="34" charset="0"/>
              </a:rPr>
              <a:t>trong, trụ </a:t>
            </a:r>
            <a:r>
              <a:rPr lang="en-US" sz="2500" smtClean="0">
                <a:latin typeface="Arial" panose="020B0604020202020204" pitchFamily="34" charset="0"/>
                <a:cs typeface="Arial" panose="020B0604020202020204" pitchFamily="34" charset="0"/>
              </a:rPr>
              <a:t>sáp. </a:t>
            </a:r>
          </a:p>
          <a:p>
            <a:pPr marL="285750" indent="-285750" algn="just">
              <a:buFont typeface="Arial" panose="020B0604020202020204" pitchFamily="34" charset="0"/>
              <a:buChar char="•"/>
            </a:pPr>
            <a:endParaRPr lang="en-US" sz="250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smtClean="0">
                <a:latin typeface="Arial" panose="020B0604020202020204" pitchFamily="34" charset="0"/>
                <a:cs typeface="Arial" panose="020B0604020202020204" pitchFamily="34" charset="0"/>
              </a:rPr>
              <a:t>Tỷ </a:t>
            </a:r>
            <a:r>
              <a:rPr lang="en-US" sz="2500">
                <a:latin typeface="Arial" panose="020B0604020202020204" pitchFamily="34" charset="0"/>
                <a:cs typeface="Arial" panose="020B0604020202020204" pitchFamily="34" charset="0"/>
              </a:rPr>
              <a:t>trọng nước tiểu &gt; </a:t>
            </a:r>
            <a:r>
              <a:rPr lang="en-US" sz="2500" smtClean="0">
                <a:latin typeface="Arial" panose="020B0604020202020204" pitchFamily="34" charset="0"/>
                <a:cs typeface="Arial" panose="020B0604020202020204" pitchFamily="34" charset="0"/>
              </a:rPr>
              <a:t>1,020.</a:t>
            </a:r>
          </a:p>
          <a:p>
            <a:pPr marL="285750" indent="-285750" algn="just">
              <a:buFont typeface="Arial" panose="020B0604020202020204" pitchFamily="34" charset="0"/>
              <a:buChar char="•"/>
            </a:pPr>
            <a:endParaRPr lang="en-US" sz="250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500" smtClean="0">
                <a:latin typeface="Arial" panose="020B0604020202020204" pitchFamily="34" charset="0"/>
                <a:cs typeface="Arial" panose="020B0604020202020204" pitchFamily="34" charset="0"/>
              </a:rPr>
              <a:t>Protein  </a:t>
            </a:r>
            <a:r>
              <a:rPr lang="en-US" sz="2500">
                <a:latin typeface="Arial" panose="020B0604020202020204" pitchFamily="34" charset="0"/>
                <a:cs typeface="Arial" panose="020B0604020202020204" pitchFamily="34" charset="0"/>
              </a:rPr>
              <a:t>niệu  </a:t>
            </a:r>
            <a:r>
              <a:rPr lang="en-US" sz="2500" smtClean="0">
                <a:latin typeface="Arial" panose="020B0604020202020204" pitchFamily="34" charset="0"/>
                <a:cs typeface="Arial" panose="020B0604020202020204" pitchFamily="34" charset="0"/>
              </a:rPr>
              <a:t>0,5-2g/24h. Thời  </a:t>
            </a:r>
            <a:r>
              <a:rPr lang="en-US" sz="2500">
                <a:latin typeface="Arial" panose="020B0604020202020204" pitchFamily="34" charset="0"/>
                <a:cs typeface="Arial" panose="020B0604020202020204" pitchFamily="34" charset="0"/>
              </a:rPr>
              <a:t>gian tồn  tại  có </a:t>
            </a:r>
            <a:r>
              <a:rPr lang="en-US" sz="2500" smtClean="0">
                <a:latin typeface="Arial" panose="020B0604020202020204" pitchFamily="34" charset="0"/>
                <a:cs typeface="Arial" panose="020B0604020202020204" pitchFamily="34" charset="0"/>
              </a:rPr>
              <a:t>nghĩa  </a:t>
            </a:r>
            <a:r>
              <a:rPr lang="en-US" sz="2500">
                <a:latin typeface="Arial" panose="020B0604020202020204" pitchFamily="34" charset="0"/>
                <a:cs typeface="Arial" panose="020B0604020202020204" pitchFamily="34" charset="0"/>
              </a:rPr>
              <a:t>tiên  lượng  bệnh, bệnh được hồi phục khi Protein niệu (-)</a:t>
            </a:r>
          </a:p>
          <a:p>
            <a:pPr algn="just"/>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27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1195</Words>
  <Application>Microsoft Office PowerPoint</Application>
  <PresentationFormat>Custom</PresentationFormat>
  <Paragraphs>103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1.2 Nguyên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46</cp:revision>
  <dcterms:created xsi:type="dcterms:W3CDTF">2017-02-25T02:46:53Z</dcterms:created>
  <dcterms:modified xsi:type="dcterms:W3CDTF">2017-02-26T04:30:58Z</dcterms:modified>
</cp:coreProperties>
</file>