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56" r:id="rId4"/>
    <p:sldId id="257" r:id="rId5"/>
    <p:sldId id="277" r:id="rId6"/>
    <p:sldId id="258" r:id="rId7"/>
    <p:sldId id="267" r:id="rId8"/>
    <p:sldId id="259" r:id="rId9"/>
    <p:sldId id="266" r:id="rId10"/>
    <p:sldId id="264" r:id="rId11"/>
    <p:sldId id="265" r:id="rId12"/>
    <p:sldId id="290" r:id="rId13"/>
    <p:sldId id="291" r:id="rId14"/>
    <p:sldId id="292" r:id="rId15"/>
    <p:sldId id="293" r:id="rId16"/>
    <p:sldId id="273" r:id="rId17"/>
    <p:sldId id="300" r:id="rId18"/>
    <p:sldId id="301" r:id="rId19"/>
    <p:sldId id="302" r:id="rId20"/>
    <p:sldId id="303" r:id="rId21"/>
    <p:sldId id="304" r:id="rId22"/>
    <p:sldId id="305" r:id="rId23"/>
    <p:sldId id="271" r:id="rId24"/>
    <p:sldId id="278" r:id="rId25"/>
    <p:sldId id="313" r:id="rId26"/>
    <p:sldId id="314" r:id="rId27"/>
    <p:sldId id="315" r:id="rId28"/>
    <p:sldId id="316" r:id="rId29"/>
    <p:sldId id="329" r:id="rId30"/>
    <p:sldId id="323" r:id="rId31"/>
    <p:sldId id="324" r:id="rId32"/>
    <p:sldId id="317" r:id="rId33"/>
    <p:sldId id="318" r:id="rId34"/>
    <p:sldId id="319" r:id="rId35"/>
    <p:sldId id="320" r:id="rId36"/>
    <p:sldId id="321" r:id="rId37"/>
    <p:sldId id="322" r:id="rId38"/>
    <p:sldId id="325" r:id="rId39"/>
    <p:sldId id="326" r:id="rId40"/>
    <p:sldId id="327" r:id="rId41"/>
    <p:sldId id="328" r:id="rId42"/>
    <p:sldId id="306" r:id="rId43"/>
    <p:sldId id="307" r:id="rId44"/>
    <p:sldId id="308" r:id="rId45"/>
    <p:sldId id="309"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152AC-103C-4C63-8D28-C38D563BF79A}" type="doc">
      <dgm:prSet loTypeId="urn:microsoft.com/office/officeart/2005/8/layout/arrow2" loCatId="process" qsTypeId="urn:microsoft.com/office/officeart/2005/8/quickstyle/3d3" qsCatId="3D" csTypeId="urn:microsoft.com/office/officeart/2005/8/colors/colorful5" csCatId="colorful" phldr="1"/>
      <dgm:spPr/>
    </dgm:pt>
    <dgm:pt modelId="{B3D98001-0B77-4E07-BEB0-1F7869FD3070}">
      <dgm:prSet phldrT="[Text]"/>
      <dgm:spPr/>
      <dgm:t>
        <a:bodyPr/>
        <a:lstStyle/>
        <a:p>
          <a:r>
            <a:rPr lang="en-US" dirty="0" err="1" smtClean="0">
              <a:solidFill>
                <a:srgbClr val="C00000"/>
              </a:solidFill>
            </a:rPr>
            <a:t>Nhận</a:t>
          </a:r>
          <a:r>
            <a:rPr lang="en-US" dirty="0" smtClean="0">
              <a:solidFill>
                <a:srgbClr val="C00000"/>
              </a:solidFill>
            </a:rPr>
            <a:t> </a:t>
          </a:r>
          <a:r>
            <a:rPr lang="en-US" dirty="0" err="1" smtClean="0">
              <a:solidFill>
                <a:srgbClr val="C00000"/>
              </a:solidFill>
            </a:rPr>
            <a:t>định</a:t>
          </a:r>
          <a:endParaRPr lang="en-US" dirty="0">
            <a:solidFill>
              <a:srgbClr val="C00000"/>
            </a:solidFill>
          </a:endParaRPr>
        </a:p>
      </dgm:t>
    </dgm:pt>
    <dgm:pt modelId="{BCB6110F-05A1-431D-99DD-D37C1A0B6588}" type="parTrans" cxnId="{4BEF73B4-C2F3-4B9F-AF8D-BB8FEE91891D}">
      <dgm:prSet/>
      <dgm:spPr/>
      <dgm:t>
        <a:bodyPr/>
        <a:lstStyle/>
        <a:p>
          <a:endParaRPr lang="en-US">
            <a:solidFill>
              <a:srgbClr val="C00000"/>
            </a:solidFill>
          </a:endParaRPr>
        </a:p>
      </dgm:t>
    </dgm:pt>
    <dgm:pt modelId="{5E2FF9D4-5513-45A4-945B-5FA528029474}" type="sibTrans" cxnId="{4BEF73B4-C2F3-4B9F-AF8D-BB8FEE91891D}">
      <dgm:prSet/>
      <dgm:spPr/>
      <dgm:t>
        <a:bodyPr/>
        <a:lstStyle/>
        <a:p>
          <a:endParaRPr lang="en-US">
            <a:solidFill>
              <a:srgbClr val="C00000"/>
            </a:solidFill>
          </a:endParaRPr>
        </a:p>
      </dgm:t>
    </dgm:pt>
    <dgm:pt modelId="{6F65DDF2-8B80-4D6B-88B3-E6F1EE1B0A18}">
      <dgm:prSet phldrT="[Text]"/>
      <dgm:spPr/>
      <dgm:t>
        <a:bodyPr/>
        <a:lstStyle/>
        <a:p>
          <a:r>
            <a:rPr lang="en-US" dirty="0" err="1" smtClean="0">
              <a:solidFill>
                <a:srgbClr val="C00000"/>
              </a:solidFill>
            </a:rPr>
            <a:t>Thực</a:t>
          </a:r>
          <a:r>
            <a:rPr lang="en-US" dirty="0" smtClean="0">
              <a:solidFill>
                <a:srgbClr val="C00000"/>
              </a:solidFill>
            </a:rPr>
            <a:t> </a:t>
          </a:r>
          <a:r>
            <a:rPr lang="en-US" dirty="0" err="1" smtClean="0">
              <a:solidFill>
                <a:srgbClr val="C00000"/>
              </a:solidFill>
            </a:rPr>
            <a:t>hiện</a:t>
          </a:r>
          <a:r>
            <a:rPr lang="en-US" dirty="0" smtClean="0">
              <a:solidFill>
                <a:srgbClr val="C00000"/>
              </a:solidFill>
            </a:rPr>
            <a:t> KHCS</a:t>
          </a:r>
          <a:endParaRPr lang="en-US" dirty="0">
            <a:solidFill>
              <a:srgbClr val="C00000"/>
            </a:solidFill>
          </a:endParaRPr>
        </a:p>
      </dgm:t>
    </dgm:pt>
    <dgm:pt modelId="{821160E2-D6A3-40D1-8BA7-9130E06B92B6}" type="parTrans" cxnId="{F6FEB4FC-743C-4F34-B91B-EB96AB13D635}">
      <dgm:prSet/>
      <dgm:spPr/>
      <dgm:t>
        <a:bodyPr/>
        <a:lstStyle/>
        <a:p>
          <a:endParaRPr lang="en-US">
            <a:solidFill>
              <a:srgbClr val="C00000"/>
            </a:solidFill>
          </a:endParaRPr>
        </a:p>
      </dgm:t>
    </dgm:pt>
    <dgm:pt modelId="{177DDD50-DD8C-4894-A2B9-D7C12D0DF0E0}" type="sibTrans" cxnId="{F6FEB4FC-743C-4F34-B91B-EB96AB13D635}">
      <dgm:prSet/>
      <dgm:spPr/>
      <dgm:t>
        <a:bodyPr/>
        <a:lstStyle/>
        <a:p>
          <a:endParaRPr lang="en-US">
            <a:solidFill>
              <a:srgbClr val="C00000"/>
            </a:solidFill>
          </a:endParaRPr>
        </a:p>
      </dgm:t>
    </dgm:pt>
    <dgm:pt modelId="{0D99E0D3-9A13-4046-B137-997C59DCAA7E}">
      <dgm:prSet phldrT="[Text]"/>
      <dgm:spPr/>
      <dgm:t>
        <a:bodyPr/>
        <a:lstStyle/>
        <a:p>
          <a:r>
            <a:rPr lang="en-US" dirty="0" err="1" smtClean="0">
              <a:solidFill>
                <a:srgbClr val="C00000"/>
              </a:solidFill>
            </a:rPr>
            <a:t>Đánh</a:t>
          </a:r>
          <a:r>
            <a:rPr lang="en-US" dirty="0" smtClean="0">
              <a:solidFill>
                <a:srgbClr val="C00000"/>
              </a:solidFill>
            </a:rPr>
            <a:t> </a:t>
          </a:r>
          <a:r>
            <a:rPr lang="en-US" dirty="0" err="1" smtClean="0">
              <a:solidFill>
                <a:srgbClr val="C00000"/>
              </a:solidFill>
            </a:rPr>
            <a:t>giá</a:t>
          </a:r>
          <a:endParaRPr lang="en-US" dirty="0">
            <a:solidFill>
              <a:srgbClr val="C00000"/>
            </a:solidFill>
          </a:endParaRPr>
        </a:p>
      </dgm:t>
    </dgm:pt>
    <dgm:pt modelId="{E6EAC126-F13D-436A-B5F2-5E540F9C5DB3}" type="parTrans" cxnId="{BFED1A3D-4FD2-48F1-9517-5CF133681520}">
      <dgm:prSet/>
      <dgm:spPr/>
      <dgm:t>
        <a:bodyPr/>
        <a:lstStyle/>
        <a:p>
          <a:endParaRPr lang="en-US">
            <a:solidFill>
              <a:srgbClr val="C00000"/>
            </a:solidFill>
          </a:endParaRPr>
        </a:p>
      </dgm:t>
    </dgm:pt>
    <dgm:pt modelId="{52D09895-2703-462B-9C47-071450B6AC9F}" type="sibTrans" cxnId="{BFED1A3D-4FD2-48F1-9517-5CF133681520}">
      <dgm:prSet/>
      <dgm:spPr/>
      <dgm:t>
        <a:bodyPr/>
        <a:lstStyle/>
        <a:p>
          <a:endParaRPr lang="en-US">
            <a:solidFill>
              <a:srgbClr val="C00000"/>
            </a:solidFill>
          </a:endParaRPr>
        </a:p>
      </dgm:t>
    </dgm:pt>
    <dgm:pt modelId="{1330538C-CB21-476B-9A7C-CA5A5DA0CFAB}">
      <dgm:prSet phldrT="[Text]"/>
      <dgm:spPr/>
      <dgm:t>
        <a:bodyPr/>
        <a:lstStyle/>
        <a:p>
          <a:r>
            <a:rPr lang="en-US" dirty="0" err="1" smtClean="0">
              <a:solidFill>
                <a:srgbClr val="C00000"/>
              </a:solidFill>
            </a:rPr>
            <a:t>Chẩn</a:t>
          </a:r>
          <a:r>
            <a:rPr lang="en-US" dirty="0" smtClean="0">
              <a:solidFill>
                <a:srgbClr val="C00000"/>
              </a:solidFill>
            </a:rPr>
            <a:t> </a:t>
          </a:r>
          <a:r>
            <a:rPr lang="en-US" dirty="0" err="1" smtClean="0">
              <a:solidFill>
                <a:srgbClr val="C00000"/>
              </a:solidFill>
            </a:rPr>
            <a:t>đoán</a:t>
          </a:r>
          <a:r>
            <a:rPr lang="en-US" dirty="0" smtClean="0">
              <a:solidFill>
                <a:srgbClr val="C00000"/>
              </a:solidFill>
            </a:rPr>
            <a:t> ĐD</a:t>
          </a:r>
          <a:endParaRPr lang="en-US" dirty="0">
            <a:solidFill>
              <a:srgbClr val="C00000"/>
            </a:solidFill>
          </a:endParaRPr>
        </a:p>
      </dgm:t>
    </dgm:pt>
    <dgm:pt modelId="{B12947A5-B202-4B54-8272-1B971DED1FB8}" type="parTrans" cxnId="{8F5B14C9-8865-4BAF-A114-14BE87819632}">
      <dgm:prSet/>
      <dgm:spPr/>
      <dgm:t>
        <a:bodyPr/>
        <a:lstStyle/>
        <a:p>
          <a:endParaRPr lang="en-US">
            <a:solidFill>
              <a:srgbClr val="C00000"/>
            </a:solidFill>
          </a:endParaRPr>
        </a:p>
      </dgm:t>
    </dgm:pt>
    <dgm:pt modelId="{C430E03F-6C19-4AEA-8B78-D41D8B8267DE}" type="sibTrans" cxnId="{8F5B14C9-8865-4BAF-A114-14BE87819632}">
      <dgm:prSet/>
      <dgm:spPr/>
      <dgm:t>
        <a:bodyPr/>
        <a:lstStyle/>
        <a:p>
          <a:endParaRPr lang="en-US">
            <a:solidFill>
              <a:srgbClr val="C00000"/>
            </a:solidFill>
          </a:endParaRPr>
        </a:p>
      </dgm:t>
    </dgm:pt>
    <dgm:pt modelId="{BF622490-9A09-4A88-A392-5134805D1EE4}">
      <dgm:prSet phldrT="[Text]"/>
      <dgm:spPr/>
      <dgm:t>
        <a:bodyPr/>
        <a:lstStyle/>
        <a:p>
          <a:r>
            <a:rPr lang="en-US" dirty="0" err="1" smtClean="0">
              <a:solidFill>
                <a:srgbClr val="C00000"/>
              </a:solidFill>
            </a:rPr>
            <a:t>Lập</a:t>
          </a:r>
          <a:r>
            <a:rPr lang="en-US" dirty="0" smtClean="0">
              <a:solidFill>
                <a:srgbClr val="C00000"/>
              </a:solidFill>
            </a:rPr>
            <a:t> KHCS</a:t>
          </a:r>
          <a:endParaRPr lang="en-US" dirty="0">
            <a:solidFill>
              <a:srgbClr val="C00000"/>
            </a:solidFill>
          </a:endParaRPr>
        </a:p>
      </dgm:t>
    </dgm:pt>
    <dgm:pt modelId="{4FD941D4-000F-4EFC-9741-589E8CB142D8}" type="parTrans" cxnId="{A5DD1E78-428B-47CA-8688-FF1DB71EDE0A}">
      <dgm:prSet/>
      <dgm:spPr/>
      <dgm:t>
        <a:bodyPr/>
        <a:lstStyle/>
        <a:p>
          <a:endParaRPr lang="en-US">
            <a:solidFill>
              <a:srgbClr val="C00000"/>
            </a:solidFill>
          </a:endParaRPr>
        </a:p>
      </dgm:t>
    </dgm:pt>
    <dgm:pt modelId="{11A5C6BB-28C5-4114-8AFE-889E0566970B}" type="sibTrans" cxnId="{A5DD1E78-428B-47CA-8688-FF1DB71EDE0A}">
      <dgm:prSet/>
      <dgm:spPr/>
      <dgm:t>
        <a:bodyPr/>
        <a:lstStyle/>
        <a:p>
          <a:endParaRPr lang="en-US">
            <a:solidFill>
              <a:srgbClr val="C00000"/>
            </a:solidFill>
          </a:endParaRPr>
        </a:p>
      </dgm:t>
    </dgm:pt>
    <dgm:pt modelId="{CC3C6FF0-0A02-46A0-9B27-0724CF8E2DA8}" type="pres">
      <dgm:prSet presAssocID="{CB7152AC-103C-4C63-8D28-C38D563BF79A}" presName="arrowDiagram" presStyleCnt="0">
        <dgm:presLayoutVars>
          <dgm:chMax val="5"/>
          <dgm:dir/>
          <dgm:resizeHandles val="exact"/>
        </dgm:presLayoutVars>
      </dgm:prSet>
      <dgm:spPr/>
    </dgm:pt>
    <dgm:pt modelId="{E63C5436-CE02-42B7-BFC2-3D13EFF7C17D}" type="pres">
      <dgm:prSet presAssocID="{CB7152AC-103C-4C63-8D28-C38D563BF79A}" presName="arrow" presStyleLbl="bgShp" presStyleIdx="0" presStyleCnt="1"/>
      <dgm:spPr/>
    </dgm:pt>
    <dgm:pt modelId="{FB637075-4BAF-43E4-AC61-B0F3863738AA}" type="pres">
      <dgm:prSet presAssocID="{CB7152AC-103C-4C63-8D28-C38D563BF79A}" presName="arrowDiagram5" presStyleCnt="0"/>
      <dgm:spPr/>
    </dgm:pt>
    <dgm:pt modelId="{9DEC7828-673A-4C44-847B-DAD7DCAC088D}" type="pres">
      <dgm:prSet presAssocID="{B3D98001-0B77-4E07-BEB0-1F7869FD3070}" presName="bullet5a" presStyleLbl="node1" presStyleIdx="0" presStyleCnt="5"/>
      <dgm:spPr/>
    </dgm:pt>
    <dgm:pt modelId="{B6CA3840-793E-48C9-87F7-0F7F47E5DB1C}" type="pres">
      <dgm:prSet presAssocID="{B3D98001-0B77-4E07-BEB0-1F7869FD3070}" presName="textBox5a" presStyleLbl="revTx" presStyleIdx="0" presStyleCnt="5">
        <dgm:presLayoutVars>
          <dgm:bulletEnabled val="1"/>
        </dgm:presLayoutVars>
      </dgm:prSet>
      <dgm:spPr/>
      <dgm:t>
        <a:bodyPr/>
        <a:lstStyle/>
        <a:p>
          <a:endParaRPr lang="en-US"/>
        </a:p>
      </dgm:t>
    </dgm:pt>
    <dgm:pt modelId="{D377F99A-A58F-4BD5-88D6-5339315A5309}" type="pres">
      <dgm:prSet presAssocID="{1330538C-CB21-476B-9A7C-CA5A5DA0CFAB}" presName="bullet5b" presStyleLbl="node1" presStyleIdx="1" presStyleCnt="5"/>
      <dgm:spPr/>
    </dgm:pt>
    <dgm:pt modelId="{E5C54827-D4A8-4DBE-8AFA-F2BA1D487F41}" type="pres">
      <dgm:prSet presAssocID="{1330538C-CB21-476B-9A7C-CA5A5DA0CFAB}" presName="textBox5b" presStyleLbl="revTx" presStyleIdx="1" presStyleCnt="5">
        <dgm:presLayoutVars>
          <dgm:bulletEnabled val="1"/>
        </dgm:presLayoutVars>
      </dgm:prSet>
      <dgm:spPr/>
      <dgm:t>
        <a:bodyPr/>
        <a:lstStyle/>
        <a:p>
          <a:endParaRPr lang="en-US"/>
        </a:p>
      </dgm:t>
    </dgm:pt>
    <dgm:pt modelId="{97191623-6BD2-4468-9098-852352F7A96F}" type="pres">
      <dgm:prSet presAssocID="{BF622490-9A09-4A88-A392-5134805D1EE4}" presName="bullet5c" presStyleLbl="node1" presStyleIdx="2" presStyleCnt="5"/>
      <dgm:spPr/>
    </dgm:pt>
    <dgm:pt modelId="{3BFB1B72-FBDC-4C5A-B523-D19E94083011}" type="pres">
      <dgm:prSet presAssocID="{BF622490-9A09-4A88-A392-5134805D1EE4}" presName="textBox5c" presStyleLbl="revTx" presStyleIdx="2" presStyleCnt="5">
        <dgm:presLayoutVars>
          <dgm:bulletEnabled val="1"/>
        </dgm:presLayoutVars>
      </dgm:prSet>
      <dgm:spPr/>
      <dgm:t>
        <a:bodyPr/>
        <a:lstStyle/>
        <a:p>
          <a:endParaRPr lang="en-US"/>
        </a:p>
      </dgm:t>
    </dgm:pt>
    <dgm:pt modelId="{41FF868A-A7E7-4C53-B0AE-CED86AAC3A8D}" type="pres">
      <dgm:prSet presAssocID="{6F65DDF2-8B80-4D6B-88B3-E6F1EE1B0A18}" presName="bullet5d" presStyleLbl="node1" presStyleIdx="3" presStyleCnt="5"/>
      <dgm:spPr/>
    </dgm:pt>
    <dgm:pt modelId="{EB253CA3-15BB-4072-B531-10DE4832DF25}" type="pres">
      <dgm:prSet presAssocID="{6F65DDF2-8B80-4D6B-88B3-E6F1EE1B0A18}" presName="textBox5d" presStyleLbl="revTx" presStyleIdx="3" presStyleCnt="5">
        <dgm:presLayoutVars>
          <dgm:bulletEnabled val="1"/>
        </dgm:presLayoutVars>
      </dgm:prSet>
      <dgm:spPr/>
      <dgm:t>
        <a:bodyPr/>
        <a:lstStyle/>
        <a:p>
          <a:endParaRPr lang="en-US"/>
        </a:p>
      </dgm:t>
    </dgm:pt>
    <dgm:pt modelId="{1131DB92-5F98-47FE-87B1-CA21261085A8}" type="pres">
      <dgm:prSet presAssocID="{0D99E0D3-9A13-4046-B137-997C59DCAA7E}" presName="bullet5e" presStyleLbl="node1" presStyleIdx="4" presStyleCnt="5"/>
      <dgm:spPr/>
    </dgm:pt>
    <dgm:pt modelId="{95D620A7-E06D-4ACA-9394-29C2D2CB207D}" type="pres">
      <dgm:prSet presAssocID="{0D99E0D3-9A13-4046-B137-997C59DCAA7E}" presName="textBox5e" presStyleLbl="revTx" presStyleIdx="4" presStyleCnt="5">
        <dgm:presLayoutVars>
          <dgm:bulletEnabled val="1"/>
        </dgm:presLayoutVars>
      </dgm:prSet>
      <dgm:spPr/>
      <dgm:t>
        <a:bodyPr/>
        <a:lstStyle/>
        <a:p>
          <a:endParaRPr lang="en-US"/>
        </a:p>
      </dgm:t>
    </dgm:pt>
  </dgm:ptLst>
  <dgm:cxnLst>
    <dgm:cxn modelId="{3ECFC20D-FE6D-4127-9B67-2E965A3C95E1}" type="presOf" srcId="{B3D98001-0B77-4E07-BEB0-1F7869FD3070}" destId="{B6CA3840-793E-48C9-87F7-0F7F47E5DB1C}" srcOrd="0" destOrd="0" presId="urn:microsoft.com/office/officeart/2005/8/layout/arrow2"/>
    <dgm:cxn modelId="{4BEF73B4-C2F3-4B9F-AF8D-BB8FEE91891D}" srcId="{CB7152AC-103C-4C63-8D28-C38D563BF79A}" destId="{B3D98001-0B77-4E07-BEB0-1F7869FD3070}" srcOrd="0" destOrd="0" parTransId="{BCB6110F-05A1-431D-99DD-D37C1A0B6588}" sibTransId="{5E2FF9D4-5513-45A4-945B-5FA528029474}"/>
    <dgm:cxn modelId="{4186CB5F-B294-4A47-94D0-72500D76BB5E}" type="presOf" srcId="{1330538C-CB21-476B-9A7C-CA5A5DA0CFAB}" destId="{E5C54827-D4A8-4DBE-8AFA-F2BA1D487F41}" srcOrd="0" destOrd="0" presId="urn:microsoft.com/office/officeart/2005/8/layout/arrow2"/>
    <dgm:cxn modelId="{57E188F7-77FB-4DA0-BC96-8D41F74406B2}" type="presOf" srcId="{CB7152AC-103C-4C63-8D28-C38D563BF79A}" destId="{CC3C6FF0-0A02-46A0-9B27-0724CF8E2DA8}" srcOrd="0" destOrd="0" presId="urn:microsoft.com/office/officeart/2005/8/layout/arrow2"/>
    <dgm:cxn modelId="{2120F1C5-6C2A-41EC-A1DB-5F5D45D8FDCA}" type="presOf" srcId="{6F65DDF2-8B80-4D6B-88B3-E6F1EE1B0A18}" destId="{EB253CA3-15BB-4072-B531-10DE4832DF25}" srcOrd="0" destOrd="0" presId="urn:microsoft.com/office/officeart/2005/8/layout/arrow2"/>
    <dgm:cxn modelId="{A5DD1E78-428B-47CA-8688-FF1DB71EDE0A}" srcId="{CB7152AC-103C-4C63-8D28-C38D563BF79A}" destId="{BF622490-9A09-4A88-A392-5134805D1EE4}" srcOrd="2" destOrd="0" parTransId="{4FD941D4-000F-4EFC-9741-589E8CB142D8}" sibTransId="{11A5C6BB-28C5-4114-8AFE-889E0566970B}"/>
    <dgm:cxn modelId="{F6FEB4FC-743C-4F34-B91B-EB96AB13D635}" srcId="{CB7152AC-103C-4C63-8D28-C38D563BF79A}" destId="{6F65DDF2-8B80-4D6B-88B3-E6F1EE1B0A18}" srcOrd="3" destOrd="0" parTransId="{821160E2-D6A3-40D1-8BA7-9130E06B92B6}" sibTransId="{177DDD50-DD8C-4894-A2B9-D7C12D0DF0E0}"/>
    <dgm:cxn modelId="{587E185F-FA04-4CE2-A282-1EF9DF7B705C}" type="presOf" srcId="{0D99E0D3-9A13-4046-B137-997C59DCAA7E}" destId="{95D620A7-E06D-4ACA-9394-29C2D2CB207D}" srcOrd="0" destOrd="0" presId="urn:microsoft.com/office/officeart/2005/8/layout/arrow2"/>
    <dgm:cxn modelId="{8F5B14C9-8865-4BAF-A114-14BE87819632}" srcId="{CB7152AC-103C-4C63-8D28-C38D563BF79A}" destId="{1330538C-CB21-476B-9A7C-CA5A5DA0CFAB}" srcOrd="1" destOrd="0" parTransId="{B12947A5-B202-4B54-8272-1B971DED1FB8}" sibTransId="{C430E03F-6C19-4AEA-8B78-D41D8B8267DE}"/>
    <dgm:cxn modelId="{BFED1A3D-4FD2-48F1-9517-5CF133681520}" srcId="{CB7152AC-103C-4C63-8D28-C38D563BF79A}" destId="{0D99E0D3-9A13-4046-B137-997C59DCAA7E}" srcOrd="4" destOrd="0" parTransId="{E6EAC126-F13D-436A-B5F2-5E540F9C5DB3}" sibTransId="{52D09895-2703-462B-9C47-071450B6AC9F}"/>
    <dgm:cxn modelId="{AF218F5A-687C-43E0-9FF5-3CBD388DC83C}" type="presOf" srcId="{BF622490-9A09-4A88-A392-5134805D1EE4}" destId="{3BFB1B72-FBDC-4C5A-B523-D19E94083011}" srcOrd="0" destOrd="0" presId="urn:microsoft.com/office/officeart/2005/8/layout/arrow2"/>
    <dgm:cxn modelId="{4380245B-03CF-4370-82EA-0953FDAB1885}" type="presParOf" srcId="{CC3C6FF0-0A02-46A0-9B27-0724CF8E2DA8}" destId="{E63C5436-CE02-42B7-BFC2-3D13EFF7C17D}" srcOrd="0" destOrd="0" presId="urn:microsoft.com/office/officeart/2005/8/layout/arrow2"/>
    <dgm:cxn modelId="{EE448E3D-738F-4F8A-98CF-C25EEF8EF9E9}" type="presParOf" srcId="{CC3C6FF0-0A02-46A0-9B27-0724CF8E2DA8}" destId="{FB637075-4BAF-43E4-AC61-B0F3863738AA}" srcOrd="1" destOrd="0" presId="urn:microsoft.com/office/officeart/2005/8/layout/arrow2"/>
    <dgm:cxn modelId="{5CC7255D-75EA-4059-B2E2-B939BFC3440D}" type="presParOf" srcId="{FB637075-4BAF-43E4-AC61-B0F3863738AA}" destId="{9DEC7828-673A-4C44-847B-DAD7DCAC088D}" srcOrd="0" destOrd="0" presId="urn:microsoft.com/office/officeart/2005/8/layout/arrow2"/>
    <dgm:cxn modelId="{283487AB-DBF0-4A03-A0DB-72E7D6805C2E}" type="presParOf" srcId="{FB637075-4BAF-43E4-AC61-B0F3863738AA}" destId="{B6CA3840-793E-48C9-87F7-0F7F47E5DB1C}" srcOrd="1" destOrd="0" presId="urn:microsoft.com/office/officeart/2005/8/layout/arrow2"/>
    <dgm:cxn modelId="{21E96916-1A23-420F-833A-FA95FC74F83D}" type="presParOf" srcId="{FB637075-4BAF-43E4-AC61-B0F3863738AA}" destId="{D377F99A-A58F-4BD5-88D6-5339315A5309}" srcOrd="2" destOrd="0" presId="urn:microsoft.com/office/officeart/2005/8/layout/arrow2"/>
    <dgm:cxn modelId="{1EB21292-1CC9-4767-A78A-DCBD095D851B}" type="presParOf" srcId="{FB637075-4BAF-43E4-AC61-B0F3863738AA}" destId="{E5C54827-D4A8-4DBE-8AFA-F2BA1D487F41}" srcOrd="3" destOrd="0" presId="urn:microsoft.com/office/officeart/2005/8/layout/arrow2"/>
    <dgm:cxn modelId="{E37C023D-CB6E-4A64-904E-BAF282A7D44E}" type="presParOf" srcId="{FB637075-4BAF-43E4-AC61-B0F3863738AA}" destId="{97191623-6BD2-4468-9098-852352F7A96F}" srcOrd="4" destOrd="0" presId="urn:microsoft.com/office/officeart/2005/8/layout/arrow2"/>
    <dgm:cxn modelId="{C4F24F2C-8C82-4481-A522-E4BC947E1D1A}" type="presParOf" srcId="{FB637075-4BAF-43E4-AC61-B0F3863738AA}" destId="{3BFB1B72-FBDC-4C5A-B523-D19E94083011}" srcOrd="5" destOrd="0" presId="urn:microsoft.com/office/officeart/2005/8/layout/arrow2"/>
    <dgm:cxn modelId="{442D56F9-F09D-476B-9239-1423FE81E065}" type="presParOf" srcId="{FB637075-4BAF-43E4-AC61-B0F3863738AA}" destId="{41FF868A-A7E7-4C53-B0AE-CED86AAC3A8D}" srcOrd="6" destOrd="0" presId="urn:microsoft.com/office/officeart/2005/8/layout/arrow2"/>
    <dgm:cxn modelId="{64067576-7958-4D58-A282-1304D2375BFD}" type="presParOf" srcId="{FB637075-4BAF-43E4-AC61-B0F3863738AA}" destId="{EB253CA3-15BB-4072-B531-10DE4832DF25}" srcOrd="7" destOrd="0" presId="urn:microsoft.com/office/officeart/2005/8/layout/arrow2"/>
    <dgm:cxn modelId="{3BEA7C19-C2CB-44B6-B81D-44F881A91F9E}" type="presParOf" srcId="{FB637075-4BAF-43E4-AC61-B0F3863738AA}" destId="{1131DB92-5F98-47FE-87B1-CA21261085A8}" srcOrd="8" destOrd="0" presId="urn:microsoft.com/office/officeart/2005/8/layout/arrow2"/>
    <dgm:cxn modelId="{8B7E78A5-2317-4A32-BD82-32455DFF76EC}" type="presParOf" srcId="{FB637075-4BAF-43E4-AC61-B0F3863738AA}" destId="{95D620A7-E06D-4ACA-9394-29C2D2CB207D}"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C5436-CE02-42B7-BFC2-3D13EFF7C17D}">
      <dsp:nvSpPr>
        <dsp:cNvPr id="0" name=""/>
        <dsp:cNvSpPr/>
      </dsp:nvSpPr>
      <dsp:spPr>
        <a:xfrm>
          <a:off x="0" y="85724"/>
          <a:ext cx="7162800" cy="4476750"/>
        </a:xfrm>
        <a:prstGeom prst="swooshArrow">
          <a:avLst>
            <a:gd name="adj1" fmla="val 25000"/>
            <a:gd name="adj2" fmla="val 25000"/>
          </a:avLst>
        </a:prstGeom>
        <a:solidFill>
          <a:schemeClr val="accent5">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DEC7828-673A-4C44-847B-DAD7DCAC088D}">
      <dsp:nvSpPr>
        <dsp:cNvPr id="0" name=""/>
        <dsp:cNvSpPr/>
      </dsp:nvSpPr>
      <dsp:spPr>
        <a:xfrm>
          <a:off x="705535" y="3414636"/>
          <a:ext cx="164744" cy="164744"/>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6CA3840-793E-48C9-87F7-0F7F47E5DB1C}">
      <dsp:nvSpPr>
        <dsp:cNvPr id="0" name=""/>
        <dsp:cNvSpPr/>
      </dsp:nvSpPr>
      <dsp:spPr>
        <a:xfrm>
          <a:off x="787907" y="3497008"/>
          <a:ext cx="938326" cy="10654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7295" tIns="0" rIns="0" bIns="0" numCol="1" spcCol="1270" anchor="t" anchorCtr="0">
          <a:noAutofit/>
        </a:bodyPr>
        <a:lstStyle/>
        <a:p>
          <a:pPr lvl="0" algn="l" defTabSz="1333500">
            <a:lnSpc>
              <a:spcPct val="90000"/>
            </a:lnSpc>
            <a:spcBef>
              <a:spcPct val="0"/>
            </a:spcBef>
            <a:spcAft>
              <a:spcPct val="35000"/>
            </a:spcAft>
          </a:pPr>
          <a:r>
            <a:rPr lang="en-US" sz="3000" kern="1200" dirty="0" err="1" smtClean="0">
              <a:solidFill>
                <a:srgbClr val="C00000"/>
              </a:solidFill>
            </a:rPr>
            <a:t>Nhận</a:t>
          </a:r>
          <a:r>
            <a:rPr lang="en-US" sz="3000" kern="1200" dirty="0" smtClean="0">
              <a:solidFill>
                <a:srgbClr val="C00000"/>
              </a:solidFill>
            </a:rPr>
            <a:t> </a:t>
          </a:r>
          <a:r>
            <a:rPr lang="en-US" sz="3000" kern="1200" dirty="0" err="1" smtClean="0">
              <a:solidFill>
                <a:srgbClr val="C00000"/>
              </a:solidFill>
            </a:rPr>
            <a:t>định</a:t>
          </a:r>
          <a:endParaRPr lang="en-US" sz="3000" kern="1200" dirty="0">
            <a:solidFill>
              <a:srgbClr val="C00000"/>
            </a:solidFill>
          </a:endParaRPr>
        </a:p>
      </dsp:txBody>
      <dsp:txXfrm>
        <a:off x="787907" y="3497008"/>
        <a:ext cx="938326" cy="1065466"/>
      </dsp:txXfrm>
    </dsp:sp>
    <dsp:sp modelId="{D377F99A-A58F-4BD5-88D6-5339315A5309}">
      <dsp:nvSpPr>
        <dsp:cNvPr id="0" name=""/>
        <dsp:cNvSpPr/>
      </dsp:nvSpPr>
      <dsp:spPr>
        <a:xfrm>
          <a:off x="1597304" y="2557786"/>
          <a:ext cx="257860" cy="257860"/>
        </a:xfrm>
        <a:prstGeom prst="ellipse">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5C54827-D4A8-4DBE-8AFA-F2BA1D487F41}">
      <dsp:nvSpPr>
        <dsp:cNvPr id="0" name=""/>
        <dsp:cNvSpPr/>
      </dsp:nvSpPr>
      <dsp:spPr>
        <a:xfrm>
          <a:off x="1726234" y="2686716"/>
          <a:ext cx="1189024" cy="18757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6635" tIns="0" rIns="0" bIns="0" numCol="1" spcCol="1270" anchor="t" anchorCtr="0">
          <a:noAutofit/>
        </a:bodyPr>
        <a:lstStyle/>
        <a:p>
          <a:pPr lvl="0" algn="l" defTabSz="1333500">
            <a:lnSpc>
              <a:spcPct val="90000"/>
            </a:lnSpc>
            <a:spcBef>
              <a:spcPct val="0"/>
            </a:spcBef>
            <a:spcAft>
              <a:spcPct val="35000"/>
            </a:spcAft>
          </a:pPr>
          <a:r>
            <a:rPr lang="en-US" sz="3000" kern="1200" dirty="0" err="1" smtClean="0">
              <a:solidFill>
                <a:srgbClr val="C00000"/>
              </a:solidFill>
            </a:rPr>
            <a:t>Chẩn</a:t>
          </a:r>
          <a:r>
            <a:rPr lang="en-US" sz="3000" kern="1200" dirty="0" smtClean="0">
              <a:solidFill>
                <a:srgbClr val="C00000"/>
              </a:solidFill>
            </a:rPr>
            <a:t> </a:t>
          </a:r>
          <a:r>
            <a:rPr lang="en-US" sz="3000" kern="1200" dirty="0" err="1" smtClean="0">
              <a:solidFill>
                <a:srgbClr val="C00000"/>
              </a:solidFill>
            </a:rPr>
            <a:t>đoán</a:t>
          </a:r>
          <a:r>
            <a:rPr lang="en-US" sz="3000" kern="1200" dirty="0" smtClean="0">
              <a:solidFill>
                <a:srgbClr val="C00000"/>
              </a:solidFill>
            </a:rPr>
            <a:t> ĐD</a:t>
          </a:r>
          <a:endParaRPr lang="en-US" sz="3000" kern="1200" dirty="0">
            <a:solidFill>
              <a:srgbClr val="C00000"/>
            </a:solidFill>
          </a:endParaRPr>
        </a:p>
      </dsp:txBody>
      <dsp:txXfrm>
        <a:off x="1726234" y="2686716"/>
        <a:ext cx="1189024" cy="1875758"/>
      </dsp:txXfrm>
    </dsp:sp>
    <dsp:sp modelId="{97191623-6BD2-4468-9098-852352F7A96F}">
      <dsp:nvSpPr>
        <dsp:cNvPr id="0" name=""/>
        <dsp:cNvSpPr/>
      </dsp:nvSpPr>
      <dsp:spPr>
        <a:xfrm>
          <a:off x="2743352" y="1874634"/>
          <a:ext cx="343814" cy="343814"/>
        </a:xfrm>
        <a:prstGeom prst="ellipse">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FB1B72-FBDC-4C5A-B523-D19E94083011}">
      <dsp:nvSpPr>
        <dsp:cNvPr id="0" name=""/>
        <dsp:cNvSpPr/>
      </dsp:nvSpPr>
      <dsp:spPr>
        <a:xfrm>
          <a:off x="2915259" y="2046541"/>
          <a:ext cx="1382420" cy="251593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2180" tIns="0" rIns="0" bIns="0" numCol="1" spcCol="1270" anchor="t" anchorCtr="0">
          <a:noAutofit/>
        </a:bodyPr>
        <a:lstStyle/>
        <a:p>
          <a:pPr lvl="0" algn="l" defTabSz="1333500">
            <a:lnSpc>
              <a:spcPct val="90000"/>
            </a:lnSpc>
            <a:spcBef>
              <a:spcPct val="0"/>
            </a:spcBef>
            <a:spcAft>
              <a:spcPct val="35000"/>
            </a:spcAft>
          </a:pPr>
          <a:r>
            <a:rPr lang="en-US" sz="3000" kern="1200" dirty="0" err="1" smtClean="0">
              <a:solidFill>
                <a:srgbClr val="C00000"/>
              </a:solidFill>
            </a:rPr>
            <a:t>Lập</a:t>
          </a:r>
          <a:r>
            <a:rPr lang="en-US" sz="3000" kern="1200" dirty="0" smtClean="0">
              <a:solidFill>
                <a:srgbClr val="C00000"/>
              </a:solidFill>
            </a:rPr>
            <a:t> KHCS</a:t>
          </a:r>
          <a:endParaRPr lang="en-US" sz="3000" kern="1200" dirty="0">
            <a:solidFill>
              <a:srgbClr val="C00000"/>
            </a:solidFill>
          </a:endParaRPr>
        </a:p>
      </dsp:txBody>
      <dsp:txXfrm>
        <a:off x="2915259" y="2046541"/>
        <a:ext cx="1382420" cy="2515933"/>
      </dsp:txXfrm>
    </dsp:sp>
    <dsp:sp modelId="{41FF868A-A7E7-4C53-B0AE-CED86AAC3A8D}">
      <dsp:nvSpPr>
        <dsp:cNvPr id="0" name=""/>
        <dsp:cNvSpPr/>
      </dsp:nvSpPr>
      <dsp:spPr>
        <a:xfrm>
          <a:off x="4075633" y="1341005"/>
          <a:ext cx="444093" cy="444093"/>
        </a:xfrm>
        <a:prstGeom prst="ellipse">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B253CA3-15BB-4072-B531-10DE4832DF25}">
      <dsp:nvSpPr>
        <dsp:cNvPr id="0" name=""/>
        <dsp:cNvSpPr/>
      </dsp:nvSpPr>
      <dsp:spPr>
        <a:xfrm>
          <a:off x="4297680" y="1563052"/>
          <a:ext cx="1432560" cy="299942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35316" tIns="0" rIns="0" bIns="0" numCol="1" spcCol="1270" anchor="t" anchorCtr="0">
          <a:noAutofit/>
        </a:bodyPr>
        <a:lstStyle/>
        <a:p>
          <a:pPr lvl="0" algn="l" defTabSz="1333500">
            <a:lnSpc>
              <a:spcPct val="90000"/>
            </a:lnSpc>
            <a:spcBef>
              <a:spcPct val="0"/>
            </a:spcBef>
            <a:spcAft>
              <a:spcPct val="35000"/>
            </a:spcAft>
          </a:pPr>
          <a:r>
            <a:rPr lang="en-US" sz="3000" kern="1200" dirty="0" err="1" smtClean="0">
              <a:solidFill>
                <a:srgbClr val="C00000"/>
              </a:solidFill>
            </a:rPr>
            <a:t>Thực</a:t>
          </a:r>
          <a:r>
            <a:rPr lang="en-US" sz="3000" kern="1200" dirty="0" smtClean="0">
              <a:solidFill>
                <a:srgbClr val="C00000"/>
              </a:solidFill>
            </a:rPr>
            <a:t> </a:t>
          </a:r>
          <a:r>
            <a:rPr lang="en-US" sz="3000" kern="1200" dirty="0" err="1" smtClean="0">
              <a:solidFill>
                <a:srgbClr val="C00000"/>
              </a:solidFill>
            </a:rPr>
            <a:t>hiện</a:t>
          </a:r>
          <a:r>
            <a:rPr lang="en-US" sz="3000" kern="1200" dirty="0" smtClean="0">
              <a:solidFill>
                <a:srgbClr val="C00000"/>
              </a:solidFill>
            </a:rPr>
            <a:t> KHCS</a:t>
          </a:r>
          <a:endParaRPr lang="en-US" sz="3000" kern="1200" dirty="0">
            <a:solidFill>
              <a:srgbClr val="C00000"/>
            </a:solidFill>
          </a:endParaRPr>
        </a:p>
      </dsp:txBody>
      <dsp:txXfrm>
        <a:off x="4297680" y="1563052"/>
        <a:ext cx="1432560" cy="2999422"/>
      </dsp:txXfrm>
    </dsp:sp>
    <dsp:sp modelId="{1131DB92-5F98-47FE-87B1-CA21261085A8}">
      <dsp:nvSpPr>
        <dsp:cNvPr id="0" name=""/>
        <dsp:cNvSpPr/>
      </dsp:nvSpPr>
      <dsp:spPr>
        <a:xfrm>
          <a:off x="5447309" y="984656"/>
          <a:ext cx="565861" cy="565861"/>
        </a:xfrm>
        <a:prstGeom prst="ellipse">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D620A7-E06D-4ACA-9394-29C2D2CB207D}">
      <dsp:nvSpPr>
        <dsp:cNvPr id="0" name=""/>
        <dsp:cNvSpPr/>
      </dsp:nvSpPr>
      <dsp:spPr>
        <a:xfrm>
          <a:off x="5730240" y="1267586"/>
          <a:ext cx="1432560" cy="329488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99838" tIns="0" rIns="0" bIns="0" numCol="1" spcCol="1270" anchor="t" anchorCtr="0">
          <a:noAutofit/>
        </a:bodyPr>
        <a:lstStyle/>
        <a:p>
          <a:pPr lvl="0" algn="l" defTabSz="1333500">
            <a:lnSpc>
              <a:spcPct val="90000"/>
            </a:lnSpc>
            <a:spcBef>
              <a:spcPct val="0"/>
            </a:spcBef>
            <a:spcAft>
              <a:spcPct val="35000"/>
            </a:spcAft>
          </a:pPr>
          <a:r>
            <a:rPr lang="en-US" sz="3000" kern="1200" dirty="0" err="1" smtClean="0">
              <a:solidFill>
                <a:srgbClr val="C00000"/>
              </a:solidFill>
            </a:rPr>
            <a:t>Đánh</a:t>
          </a:r>
          <a:r>
            <a:rPr lang="en-US" sz="3000" kern="1200" dirty="0" smtClean="0">
              <a:solidFill>
                <a:srgbClr val="C00000"/>
              </a:solidFill>
            </a:rPr>
            <a:t> </a:t>
          </a:r>
          <a:r>
            <a:rPr lang="en-US" sz="3000" kern="1200" dirty="0" err="1" smtClean="0">
              <a:solidFill>
                <a:srgbClr val="C00000"/>
              </a:solidFill>
            </a:rPr>
            <a:t>giá</a:t>
          </a:r>
          <a:endParaRPr lang="en-US" sz="3000" kern="1200" dirty="0">
            <a:solidFill>
              <a:srgbClr val="C00000"/>
            </a:solidFill>
          </a:endParaRPr>
        </a:p>
      </dsp:txBody>
      <dsp:txXfrm>
        <a:off x="5730240" y="1267586"/>
        <a:ext cx="1432560" cy="32948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A38BD-5C78-4B90-B276-B21501CE14BE}"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38264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A38BD-5C78-4B90-B276-B21501CE14BE}"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4022814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A38BD-5C78-4B90-B276-B21501CE14BE}"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177534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A38BD-5C78-4B90-B276-B21501CE14BE}"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91258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A38BD-5C78-4B90-B276-B21501CE14BE}" type="datetimeFigureOut">
              <a:rPr lang="en-US" smtClean="0"/>
              <a:t>8/13/2015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60151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A38BD-5C78-4B90-B276-B21501CE14BE}"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74197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A38BD-5C78-4B90-B276-B21501CE14BE}" type="datetimeFigureOut">
              <a:rPr lang="en-US" smtClean="0"/>
              <a:t>8/13/2015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429421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A38BD-5C78-4B90-B276-B21501CE14BE}" type="datetimeFigureOut">
              <a:rPr lang="en-US" smtClean="0"/>
              <a:t>8/13/2015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32735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A38BD-5C78-4B90-B276-B21501CE14BE}" type="datetimeFigureOut">
              <a:rPr lang="en-US" smtClean="0"/>
              <a:t>8/13/2015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3874000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A38BD-5C78-4B90-B276-B21501CE14BE}"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235653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A38BD-5C78-4B90-B276-B21501CE14BE}" type="datetimeFigureOut">
              <a:rPr lang="en-US" smtClean="0"/>
              <a:t>8/13/2015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A796E-042F-41A7-AAEF-FCC1E39DA27B}" type="slidenum">
              <a:rPr lang="en-US" smtClean="0"/>
              <a:t>‹#›</a:t>
            </a:fld>
            <a:endParaRPr lang="en-US"/>
          </a:p>
        </p:txBody>
      </p:sp>
    </p:spTree>
    <p:extLst>
      <p:ext uri="{BB962C8B-B14F-4D97-AF65-F5344CB8AC3E}">
        <p14:creationId xmlns:p14="http://schemas.microsoft.com/office/powerpoint/2010/main" val="331977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A38BD-5C78-4B90-B276-B21501CE14BE}" type="datetimeFigureOut">
              <a:rPr lang="en-US" smtClean="0"/>
              <a:t>8/13/2015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A796E-042F-41A7-AAEF-FCC1E39DA27B}" type="slidenum">
              <a:rPr lang="en-US" smtClean="0"/>
              <a:t>‹#›</a:t>
            </a:fld>
            <a:endParaRPr lang="en-US"/>
          </a:p>
        </p:txBody>
      </p:sp>
    </p:spTree>
    <p:extLst>
      <p:ext uri="{BB962C8B-B14F-4D97-AF65-F5344CB8AC3E}">
        <p14:creationId xmlns:p14="http://schemas.microsoft.com/office/powerpoint/2010/main" val="43963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ctrTitle"/>
          </p:nvPr>
        </p:nvSpPr>
        <p:spPr>
          <a:xfrm>
            <a:off x="533400" y="747831"/>
            <a:ext cx="8001000" cy="1470025"/>
          </a:xfrm>
        </p:spPr>
        <p:txBody>
          <a:bodyPr/>
          <a:lstStyle/>
          <a:p>
            <a:r>
              <a:rPr lang="en-US"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TRƯỜNG ĐẠI HỌC DUY TÂN</a:t>
            </a:r>
            <a:endPar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Subtitle 2"/>
          <p:cNvSpPr>
            <a:spLocks noGrp="1"/>
          </p:cNvSpPr>
          <p:nvPr>
            <p:ph type="subTitle" idx="1"/>
          </p:nvPr>
        </p:nvSpPr>
        <p:spPr>
          <a:xfrm>
            <a:off x="1524000" y="1897441"/>
            <a:ext cx="6400800" cy="640829"/>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KHOA ĐIỀU DƯỠNG</a:t>
            </a:r>
          </a:p>
        </p:txBody>
      </p:sp>
      <p:sp>
        <p:nvSpPr>
          <p:cNvPr id="4" name="TextBox 3"/>
          <p:cNvSpPr txBox="1"/>
          <p:nvPr/>
        </p:nvSpPr>
        <p:spPr>
          <a:xfrm>
            <a:off x="1028700" y="3178817"/>
            <a:ext cx="750570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ĐIỀU DƯỠNG CẤP CỨU - HỒI SỨC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15937" y="5486400"/>
            <a:ext cx="4419600" cy="707886"/>
          </a:xfrm>
          <a:prstGeom prst="rect">
            <a:avLst/>
          </a:prstGeom>
          <a:noFill/>
        </p:spPr>
        <p:txBody>
          <a:bodyPr wrap="square" rtlCol="0">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GIẢNG VIÊN: NGUYỄN PHÚC HỌC </a:t>
            </a:r>
          </a:p>
          <a:p>
            <a:r>
              <a:rPr lang="en-US" sz="2000" b="1" dirty="0" smtClean="0">
                <a:solidFill>
                  <a:srgbClr val="C00000"/>
                </a:solidFill>
                <a:latin typeface="Times New Roman" panose="02020603050405020304" pitchFamily="18" charset="0"/>
                <a:cs typeface="Times New Roman" panose="02020603050405020304" pitchFamily="18" charset="0"/>
              </a:rPr>
              <a:t>LỚP: K18YDD</a:t>
            </a:r>
            <a:endParaRPr lang="en-US" sz="2000" b="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1760501"/>
            <a:ext cx="1600200" cy="1516099"/>
          </a:xfrm>
          <a:prstGeom prst="rect">
            <a:avLst/>
          </a:prstGeom>
        </p:spPr>
      </p:pic>
    </p:spTree>
    <p:extLst>
      <p:ext uri="{BB962C8B-B14F-4D97-AF65-F5344CB8AC3E}">
        <p14:creationId xmlns:p14="http://schemas.microsoft.com/office/powerpoint/2010/main" val="303105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304800"/>
            <a:ext cx="8229600" cy="5821363"/>
          </a:xfrm>
        </p:spPr>
        <p:txBody>
          <a:bodyPr>
            <a:normAutofit/>
          </a:bodyPr>
          <a:lstStyle/>
          <a:p>
            <a:pPr marL="0" indent="0" algn="just">
              <a:buNone/>
            </a:pPr>
            <a:r>
              <a:rPr lang="en-US" sz="2400" b="1" dirty="0" smtClean="0">
                <a:latin typeface="Times New Roman" pitchFamily="18" charset="0"/>
                <a:cs typeface="Times New Roman" pitchFamily="18" charset="0"/>
              </a:rPr>
              <a:t>4.</a:t>
            </a:r>
            <a:r>
              <a:rPr lang="vi-VN" sz="2400" b="1" dirty="0" smtClean="0">
                <a:latin typeface="Times New Roman" pitchFamily="18" charset="0"/>
                <a:cs typeface="Times New Roman" pitchFamily="18" charset="0"/>
              </a:rPr>
              <a:t>Triệu </a:t>
            </a:r>
            <a:r>
              <a:rPr lang="vi-VN" sz="2400" b="1" dirty="0">
                <a:latin typeface="Times New Roman" pitchFamily="18" charset="0"/>
                <a:cs typeface="Times New Roman" pitchFamily="18" charset="0"/>
              </a:rPr>
              <a:t>chứng lâm sàng </a:t>
            </a:r>
          </a:p>
          <a:p>
            <a:pPr marL="0" indent="0" algn="just">
              <a:buNone/>
            </a:pPr>
            <a:r>
              <a:rPr lang="vi-VN" sz="2400" dirty="0" smtClean="0">
                <a:latin typeface="+mj-lt"/>
              </a:rPr>
              <a:t>- </a:t>
            </a:r>
            <a:r>
              <a:rPr lang="vi-VN" sz="2400" dirty="0">
                <a:latin typeface="+mj-lt"/>
              </a:rPr>
              <a:t>Huyết áp tụt: huyết áp tối đa dưới </a:t>
            </a:r>
            <a:r>
              <a:rPr lang="en-US" sz="2400" dirty="0">
                <a:latin typeface="Times New Roman" panose="02020603050405020304" pitchFamily="18" charset="0"/>
                <a:cs typeface="Times New Roman" panose="02020603050405020304" pitchFamily="18" charset="0"/>
              </a:rPr>
              <a:t>8</a:t>
            </a:r>
            <a:r>
              <a:rPr lang="vi-VN" sz="2400" dirty="0" smtClean="0">
                <a:latin typeface="+mj-lt"/>
              </a:rPr>
              <a:t>0mmHg </a:t>
            </a:r>
            <a:r>
              <a:rPr lang="vi-VN" sz="2400" dirty="0">
                <a:latin typeface="+mj-lt"/>
              </a:rPr>
              <a:t>hoặc giảm so với huyết áp nền trên 30mmHg (ở người cơ tăng huyết áp). </a:t>
            </a:r>
          </a:p>
          <a:p>
            <a:pPr algn="just">
              <a:buFontTx/>
              <a:buChar char="-"/>
            </a:pPr>
            <a:r>
              <a:rPr lang="vi-VN" sz="2400" dirty="0" smtClean="0">
                <a:latin typeface="+mj-lt"/>
              </a:rPr>
              <a:t>Da </a:t>
            </a:r>
            <a:r>
              <a:rPr lang="vi-VN" sz="2400" dirty="0">
                <a:latin typeface="+mj-lt"/>
              </a:rPr>
              <a:t>lạnh tái, nổi vân tím trên da, đầu chi tím lạnh. </a:t>
            </a:r>
            <a:endParaRPr lang="en-US" sz="2400" dirty="0" smtClean="0">
              <a:latin typeface="+mj-lt"/>
            </a:endParaRPr>
          </a:p>
          <a:p>
            <a:pPr algn="just">
              <a:buFontTx/>
              <a:buChar char="-"/>
            </a:pPr>
            <a:r>
              <a:rPr lang="en-US" sz="2400" dirty="0" err="1" smtClean="0">
                <a:latin typeface="Times New Roman" pitchFamily="18" charset="0"/>
                <a:cs typeface="Times New Roman" pitchFamily="18" charset="0"/>
              </a:rPr>
              <a:t>Choáng</a:t>
            </a:r>
            <a:r>
              <a:rPr lang="en-US" sz="2400" dirty="0" smtClean="0">
                <a:latin typeface="+mj-lt"/>
              </a:rPr>
              <a:t> ,t</a:t>
            </a:r>
            <a:r>
              <a:rPr lang="vi-VN" sz="2400" dirty="0" smtClean="0">
                <a:latin typeface="+mj-lt"/>
              </a:rPr>
              <a:t>hở </a:t>
            </a:r>
            <a:r>
              <a:rPr lang="vi-VN" sz="2400" dirty="0">
                <a:latin typeface="+mj-lt"/>
              </a:rPr>
              <a:t>nhanh ,thở dốc </a:t>
            </a:r>
            <a:r>
              <a:rPr lang="vi-VN" sz="2400" dirty="0" smtClean="0">
                <a:latin typeface="+mj-lt"/>
              </a:rPr>
              <a:t>nghiêm</a:t>
            </a:r>
            <a:r>
              <a:rPr lang="en-US" sz="2400" dirty="0" smtClean="0">
                <a:latin typeface="+mj-lt"/>
              </a:rPr>
              <a:t> </a:t>
            </a:r>
            <a:r>
              <a:rPr lang="vi-VN" sz="2400" dirty="0" smtClean="0">
                <a:latin typeface="+mj-lt"/>
              </a:rPr>
              <a:t>trọng</a:t>
            </a:r>
            <a:endParaRPr lang="en-US" sz="2400" dirty="0" smtClean="0">
              <a:latin typeface="+mj-lt"/>
            </a:endParaRPr>
          </a:p>
          <a:p>
            <a:pPr algn="just">
              <a:buFontTx/>
              <a:buChar char="-"/>
            </a:pPr>
            <a:r>
              <a:rPr lang="en-US" sz="2400" dirty="0" smtClean="0">
                <a:latin typeface="+mj-lt"/>
              </a:rPr>
              <a:t>N</a:t>
            </a:r>
            <a:r>
              <a:rPr lang="vi-VN" sz="2400" dirty="0" smtClean="0">
                <a:latin typeface="+mj-lt"/>
              </a:rPr>
              <a:t>hịp </a:t>
            </a:r>
            <a:r>
              <a:rPr lang="vi-VN" sz="2400" dirty="0">
                <a:latin typeface="+mj-lt"/>
              </a:rPr>
              <a:t>tim nhanh đột ngột</a:t>
            </a:r>
            <a:r>
              <a:rPr lang="vi-VN" sz="2400" dirty="0" smtClean="0">
                <a:latin typeface="+mj-lt"/>
              </a:rPr>
              <a:t>,</a:t>
            </a:r>
            <a:r>
              <a:rPr lang="en-US" sz="2400" dirty="0" smtClean="0">
                <a:latin typeface="+mj-lt"/>
              </a:rPr>
              <a:t> </a:t>
            </a:r>
            <a:r>
              <a:rPr lang="vi-VN" sz="2400" dirty="0" smtClean="0">
                <a:latin typeface="+mj-lt"/>
              </a:rPr>
              <a:t>lẫn </a:t>
            </a:r>
            <a:r>
              <a:rPr lang="vi-VN" sz="2400" dirty="0">
                <a:latin typeface="+mj-lt"/>
              </a:rPr>
              <a:t>lộn</a:t>
            </a:r>
            <a:r>
              <a:rPr lang="vi-VN" sz="2400" dirty="0" smtClean="0">
                <a:latin typeface="+mj-lt"/>
              </a:rPr>
              <a:t>,</a:t>
            </a:r>
            <a:r>
              <a:rPr lang="en-US" sz="2400" dirty="0" smtClean="0">
                <a:latin typeface="+mj-lt"/>
              </a:rPr>
              <a:t> </a:t>
            </a:r>
            <a:r>
              <a:rPr lang="vi-VN" sz="2400" dirty="0" smtClean="0">
                <a:latin typeface="+mj-lt"/>
              </a:rPr>
              <a:t>mất </a:t>
            </a:r>
            <a:r>
              <a:rPr lang="vi-VN" sz="2400" dirty="0">
                <a:latin typeface="+mj-lt"/>
              </a:rPr>
              <a:t>ý thức</a:t>
            </a:r>
            <a:r>
              <a:rPr lang="vi-VN" sz="2400" dirty="0" smtClean="0">
                <a:latin typeface="+mj-lt"/>
              </a:rPr>
              <a:t>,</a:t>
            </a:r>
            <a:r>
              <a:rPr lang="en-US" sz="2400" dirty="0" smtClean="0">
                <a:latin typeface="+mj-lt"/>
              </a:rPr>
              <a:t> </a:t>
            </a:r>
            <a:r>
              <a:rPr lang="vi-VN" sz="2400" dirty="0" smtClean="0">
                <a:latin typeface="+mj-lt"/>
              </a:rPr>
              <a:t>đổ </a:t>
            </a:r>
            <a:r>
              <a:rPr lang="vi-VN" sz="2400" dirty="0">
                <a:latin typeface="+mj-lt"/>
              </a:rPr>
              <a:t>mồ </a:t>
            </a:r>
            <a:r>
              <a:rPr lang="vi-VN" sz="2400" dirty="0" smtClean="0">
                <a:latin typeface="+mj-lt"/>
              </a:rPr>
              <a:t>hôi</a:t>
            </a:r>
            <a:r>
              <a:rPr lang="en-US" sz="2400" dirty="0" smtClean="0">
                <a:latin typeface="+mj-lt"/>
              </a:rPr>
              <a:t>.</a:t>
            </a:r>
            <a:endParaRPr lang="vi-VN" sz="2400" dirty="0">
              <a:latin typeface="+mj-lt"/>
            </a:endParaRPr>
          </a:p>
          <a:p>
            <a:pPr marL="0" indent="0" algn="just">
              <a:buNone/>
            </a:pP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3185319"/>
            <a:ext cx="4200525" cy="28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707" y="3185319"/>
            <a:ext cx="4286250" cy="289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058705"/>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457200"/>
            <a:ext cx="8229600" cy="4525963"/>
          </a:xfrm>
        </p:spPr>
        <p:txBody>
          <a:bodyPr>
            <a:normAutofit fontScale="70000" lnSpcReduction="20000"/>
          </a:bodyPr>
          <a:lstStyle/>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mj-lt"/>
              </a:rPr>
              <a:t>Thiểu </a:t>
            </a:r>
            <a:r>
              <a:rPr lang="vi-VN" dirty="0">
                <a:latin typeface="+mj-lt"/>
              </a:rPr>
              <a:t>niệu hoặc vô niệu, nước tiểu &lt; 0,5 ml/kg/giờ. </a:t>
            </a:r>
          </a:p>
          <a:p>
            <a:pPr marL="0" indent="0">
              <a:buNone/>
            </a:pPr>
            <a:endParaRPr lang="vi-VN" dirty="0">
              <a:latin typeface="+mj-lt"/>
            </a:endParaRPr>
          </a:p>
          <a:p>
            <a:pPr marL="0" indent="0">
              <a:buNone/>
            </a:pPr>
            <a:r>
              <a:rPr lang="vi-VN" dirty="0">
                <a:latin typeface="+mj-lt"/>
              </a:rPr>
              <a:t>- Các dấu hiệu ứ trệ tuần hoàn ngoại vi (gan to, tĩnh mạch cổ nổi), xuất hiện ran ẩm ở phổi. </a:t>
            </a:r>
          </a:p>
          <a:p>
            <a:pPr marL="0" indent="0">
              <a:buNone/>
            </a:pPr>
            <a:endParaRPr lang="vi-VN" dirty="0">
              <a:latin typeface="+mj-lt"/>
            </a:endParaRPr>
          </a:p>
          <a:p>
            <a:pPr marL="0" indent="0">
              <a:buNone/>
            </a:pPr>
            <a:r>
              <a:rPr lang="vi-VN" dirty="0">
                <a:latin typeface="+mj-lt"/>
              </a:rPr>
              <a:t>- Tiếng tim bất thường: tùy theo nguyên nhân gây ra sốc tim, nhịp tim nhanh, tiếng T1 mờ, xuất hiện T3, T4, tiếng ngựa phi nếu viêm cơ tim cấp do nhiễm độc, vi rút. </a:t>
            </a:r>
          </a:p>
          <a:p>
            <a:pPr marL="0" indent="0">
              <a:buNone/>
            </a:pPr>
            <a:endParaRPr lang="vi-VN" dirty="0">
              <a:latin typeface="+mj-lt"/>
            </a:endParaRPr>
          </a:p>
          <a:p>
            <a:pPr marL="0" indent="0">
              <a:buNone/>
            </a:pPr>
            <a:r>
              <a:rPr lang="vi-VN" dirty="0">
                <a:latin typeface="+mj-lt"/>
              </a:rPr>
              <a:t>- Bệnh lý gây sốc tim (tùy theo nguyên nhân): ngộ độc, chuyển hóa, viêm cơ tim cấp, bệnh van tim cấp, rối loạn chức năng thất phải cấp tính. </a:t>
            </a:r>
          </a:p>
          <a:p>
            <a:pPr marL="0" indent="0">
              <a:buNone/>
            </a:pPr>
            <a:endParaRPr lang="vi-VN" dirty="0">
              <a:latin typeface="+mj-lt"/>
            </a:endParaRPr>
          </a:p>
          <a:p>
            <a:pPr marL="0" indent="0">
              <a:buNone/>
            </a:pPr>
            <a:r>
              <a:rPr lang="vi-VN" dirty="0">
                <a:latin typeface="+mj-lt"/>
              </a:rPr>
              <a:t>- Thần kinh: ý thức của bệnh nhân giảm. </a:t>
            </a:r>
          </a:p>
          <a:p>
            <a:pPr marL="0" indent="0">
              <a:buNone/>
            </a:pPr>
            <a:endParaRPr lang="vi-VN" dirty="0"/>
          </a:p>
          <a:p>
            <a:pPr marL="0" indent="0">
              <a:buNone/>
            </a:pPr>
            <a:endParaRPr lang="en-US" dirty="0"/>
          </a:p>
        </p:txBody>
      </p:sp>
    </p:spTree>
    <p:extLst>
      <p:ext uri="{BB962C8B-B14F-4D97-AF65-F5344CB8AC3E}">
        <p14:creationId xmlns:p14="http://schemas.microsoft.com/office/powerpoint/2010/main" val="119027993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l"/>
            <a:r>
              <a:rPr lang="en-US" dirty="0" smtClean="0"/>
              <a:t>5.Cận </a:t>
            </a:r>
            <a:r>
              <a:rPr lang="en-US" dirty="0" err="1" smtClean="0"/>
              <a:t>lâm</a:t>
            </a:r>
            <a:r>
              <a:rPr lang="en-US" dirty="0" smtClean="0"/>
              <a:t> </a:t>
            </a:r>
            <a:r>
              <a:rPr lang="en-US" dirty="0" err="1" smtClean="0"/>
              <a:t>sàng</a:t>
            </a:r>
            <a:endParaRPr lang="en-US" dirty="0"/>
          </a:p>
        </p:txBody>
      </p:sp>
      <p:sp>
        <p:nvSpPr>
          <p:cNvPr id="3" name="Subtitle 2"/>
          <p:cNvSpPr>
            <a:spLocks noGrp="1"/>
          </p:cNvSpPr>
          <p:nvPr>
            <p:ph sz="half" idx="1"/>
          </p:nvPr>
        </p:nvSpPr>
        <p:spPr/>
        <p:txBody>
          <a:bodyPr>
            <a:normAutofit/>
          </a:bodyPr>
          <a:lstStyle/>
          <a:p>
            <a:pPr marL="457200" indent="-457200" algn="just">
              <a:buFont typeface="Arial" panose="020B0604020202020204" pitchFamily="34" charset="0"/>
              <a:buChar char="•"/>
            </a:pPr>
            <a:r>
              <a:rPr lang="en-US" dirty="0" smtClean="0">
                <a:solidFill>
                  <a:schemeClr val="tx1"/>
                </a:solidFill>
              </a:rPr>
              <a:t>  </a:t>
            </a:r>
            <a:r>
              <a:rPr lang="en-US" dirty="0" err="1" smtClean="0">
                <a:latin typeface="Times New Roman" pitchFamily="18" charset="0"/>
                <a:cs typeface="Times New Roman" pitchFamily="18" charset="0"/>
              </a:rPr>
              <a:t>Đ</a:t>
            </a:r>
            <a:r>
              <a:rPr lang="en-US" dirty="0" err="1" smtClean="0">
                <a:solidFill>
                  <a:schemeClr val="tx1"/>
                </a:solidFill>
                <a:latin typeface="Times New Roman" pitchFamily="18" charset="0"/>
                <a:cs typeface="Times New Roman" pitchFamily="18" charset="0"/>
              </a:rPr>
              <a:t>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tâm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đồ</a:t>
            </a:r>
            <a:r>
              <a:rPr lang="en-US" dirty="0" smtClean="0">
                <a:solidFill>
                  <a:schemeClr val="tx1"/>
                </a:solidFill>
                <a:latin typeface="Times New Roman" pitchFamily="18" charset="0"/>
                <a:cs typeface="Times New Roman" pitchFamily="18" charset="0"/>
              </a:rPr>
              <a:t>:</a:t>
            </a:r>
          </a:p>
          <a:p>
            <a:pPr marL="457200" indent="-457200" algn="just">
              <a:buNone/>
            </a:pP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Giúp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phát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hiện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đau</a:t>
            </a:r>
            <a:r>
              <a:rPr lang="en-US" dirty="0">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đang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diễn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ra</a:t>
            </a:r>
            <a:r>
              <a:rPr lang="en-US" dirty="0" smtClean="0">
                <a:solidFill>
                  <a:schemeClr val="tx1"/>
                </a:solidFill>
                <a:latin typeface="Times New Roman" pitchFamily="18" charset="0"/>
                <a:cs typeface="Times New Roman" pitchFamily="18" charset="0"/>
              </a:rPr>
              <a:t> hay </a:t>
            </a:r>
            <a:r>
              <a:rPr lang="en-US" dirty="0" err="1" smtClean="0">
                <a:solidFill>
                  <a:schemeClr val="tx1"/>
                </a:solidFill>
                <a:latin typeface="Times New Roman" pitchFamily="18" charset="0"/>
                <a:cs typeface="Times New Roman" pitchFamily="18" charset="0"/>
              </a:rPr>
              <a:t>đã</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diễn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ra.</a:t>
            </a:r>
            <a:endParaRPr lang="en-US" dirty="0" smtClean="0">
              <a:solidFill>
                <a:schemeClr val="tx1"/>
              </a:solidFill>
              <a:latin typeface="Times New Roman" pitchFamily="18" charset="0"/>
              <a:cs typeface="Times New Roman" pitchFamily="18" charset="0"/>
            </a:endParaRPr>
          </a:p>
          <a:p>
            <a:pPr algn="just">
              <a:buNone/>
            </a:pP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a:t>
            </a:r>
            <a:r>
              <a:rPr lang="en-US" dirty="0" err="1" smtClean="0">
                <a:solidFill>
                  <a:schemeClr val="tx1"/>
                </a:solidFill>
                <a:latin typeface="Times New Roman" pitchFamily="18" charset="0"/>
                <a:cs typeface="Times New Roman" pitchFamily="18" charset="0"/>
              </a:rPr>
              <a:t>hay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đổi</a:t>
            </a:r>
            <a:r>
              <a:rPr lang="en-US" dirty="0" smtClean="0">
                <a:solidFill>
                  <a:schemeClr val="tx1"/>
                </a:solidFill>
                <a:latin typeface="Times New Roman" pitchFamily="18" charset="0"/>
                <a:cs typeface="Times New Roman" pitchFamily="18" charset="0"/>
              </a:rPr>
              <a:t> do </a:t>
            </a:r>
            <a:r>
              <a:rPr lang="en-US" dirty="0" err="1" smtClean="0">
                <a:solidFill>
                  <a:schemeClr val="tx1"/>
                </a:solidFill>
                <a:latin typeface="Times New Roman" pitchFamily="18" charset="0"/>
                <a:cs typeface="Times New Roman" pitchFamily="18" charset="0"/>
              </a:rPr>
              <a:t>nguyên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nhân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nhồi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máu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cấp</a:t>
            </a:r>
            <a:r>
              <a:rPr lang="en-US" dirty="0" smtClean="0">
                <a:solidFill>
                  <a:schemeClr val="tx1"/>
                </a:solidFill>
                <a:latin typeface="Times New Roman" pitchFamily="18" charset="0"/>
                <a:cs typeface="Times New Roman" pitchFamily="18" charset="0"/>
              </a:rPr>
              <a:t>.</a:t>
            </a:r>
          </a:p>
          <a:p>
            <a:pPr marL="457200" indent="-457200" algn="just">
              <a:buFont typeface="Arial" panose="020B0604020202020204" pitchFamily="34" charset="0"/>
              <a:buChar char="•"/>
            </a:pPr>
            <a:endParaRPr lang="en-US" dirty="0" smtClean="0">
              <a:latin typeface="Times New Roman" pitchFamily="18" charset="0"/>
              <a:cs typeface="Times New Roman" pitchFamily="18" charset="0"/>
            </a:endParaRPr>
          </a:p>
          <a:p>
            <a:pPr marL="457200" indent="-457200" algn="just">
              <a:buFontTx/>
              <a:buChar char="-"/>
            </a:pPr>
            <a:endParaRPr lang="en-US" dirty="0">
              <a:latin typeface="Times New Roman" pitchFamily="18" charset="0"/>
              <a:cs typeface="Times New Roman" pitchFamily="18" charset="0"/>
            </a:endParaRPr>
          </a:p>
        </p:txBody>
      </p:sp>
      <p:pic>
        <p:nvPicPr>
          <p:cNvPr id="5" name="Content Placeholder 4" descr="suy tim.jpg"/>
          <p:cNvPicPr>
            <a:picLocks noGrp="1" noChangeAspect="1"/>
          </p:cNvPicPr>
          <p:nvPr>
            <p:ph sz="half" idx="2"/>
          </p:nvPr>
        </p:nvPicPr>
        <p:blipFill>
          <a:blip r:embed="rId3"/>
          <a:stretch>
            <a:fillRect/>
          </a:stretch>
        </p:blipFill>
        <p:spPr>
          <a:xfrm>
            <a:off x="4572000" y="1417638"/>
            <a:ext cx="4114800" cy="3078162"/>
          </a:xfrm>
        </p:spPr>
      </p:pic>
    </p:spTree>
    <p:extLst>
      <p:ext uri="{BB962C8B-B14F-4D97-AF65-F5344CB8AC3E}">
        <p14:creationId xmlns:p14="http://schemas.microsoft.com/office/powerpoint/2010/main" val="17271981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600200"/>
            <a:ext cx="4267200" cy="4525963"/>
          </a:xfrm>
        </p:spPr>
        <p:txBody>
          <a:bodyPr>
            <a:normAutofit/>
          </a:bodyPr>
          <a:lstStyle/>
          <a:p>
            <a:r>
              <a:rPr lang="en-US" dirty="0" smtClean="0">
                <a:latin typeface="Times New Roman" pitchFamily="18" charset="0"/>
                <a:cs typeface="Times New Roman" pitchFamily="18" charset="0"/>
              </a:rPr>
              <a:t> X </a:t>
            </a:r>
            <a:r>
              <a:rPr lang="en-US" dirty="0" err="1" smtClean="0">
                <a:latin typeface="Times New Roman" pitchFamily="18" charset="0"/>
                <a:cs typeface="Times New Roman" pitchFamily="18" charset="0"/>
              </a:rPr>
              <a:t>Quang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ngực</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kiểm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kích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Diện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đục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to, </a:t>
            </a:r>
            <a:r>
              <a:rPr lang="en-US" dirty="0" err="1" smtClean="0">
                <a:latin typeface="Times New Roman" pitchFamily="18" charset="0"/>
                <a:cs typeface="Times New Roman" pitchFamily="18" charset="0"/>
              </a:rPr>
              <a:t>bóng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to ở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ép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a:buFontTx/>
              <a:buChar char="-"/>
            </a:pPr>
            <a:endParaRPr lang="en-US" dirty="0" smtClean="0"/>
          </a:p>
          <a:p>
            <a:pPr marL="0" indent="0">
              <a:buNone/>
            </a:pP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830" y="1066800"/>
            <a:ext cx="4295651" cy="5082109"/>
          </a:xfrm>
          <a:prstGeom prst="rect">
            <a:avLst/>
          </a:prstGeom>
        </p:spPr>
      </p:pic>
    </p:spTree>
    <p:extLst>
      <p:ext uri="{BB962C8B-B14F-4D97-AF65-F5344CB8AC3E}">
        <p14:creationId xmlns:p14="http://schemas.microsoft.com/office/powerpoint/2010/main" val="3540883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1000" y="304800"/>
            <a:ext cx="8229600" cy="5211763"/>
          </a:xfrm>
        </p:spPr>
        <p:txBody>
          <a:bodyPr/>
          <a:lstStyle/>
          <a:p>
            <a:r>
              <a:rPr lang="en-US" dirty="0" err="1" smtClean="0">
                <a:latin typeface="Times New Roman" pitchFamily="18" charset="0"/>
                <a:cs typeface="Times New Roman" pitchFamily="18" charset="0"/>
              </a:rPr>
              <a:t>Xét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men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CK , CK-MB( </a:t>
            </a:r>
            <a:r>
              <a:rPr lang="en-US" dirty="0" err="1" smtClean="0">
                <a:latin typeface="Times New Roman" pitchFamily="18" charset="0"/>
                <a:cs typeface="Times New Roman" pitchFamily="18" charset="0"/>
              </a:rPr>
              <a:t>nghi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nhồi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tiên</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GOT , GPT </a:t>
            </a:r>
            <a:r>
              <a:rPr lang="en-US" dirty="0" err="1" smtClean="0">
                <a:latin typeface="Times New Roman" pitchFamily="18" charset="0"/>
                <a:cs typeface="Times New Roman" pitchFamily="18" charset="0"/>
              </a:rPr>
              <a:t>tron</a:t>
            </a:r>
            <a:r>
              <a:rPr lang="en-US" dirty="0" smtClean="0">
                <a:latin typeface="Times New Roman" pitchFamily="18" charset="0"/>
                <a:cs typeface="Times New Roman" pitchFamily="18" charset="0"/>
              </a:rPr>
              <a:t> 1- 2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Tìm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nhiễm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cấp</a:t>
            </a:r>
            <a:r>
              <a:rPr lang="en-US" dirty="0" smtClean="0">
                <a:latin typeface="Times New Roman" pitchFamily="18" charset="0"/>
                <a:cs typeface="Times New Roman" pitchFamily="18" charset="0"/>
              </a:rPr>
              <a:t>)</a:t>
            </a:r>
          </a:p>
          <a:p>
            <a:pPr>
              <a:buFontTx/>
              <a:buChar char="-"/>
            </a:pP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nhiêu</a:t>
            </a:r>
            <a:r>
              <a:rPr lang="en-US" dirty="0" smtClean="0">
                <a:latin typeface="Times New Roman" pitchFamily="18" charset="0"/>
                <a:cs typeface="Times New Roman" pitchFamily="18" charset="0"/>
              </a:rPr>
              <a:t> oxy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máu</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88973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sz="half" idx="1"/>
          </p:nvPr>
        </p:nvSpPr>
        <p:spPr>
          <a:xfrm>
            <a:off x="457200" y="838200"/>
            <a:ext cx="4038600" cy="5287963"/>
          </a:xfrm>
        </p:spPr>
        <p:txBody>
          <a:bodyPr>
            <a:normAutofit/>
          </a:bodyPr>
          <a:lstStyle/>
          <a:p>
            <a:pPr marL="457200" indent="-457200" algn="just">
              <a:buFont typeface="Arial" panose="020B0604020202020204" pitchFamily="34" charset="0"/>
              <a:buChar char="•"/>
            </a:pPr>
            <a:r>
              <a:rPr lang="en-US" dirty="0" err="1" smtClean="0">
                <a:solidFill>
                  <a:schemeClr val="tx1"/>
                </a:solidFill>
                <a:latin typeface="Times New Roman" pitchFamily="18" charset="0"/>
                <a:cs typeface="Times New Roman" pitchFamily="18" charset="0"/>
              </a:rPr>
              <a:t>Siêu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âm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a:t>
            </a:r>
          </a:p>
          <a:p>
            <a:pPr marL="457200" indent="-457200" algn="just">
              <a:buFontTx/>
              <a:buChar char="-"/>
            </a:pPr>
            <a:r>
              <a:rPr lang="en-US" dirty="0" err="1" smtClean="0">
                <a:solidFill>
                  <a:schemeClr val="tx1"/>
                </a:solidFill>
                <a:latin typeface="Times New Roman" pitchFamily="18" charset="0"/>
                <a:cs typeface="Times New Roman" pitchFamily="18" charset="0"/>
              </a:rPr>
              <a:t>rối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loạn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động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vùng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nguyên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nhân</a:t>
            </a:r>
            <a:r>
              <a:rPr lang="en-US" dirty="0" smtClean="0">
                <a:solidFill>
                  <a:schemeClr val="tx1"/>
                </a:solidFill>
                <a:latin typeface="Times New Roman" pitchFamily="18" charset="0"/>
                <a:cs typeface="Times New Roman" pitchFamily="18" charset="0"/>
              </a:rPr>
              <a:t> do </a:t>
            </a:r>
            <a:r>
              <a:rPr lang="en-US" dirty="0" err="1" smtClean="0">
                <a:solidFill>
                  <a:schemeClr val="tx1"/>
                </a:solidFill>
                <a:latin typeface="Times New Roman" pitchFamily="18" charset="0"/>
                <a:cs typeface="Times New Roman" pitchFamily="18" charset="0"/>
              </a:rPr>
              <a:t>nhồi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máu</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a:t>
            </a:r>
          </a:p>
          <a:p>
            <a:pPr marL="457200" indent="-457200" algn="just">
              <a:buFontTx/>
              <a:buChar char="-"/>
            </a:pPr>
            <a:r>
              <a:rPr lang="en-US" dirty="0" err="1" smtClean="0">
                <a:solidFill>
                  <a:schemeClr val="tx1"/>
                </a:solidFill>
                <a:latin typeface="Times New Roman" pitchFamily="18" charset="0"/>
                <a:cs typeface="Times New Roman" pitchFamily="18" charset="0"/>
              </a:rPr>
              <a:t>Xác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định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lượng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dịch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nhiều</a:t>
            </a:r>
            <a:r>
              <a:rPr lang="en-US" dirty="0" smtClean="0">
                <a:solidFill>
                  <a:schemeClr val="tx1"/>
                </a:solidFill>
                <a:latin typeface="Times New Roman" pitchFamily="18" charset="0"/>
                <a:cs typeface="Times New Roman" pitchFamily="18" charset="0"/>
              </a:rPr>
              <a:t> hay </a:t>
            </a:r>
            <a:r>
              <a:rPr lang="en-US" dirty="0" err="1" smtClean="0">
                <a:solidFill>
                  <a:schemeClr val="tx1"/>
                </a:solidFill>
                <a:latin typeface="Times New Roman" pitchFamily="18" charset="0"/>
                <a:cs typeface="Times New Roman" pitchFamily="18" charset="0"/>
              </a:rPr>
              <a:t>ít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nguyên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nhân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ép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cấp</a:t>
            </a:r>
            <a:r>
              <a:rPr lang="en-US" dirty="0" smtClean="0">
                <a:solidFill>
                  <a:schemeClr val="tx1"/>
                </a:solidFill>
                <a:latin typeface="Times New Roman" pitchFamily="18" charset="0"/>
                <a:cs typeface="Times New Roman" pitchFamily="18" charset="0"/>
              </a:rPr>
              <a:t>).</a:t>
            </a:r>
          </a:p>
          <a:p>
            <a:pPr marL="457200" indent="-457200" algn="just">
              <a:buFontTx/>
              <a:buChar char="-"/>
            </a:pPr>
            <a:r>
              <a:rPr lang="en-US" dirty="0" err="1" smtClean="0">
                <a:solidFill>
                  <a:schemeClr val="tx1"/>
                </a:solidFill>
                <a:latin typeface="Times New Roman" pitchFamily="18" charset="0"/>
                <a:cs typeface="Times New Roman" pitchFamily="18" charset="0"/>
              </a:rPr>
              <a:t>Đánh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giá</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xác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định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thương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tổn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của</a:t>
            </a:r>
            <a:r>
              <a:rPr lang="en-US" dirty="0" smtClean="0">
                <a:solidFill>
                  <a:schemeClr val="tx1"/>
                </a:solidFill>
                <a:latin typeface="Times New Roman" pitchFamily="18" charset="0"/>
                <a:cs typeface="Times New Roman" pitchFamily="18" charset="0"/>
              </a:rPr>
              <a:t> tm ở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vài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nguyên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nhân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khác</a:t>
            </a:r>
            <a:r>
              <a:rPr lang="en-US" dirty="0" smtClean="0">
                <a:solidFill>
                  <a:schemeClr val="tx1"/>
                </a:solidFill>
                <a:latin typeface="Times New Roman" pitchFamily="18" charset="0"/>
                <a:cs typeface="Times New Roman" pitchFamily="18" charset="0"/>
              </a:rPr>
              <a:t>.</a:t>
            </a:r>
          </a:p>
          <a:p>
            <a:pPr marL="457200" indent="-457200" algn="just">
              <a:buFontTx/>
              <a:buChar char="-"/>
            </a:pPr>
            <a:endParaRPr lang="en-US" dirty="0">
              <a:solidFill>
                <a:schemeClr val="tx1"/>
              </a:solidFill>
            </a:endParaRPr>
          </a:p>
          <a:p>
            <a:pPr marL="457200" indent="-457200" algn="just">
              <a:buFontTx/>
              <a:buChar char="-"/>
            </a:pPr>
            <a:endParaRPr lang="en-US" dirty="0" smtClean="0"/>
          </a:p>
          <a:p>
            <a:pPr marL="457200" indent="-457200" algn="just">
              <a:buFontTx/>
              <a:buChar char="-"/>
            </a:pPr>
            <a:endParaRPr lang="en-US" dirty="0"/>
          </a:p>
        </p:txBody>
      </p:sp>
      <p:pic>
        <p:nvPicPr>
          <p:cNvPr id="8" name="Content Placeholder 7" descr="sốc tim.jpg"/>
          <p:cNvPicPr>
            <a:picLocks noGrp="1" noChangeAspect="1"/>
          </p:cNvPicPr>
          <p:nvPr>
            <p:ph sz="half" idx="2"/>
          </p:nvPr>
        </p:nvPicPr>
        <p:blipFill>
          <a:blip r:embed="rId3"/>
          <a:stretch>
            <a:fillRect/>
          </a:stretch>
        </p:blipFill>
        <p:spPr>
          <a:xfrm>
            <a:off x="4800600" y="1066800"/>
            <a:ext cx="4038600" cy="4572000"/>
          </a:xfrm>
        </p:spPr>
      </p:pic>
    </p:spTree>
    <p:extLst>
      <p:ext uri="{BB962C8B-B14F-4D97-AF65-F5344CB8AC3E}">
        <p14:creationId xmlns:p14="http://schemas.microsoft.com/office/powerpoint/2010/main" val="386161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371600" y="381000"/>
            <a:ext cx="6400800" cy="6858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III. </a:t>
            </a:r>
            <a:r>
              <a:rPr lang="en-US" b="1" dirty="0" err="1" smtClean="0">
                <a:solidFill>
                  <a:srgbClr val="FF0000"/>
                </a:solidFill>
                <a:latin typeface="Times New Roman" panose="02020603050405020304" pitchFamily="18" charset="0"/>
                <a:cs typeface="Times New Roman" panose="02020603050405020304" pitchFamily="18" charset="0"/>
              </a:rPr>
              <a:t>Xử</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trí</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14400" y="1752600"/>
            <a:ext cx="7543800" cy="4832092"/>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v"/>
            </a:pPr>
            <a:r>
              <a:rPr lang="en-US" sz="2400" b="1" dirty="0" err="1" smtClean="0">
                <a:solidFill>
                  <a:srgbClr val="00B050"/>
                </a:solidFill>
                <a:latin typeface="Times New Roman" panose="02020603050405020304" pitchFamily="18" charset="0"/>
                <a:cs typeface="Times New Roman" panose="02020603050405020304" pitchFamily="18" charset="0"/>
              </a:rPr>
              <a:t>Nguyên</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tắc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chung</a:t>
            </a:r>
            <a:endParaRPr lang="en-US" sz="2400" b="1" dirty="0">
              <a:solidFill>
                <a:srgbClr val="00B050"/>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sớm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chậm</a:t>
            </a:r>
            <a:r>
              <a:rPr lang="en-US" sz="2400" dirty="0">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Tim </a:t>
            </a:r>
            <a:r>
              <a:rPr lang="en-US" sz="2400" dirty="0" err="1">
                <a:latin typeface="Times New Roman" panose="02020603050405020304" pitchFamily="18" charset="0"/>
                <a:cs typeface="Times New Roman" panose="02020603050405020304" pitchFamily="18" charset="0"/>
              </a:rPr>
              <a:t>phổi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giường</a:t>
            </a:r>
            <a:r>
              <a:rPr lang="en-US" sz="2400" dirty="0">
                <a:latin typeface="Times New Roman" panose="02020603050405020304" pitchFamily="18" charset="0"/>
                <a:cs typeface="Times New Roman" panose="02020603050405020304" pitchFamily="18" charset="0"/>
              </a:rPr>
              <a:t> (ECMO), </a:t>
            </a:r>
            <a:r>
              <a:rPr lang="en-US" sz="2400" dirty="0" err="1">
                <a:latin typeface="Times New Roman" panose="02020603050405020304" pitchFamily="18" charset="0"/>
                <a:cs typeface="Times New Roman" panose="02020603050405020304" pitchFamily="18" charset="0"/>
              </a:rPr>
              <a:t>bơm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a:t>
            </a:r>
          </a:p>
          <a:p>
            <a:pPr marL="342900" lvl="0" indent="-342900" algn="just">
              <a:buFont typeface="Wingdings" panose="05000000000000000000" pitchFamily="2" charset="2"/>
              <a:buChar char="ü"/>
            </a:pPr>
            <a:r>
              <a:rPr lang="en-US" sz="2400" dirty="0" err="1">
                <a:latin typeface="Times New Roman" panose="02020603050405020304" pitchFamily="18" charset="0"/>
                <a:cs typeface="Times New Roman" panose="02020603050405020304" pitchFamily="18" charset="0"/>
              </a:rPr>
              <a:t>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sốc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a:t>
            </a:r>
          </a:p>
          <a:p>
            <a:pPr algn="just"/>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527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marL="457200" indent="-457200">
              <a:buFont typeface="Wingdings" panose="05000000000000000000" pitchFamily="2" charset="2"/>
              <a:buChar char="v"/>
            </a:pP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Xử</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trí</a:t>
            </a:r>
            <a:r>
              <a:rPr lang="en-US" sz="3200" b="1" dirty="0">
                <a:solidFill>
                  <a:srgbClr val="00B050"/>
                </a:solidFill>
                <a:latin typeface="Times New Roman" panose="02020603050405020304" pitchFamily="18" charset="0"/>
                <a:cs typeface="Times New Roman" panose="02020603050405020304" pitchFamily="18" charset="0"/>
              </a:rPr>
              <a:t> ban </a:t>
            </a:r>
            <a:r>
              <a:rPr lang="en-US" sz="3200" b="1" dirty="0" err="1">
                <a:solidFill>
                  <a:srgbClr val="00B050"/>
                </a:solidFill>
                <a:latin typeface="Times New Roman" panose="02020603050405020304" pitchFamily="18" charset="0"/>
                <a:cs typeface="Times New Roman" panose="02020603050405020304" pitchFamily="18" charset="0"/>
              </a:rPr>
              <a:t>đầu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cấp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cứu</a:t>
            </a:r>
            <a:r>
              <a:rPr lang="en-US" sz="3200" b="1" dirty="0" smtClean="0">
                <a:solidFill>
                  <a:srgbClr val="00B050"/>
                </a:solidFill>
                <a:latin typeface="Times New Roman" panose="02020603050405020304" pitchFamily="18" charset="0"/>
                <a:cs typeface="Times New Roman" panose="02020603050405020304" pitchFamily="18" charset="0"/>
              </a:rPr>
              <a:t>.</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pPr marL="0" indent="0" algn="just">
              <a:lnSpc>
                <a:spcPct val="120000"/>
              </a:lnSpc>
              <a:buNone/>
            </a:pPr>
            <a:endParaRPr lang="en-US" dirty="0">
              <a:latin typeface="Times New Roman" panose="02020603050405020304" pitchFamily="18" charset="0"/>
              <a:cs typeface="Times New Roman" panose="02020603050405020304" pitchFamily="18" charset="0"/>
            </a:endParaRPr>
          </a:p>
          <a:p>
            <a:pPr lvl="0" algn="just">
              <a:lnSpc>
                <a:spcPct val="12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Nhanh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a:t>
            </a:r>
          </a:p>
          <a:p>
            <a:pPr lvl="0" algn="just">
              <a:lnSpc>
                <a:spcPct val="120000"/>
              </a:lnSpc>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tối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thẳng</a:t>
            </a:r>
            <a:r>
              <a:rPr lang="en-US" dirty="0">
                <a:latin typeface="Times New Roman" panose="02020603050405020304" pitchFamily="18" charset="0"/>
                <a:cs typeface="Times New Roman" panose="02020603050405020304" pitchFamily="18" charset="0"/>
              </a:rPr>
              <a:t> lo </a:t>
            </a:r>
            <a:r>
              <a:rPr lang="en-US" dirty="0" err="1">
                <a:latin typeface="Times New Roman" panose="02020603050405020304" pitchFamily="18" charset="0"/>
                <a:cs typeface="Times New Roman" panose="02020603050405020304" pitchFamily="18" charset="0"/>
              </a:rPr>
              <a:t>âu</a:t>
            </a:r>
            <a:r>
              <a:rPr lang="en-US" dirty="0">
                <a:latin typeface="Times New Roman" panose="02020603050405020304" pitchFamily="18" charset="0"/>
                <a:cs typeface="Times New Roman" panose="02020603050405020304" pitchFamily="18" charset="0"/>
              </a:rPr>
              <a:t>.</a:t>
            </a:r>
          </a:p>
          <a:p>
            <a:pPr lvl="0" algn="just">
              <a:lnSpc>
                <a:spcPct val="12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endParaRPr lang="en-US" dirty="0">
              <a:latin typeface="Times New Roman" panose="02020603050405020304" pitchFamily="18" charset="0"/>
              <a:cs typeface="Times New Roman" panose="02020603050405020304" pitchFamily="18" charset="0"/>
            </a:endParaRPr>
          </a:p>
          <a:p>
            <a:pPr lvl="0" algn="just">
              <a:lnSpc>
                <a:spcPct val="12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a:t>
            </a:r>
          </a:p>
          <a:p>
            <a:pPr lvl="0" algn="just">
              <a:lnSpc>
                <a:spcPct val="12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chẩn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can </a:t>
            </a:r>
            <a:r>
              <a:rPr lang="en-US" dirty="0" err="1">
                <a:latin typeface="Times New Roman" panose="02020603050405020304" pitchFamily="18" charset="0"/>
                <a:cs typeface="Times New Roman" panose="02020603050405020304" pitchFamily="18" charset="0"/>
              </a:rPr>
              <a:t>thiệp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giờ</a:t>
            </a:r>
            <a:r>
              <a:rPr lang="en-US" dirty="0">
                <a:latin typeface="Times New Roman" panose="02020603050405020304" pitchFamily="18" charset="0"/>
                <a:cs typeface="Times New Roman" panose="02020603050405020304" pitchFamily="18" charset="0"/>
              </a:rPr>
              <a:t>.</a:t>
            </a:r>
          </a:p>
          <a:p>
            <a:pPr lvl="0" algn="just">
              <a:lnSpc>
                <a:spcPct val="120000"/>
              </a:lnSpc>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a:t>
            </a:r>
          </a:p>
          <a:p>
            <a:pPr algn="just">
              <a:lnSpc>
                <a:spcPct val="1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6255490"/>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dirty="0" err="1">
                <a:solidFill>
                  <a:srgbClr val="00B050"/>
                </a:solidFill>
                <a:latin typeface="Times New Roman" panose="02020603050405020304" pitchFamily="18" charset="0"/>
                <a:cs typeface="Times New Roman" panose="02020603050405020304" pitchFamily="18" charset="0"/>
              </a:rPr>
              <a:t>Xử</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trí</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tại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bệnh</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viện</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algn="just">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Hỗ</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Oxy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a:t>
            </a:r>
          </a:p>
          <a:p>
            <a:pPr lvl="0" algn="jus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endParaRPr lang="en-US"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oxy </a:t>
            </a:r>
            <a:r>
              <a:rPr lang="en-US" dirty="0" err="1">
                <a:latin typeface="Times New Roman" panose="02020603050405020304" pitchFamily="18" charset="0"/>
                <a:cs typeface="Times New Roman" panose="02020603050405020304" pitchFamily="18" charset="0"/>
              </a:rPr>
              <a:t>máu</a:t>
            </a:r>
            <a:endParaRPr lang="en-US"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Ph</a:t>
            </a:r>
            <a:r>
              <a:rPr lang="en-US" dirty="0">
                <a:latin typeface="Times New Roman" panose="02020603050405020304" pitchFamily="18" charset="0"/>
                <a:cs typeface="Times New Roman" panose="02020603050405020304" pitchFamily="18" charset="0"/>
              </a:rPr>
              <a:t> &lt;7,30</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9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500"/>
                                        <p:tgtEl>
                                          <p:spTgt spid="3">
                                            <p:txEl>
                                              <p:pRg st="2" end="2"/>
                                            </p:txEl>
                                          </p:spTgt>
                                        </p:tgtEl>
                                      </p:cBhvr>
                                    </p:animEffect>
                                    <p:set>
                                      <p:cBhvr>
                                        <p:cTn id="1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3">
                                            <p:txEl>
                                              <p:pRg st="3" end="3"/>
                                            </p:txEl>
                                          </p:spTgt>
                                        </p:tgtEl>
                                      </p:cBhvr>
                                    </p:animEffect>
                                    <p:set>
                                      <p:cBhvr>
                                        <p:cTn id="2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
                                            <p:txEl>
                                              <p:pRg st="4" end="4"/>
                                            </p:txEl>
                                          </p:spTgt>
                                        </p:tgtEl>
                                      </p:cBhvr>
                                    </p:animEffect>
                                    <p:set>
                                      <p:cBhvr>
                                        <p:cTn id="2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grpId="0" nodeType="clickEffect">
                                  <p:stCondLst>
                                    <p:cond delay="0"/>
                                  </p:stCondLst>
                                  <p:childTnLst>
                                    <p:animEffect transition="out" filter="randombar(horizontal)">
                                      <p:cBhvr>
                                        <p:cTn id="31" dur="500"/>
                                        <p:tgtEl>
                                          <p:spTgt spid="3">
                                            <p:txEl>
                                              <p:pRg st="5" end="5"/>
                                            </p:txEl>
                                          </p:spTgt>
                                        </p:tgtEl>
                                      </p:cBhvr>
                                    </p:animEffect>
                                    <p:set>
                                      <p:cBhvr>
                                        <p:cTn id="32"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pPr marL="571500" indent="-571500" algn="l">
              <a:buFont typeface="Wingdings" panose="05000000000000000000" pitchFamily="2" charset="2"/>
              <a:buChar char="v"/>
            </a:pPr>
            <a:r>
              <a:rPr lang="en-US" b="1" dirty="0" err="1">
                <a:solidFill>
                  <a:srgbClr val="00B050"/>
                </a:solidFill>
                <a:latin typeface="Times New Roman" panose="02020603050405020304" pitchFamily="18" charset="0"/>
                <a:cs typeface="Times New Roman" panose="02020603050405020304" pitchFamily="18" charset="0"/>
              </a:rPr>
              <a:t>Hồi</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sức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dịch</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Hồi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gánh</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hào</a:t>
            </a:r>
            <a:r>
              <a:rPr lang="en-US" dirty="0">
                <a:latin typeface="Times New Roman" panose="02020603050405020304" pitchFamily="18" charset="0"/>
                <a:cs typeface="Times New Roman" panose="02020603050405020304" pitchFamily="18" charset="0"/>
              </a:rPr>
              <a:t> oxy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trộn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lactate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55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00B0F0"/>
                </a:solidFill>
                <a:latin typeface="Times New Roman" panose="02020603050405020304" pitchFamily="18" charset="0"/>
                <a:cs typeface="Times New Roman" panose="02020603050405020304" pitchFamily="18" charset="0"/>
              </a:rPr>
              <a:t>NHÓM 1</a:t>
            </a:r>
            <a:endParaRPr lang="en-US" b="1" dirty="0">
              <a:solidFill>
                <a:srgbClr val="00B0F0"/>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2286000"/>
            <a:ext cx="4267200" cy="4119009"/>
          </a:xfrm>
        </p:spPr>
      </p:pic>
      <p:sp>
        <p:nvSpPr>
          <p:cNvPr id="7" name="TextBox 6"/>
          <p:cNvSpPr txBox="1"/>
          <p:nvPr/>
        </p:nvSpPr>
        <p:spPr>
          <a:xfrm>
            <a:off x="2836157" y="2360583"/>
            <a:ext cx="32004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TRẦN THỊ ÁNH SƯƠNG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9099" y="4695855"/>
            <a:ext cx="31242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ĐẶNG THỊ PHƯƠNG LY</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8904" y="3090818"/>
            <a:ext cx="38100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NGUYỄN ĐÌNH KHÁNH ĐAN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621135" y="3257226"/>
            <a:ext cx="3361366"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NGUYỄN THỊ TRÚC LINH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662684" y="4695855"/>
            <a:ext cx="3505200" cy="400110"/>
          </a:xfrm>
          <a:prstGeom prst="rect">
            <a:avLst/>
          </a:prstGeom>
          <a:noFill/>
        </p:spPr>
        <p:txBody>
          <a:bodyPr wrap="square" rtlCol="0">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NGUYỄN THỊ THÚY LIỄU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74160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914400"/>
            <a:ext cx="8229600" cy="5211763"/>
          </a:xfrm>
        </p:spPr>
        <p:txBody>
          <a:bodyPr>
            <a:normAutofit fontScale="92500" lnSpcReduction="20000"/>
          </a:bodyPr>
          <a:lstStyle/>
          <a:p>
            <a:pPr lvl="0" algn="jus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nạp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rẻ</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albumin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albumin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ngờ</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lâm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a:t>
            </a:r>
          </a:p>
          <a:p>
            <a:pPr algn="just"/>
            <a:endParaRPr lang="en-US" dirty="0"/>
          </a:p>
        </p:txBody>
      </p:sp>
    </p:spTree>
    <p:extLst>
      <p:ext uri="{BB962C8B-B14F-4D97-AF65-F5344CB8AC3E}">
        <p14:creationId xmlns:p14="http://schemas.microsoft.com/office/powerpoint/2010/main" val="26253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533400"/>
            <a:ext cx="8229600" cy="5592763"/>
          </a:xfrm>
        </p:spPr>
        <p:txBody>
          <a:bodyPr>
            <a:normAutofit fontScale="92500" lnSpcReduction="20000"/>
          </a:bodyPr>
          <a:lstStyle/>
          <a:p>
            <a:pPr algn="just">
              <a:buFont typeface="Wingdings" panose="05000000000000000000" pitchFamily="2" charset="2"/>
              <a:buChar char="v"/>
            </a:pPr>
            <a:r>
              <a:rPr lang="en-US" b="1" dirty="0" err="1">
                <a:solidFill>
                  <a:srgbClr val="00B050"/>
                </a:solidFill>
                <a:latin typeface="Times New Roman" panose="02020603050405020304" pitchFamily="18" charset="0"/>
                <a:cs typeface="Times New Roman" panose="02020603050405020304" pitchFamily="18" charset="0"/>
              </a:rPr>
              <a:t>Thuốc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vận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mạch</a:t>
            </a:r>
            <a:endParaRPr lang="en-US"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Dopamin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dobutamin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liều</a:t>
            </a:r>
            <a:r>
              <a:rPr lang="en-US" dirty="0">
                <a:latin typeface="Times New Roman" panose="02020603050405020304" pitchFamily="18" charset="0"/>
                <a:cs typeface="Times New Roman" panose="02020603050405020304" pitchFamily="18" charset="0"/>
              </a:rPr>
              <a:t> 5- 10 mcg/kg/</a:t>
            </a:r>
            <a:r>
              <a:rPr lang="en-US" dirty="0" err="1">
                <a:latin typeface="Times New Roman" panose="02020603050405020304" pitchFamily="18" charset="0"/>
                <a:cs typeface="Times New Roman" panose="02020603050405020304" pitchFamily="18" charset="0"/>
              </a:rPr>
              <a:t>ph</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thêm</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Noradrenalin. </a:t>
            </a:r>
            <a:r>
              <a:rPr lang="en-US" dirty="0" err="1">
                <a:latin typeface="Times New Roman" panose="02020603050405020304" pitchFamily="18" charset="0"/>
                <a:cs typeface="Times New Roman" panose="02020603050405020304" pitchFamily="18" charset="0"/>
              </a:rPr>
              <a:t>Nếu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Adrenalin.</a:t>
            </a:r>
          </a:p>
          <a:p>
            <a:pPr algn="just">
              <a:buFont typeface="Wingdings" panose="05000000000000000000" pitchFamily="2" charset="2"/>
              <a:buChar char="ü"/>
            </a:pP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tuần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hóa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bào</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tim.Tuy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dõi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nitrates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ổn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1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990600"/>
            <a:ext cx="8229600" cy="4525963"/>
          </a:xfrm>
        </p:spPr>
        <p:txBody>
          <a:bodyPr>
            <a:normAutofit fontScale="92500" lnSpcReduction="10000"/>
          </a:bodyPr>
          <a:lstStyle/>
          <a:p>
            <a:pPr algn="just">
              <a:buFont typeface="Wingdings" panose="05000000000000000000" pitchFamily="2" charset="2"/>
              <a:buChar char="v"/>
            </a:pPr>
            <a:r>
              <a:rPr lang="en-US" b="1" dirty="0" err="1">
                <a:solidFill>
                  <a:srgbClr val="00B050"/>
                </a:solidFill>
                <a:latin typeface="Times New Roman" panose="02020603050405020304" pitchFamily="18" charset="0"/>
                <a:cs typeface="Times New Roman" panose="02020603050405020304" pitchFamily="18" charset="0"/>
              </a:rPr>
              <a:t>Các</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biện</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pháp</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hỗ</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trợ</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cơ</a:t>
            </a:r>
            <a:r>
              <a:rPr lang="en-US" b="1" dirty="0">
                <a:solidFill>
                  <a:srgbClr val="00B050"/>
                </a:solidFill>
                <a:latin typeface="Times New Roman" panose="02020603050405020304" pitchFamily="18" charset="0"/>
                <a:cs typeface="Times New Roman" panose="02020603050405020304" pitchFamily="18" charset="0"/>
              </a:rPr>
              <a:t> </a:t>
            </a:r>
            <a:r>
              <a:rPr lang="en-US" b="1" dirty="0" err="1">
                <a:solidFill>
                  <a:srgbClr val="00B050"/>
                </a:solidFill>
                <a:latin typeface="Times New Roman" panose="02020603050405020304" pitchFamily="18" charset="0"/>
                <a:cs typeface="Times New Roman" panose="02020603050405020304" pitchFamily="18" charset="0"/>
              </a:rPr>
              <a:t>học</a:t>
            </a:r>
            <a:endParaRPr lang="en-US" b="1"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Tim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(ECMO extracorporeal membrane oxygenation)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co </a:t>
            </a:r>
            <a:r>
              <a:rPr lang="en-US" dirty="0" err="1">
                <a:latin typeface="Times New Roman" panose="02020603050405020304" pitchFamily="18" charset="0"/>
                <a:cs typeface="Times New Roman" panose="02020603050405020304" pitchFamily="18" charset="0"/>
              </a:rPr>
              <a:t>bóp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bệnh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a:t>
            </a:r>
            <a:r>
              <a:rPr lang="en-US" dirty="0">
                <a:latin typeface="Times New Roman" panose="02020603050405020304" pitchFamily="18" charset="0"/>
                <a:cs typeface="Times New Roman" panose="02020603050405020304" pitchFamily="18" charset="0"/>
              </a:rPr>
              <a:t>, (EF &lt;35%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nặng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rối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chưa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hồi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31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6" name="Diagram 5"/>
          <p:cNvGraphicFramePr/>
          <p:nvPr>
            <p:extLst>
              <p:ext uri="{D42A27DB-BD31-4B8C-83A1-F6EECF244321}">
                <p14:modId xmlns:p14="http://schemas.microsoft.com/office/powerpoint/2010/main" val="2709097281"/>
              </p:ext>
            </p:extLst>
          </p:nvPr>
        </p:nvGraphicFramePr>
        <p:xfrm>
          <a:off x="1219200" y="1752600"/>
          <a:ext cx="716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066800" y="417394"/>
            <a:ext cx="7772400" cy="1470025"/>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IV. QUY TRÌNH CHĂM SÓC</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2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35063"/>
            <a:ext cx="8382000" cy="5508476"/>
          </a:xfrm>
          <a:prstGeom prst="rect">
            <a:avLst/>
          </a:prstGeom>
        </p:spPr>
      </p:pic>
      <p:sp>
        <p:nvSpPr>
          <p:cNvPr id="2" name="Title 1"/>
          <p:cNvSpPr>
            <a:spLocks noGrp="1"/>
          </p:cNvSpPr>
          <p:nvPr>
            <p:ph type="title"/>
          </p:nvPr>
        </p:nvSpPr>
        <p:spPr/>
        <p:txBody>
          <a:bodyPr>
            <a:normAutofit/>
          </a:bodyPr>
          <a:lstStyle/>
          <a:p>
            <a:r>
              <a:rPr lang="en-US" sz="3200" b="1" dirty="0">
                <a:solidFill>
                  <a:srgbClr val="00B050"/>
                </a:solidFill>
                <a:latin typeface="Times New Roman" panose="02020603050405020304" pitchFamily="18" charset="0"/>
                <a:cs typeface="Times New Roman" panose="02020603050405020304" pitchFamily="18" charset="0"/>
              </a:rPr>
              <a:t>1.Nhận </a:t>
            </a:r>
            <a:r>
              <a:rPr lang="en-US" sz="3200" b="1" dirty="0" err="1">
                <a:solidFill>
                  <a:srgbClr val="00B050"/>
                </a:solidFill>
                <a:latin typeface="Times New Roman" panose="02020603050405020304" pitchFamily="18" charset="0"/>
                <a:cs typeface="Times New Roman" panose="02020603050405020304" pitchFamily="18" charset="0"/>
              </a:rPr>
              <a:t>định</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19200"/>
            <a:ext cx="8610600" cy="4525963"/>
          </a:xfrm>
        </p:spPr>
        <p:txBody>
          <a:bodyPr>
            <a:noAutofit/>
          </a:bodyPr>
          <a:lstStyle/>
          <a:p>
            <a:pPr>
              <a:buFont typeface="Wingdings" panose="05000000000000000000" pitchFamily="2" charset="2"/>
              <a:buChar char="v"/>
            </a:pP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Nhận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định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triệu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chứng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toàn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thân</a:t>
            </a:r>
            <a:r>
              <a:rPr lang="en-US" sz="2400" b="1" dirty="0" smtClean="0">
                <a:solidFill>
                  <a:srgbClr val="C00000"/>
                </a:solidFill>
                <a:latin typeface="Times New Roman" panose="02020603050405020304" pitchFamily="18" charset="0"/>
                <a:cs typeface="Times New Roman" panose="02020603050405020304" pitchFamily="18" charset="0"/>
              </a:rPr>
              <a:t>:</a:t>
            </a:r>
          </a:p>
          <a:p>
            <a:pPr>
              <a:buFontTx/>
              <a:buChar char="-"/>
            </a:pPr>
            <a:r>
              <a:rPr lang="en-US" sz="2400" b="1" dirty="0" smtClean="0">
                <a:solidFill>
                  <a:srgbClr val="C00000"/>
                </a:solidFill>
                <a:latin typeface="Times New Roman" panose="02020603050405020304" pitchFamily="18" charset="0"/>
                <a:cs typeface="Times New Roman" panose="02020603050405020304" pitchFamily="18" charset="0"/>
              </a:rPr>
              <a:t>Ý </a:t>
            </a:r>
            <a:r>
              <a:rPr lang="en-US" sz="2400" b="1" dirty="0" err="1" smtClean="0">
                <a:solidFill>
                  <a:srgbClr val="C00000"/>
                </a:solidFill>
                <a:latin typeface="Times New Roman" panose="02020603050405020304" pitchFamily="18" charset="0"/>
                <a:cs typeface="Times New Roman" panose="02020603050405020304" pitchFamily="18" charset="0"/>
              </a:rPr>
              <a:t>thức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lơ</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mơ</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tỉnh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hôn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mê</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hốt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hoảng</a:t>
            </a:r>
            <a:r>
              <a:rPr lang="en-US" sz="2400" b="1" dirty="0" smtClean="0">
                <a:solidFill>
                  <a:srgbClr val="C00000"/>
                </a:solidFill>
                <a:latin typeface="Times New Roman" panose="02020603050405020304" pitchFamily="18" charset="0"/>
                <a:cs typeface="Times New Roman" panose="02020603050405020304" pitchFamily="18" charset="0"/>
              </a:rPr>
              <a:t>….</a:t>
            </a:r>
          </a:p>
          <a:p>
            <a:pPr>
              <a:buFontTx/>
              <a:buChar char="-"/>
            </a:pPr>
            <a:r>
              <a:rPr lang="en-US" sz="2400" b="1" dirty="0" err="1" smtClean="0">
                <a:solidFill>
                  <a:srgbClr val="C00000"/>
                </a:solidFill>
                <a:latin typeface="Times New Roman" panose="02020603050405020304" pitchFamily="18" charset="0"/>
                <a:cs typeface="Times New Roman" panose="02020603050405020304" pitchFamily="18" charset="0"/>
              </a:rPr>
              <a:t>Tuần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hoàn</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Dấu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hiệu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giảm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tưới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máu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ngoại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biên</a:t>
            </a:r>
            <a:r>
              <a:rPr lang="en-US" sz="2400" b="1" dirty="0" smtClean="0">
                <a:solidFill>
                  <a:srgbClr val="C00000"/>
                </a:solidFill>
                <a:latin typeface="Times New Roman" panose="02020603050405020304" pitchFamily="18" charset="0"/>
                <a:cs typeface="Times New Roman" panose="02020603050405020304" pitchFamily="18" charset="0"/>
              </a:rPr>
              <a:t>: da </a:t>
            </a:r>
            <a:r>
              <a:rPr lang="en-US" sz="2400" b="1" dirty="0" err="1" smtClean="0">
                <a:solidFill>
                  <a:srgbClr val="C00000"/>
                </a:solidFill>
                <a:latin typeface="Times New Roman" panose="02020603050405020304" pitchFamily="18" charset="0"/>
                <a:cs typeface="Times New Roman" panose="02020603050405020304" pitchFamily="18" charset="0"/>
              </a:rPr>
              <a:t>lạnh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ẩm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vân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tím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đái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ít</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Mạch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nhanh</a:t>
            </a:r>
            <a:r>
              <a:rPr lang="en-US" sz="2400" b="1" dirty="0" smtClean="0">
                <a:solidFill>
                  <a:srgbClr val="C00000"/>
                </a:solidFill>
                <a:latin typeface="Times New Roman" panose="02020603050405020304" pitchFamily="18" charset="0"/>
                <a:cs typeface="Times New Roman" panose="02020603050405020304" pitchFamily="18" charset="0"/>
              </a:rPr>
              <a:t> hay </a:t>
            </a:r>
            <a:r>
              <a:rPr lang="en-US" sz="2400" b="1" dirty="0" err="1" smtClean="0">
                <a:solidFill>
                  <a:srgbClr val="C00000"/>
                </a:solidFill>
                <a:latin typeface="Times New Roman" panose="02020603050405020304" pitchFamily="18" charset="0"/>
                <a:cs typeface="Times New Roman" panose="02020603050405020304" pitchFamily="18" charset="0"/>
              </a:rPr>
              <a:t>chậm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huyết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áp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tụt</a:t>
            </a:r>
            <a:r>
              <a:rPr lang="en-US" sz="2400" b="1" dirty="0" smtClean="0">
                <a:solidFill>
                  <a:srgbClr val="C00000"/>
                </a:solidFill>
                <a:latin typeface="Times New Roman" panose="02020603050405020304" pitchFamily="18" charset="0"/>
                <a:cs typeface="Times New Roman" panose="02020603050405020304" pitchFamily="18" charset="0"/>
              </a:rPr>
              <a:t> hay </a:t>
            </a:r>
            <a:r>
              <a:rPr lang="en-US" sz="2400" b="1" dirty="0" err="1" smtClean="0">
                <a:solidFill>
                  <a:srgbClr val="C00000"/>
                </a:solidFill>
                <a:latin typeface="Times New Roman" panose="02020603050405020304" pitchFamily="18" charset="0"/>
                <a:cs typeface="Times New Roman" panose="02020603050405020304" pitchFamily="18" charset="0"/>
              </a:rPr>
              <a:t>còn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bình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thường</a:t>
            </a:r>
            <a:r>
              <a:rPr lang="en-US" sz="2400" b="1" dirty="0" smtClean="0">
                <a:solidFill>
                  <a:srgbClr val="C00000"/>
                </a:solidFill>
                <a:latin typeface="Times New Roman" panose="02020603050405020304" pitchFamily="18" charset="0"/>
                <a:cs typeface="Times New Roman" panose="02020603050405020304" pitchFamily="18" charset="0"/>
              </a:rPr>
              <a:t>.</a:t>
            </a:r>
          </a:p>
          <a:p>
            <a:pPr>
              <a:buFontTx/>
              <a:buChar char="-"/>
            </a:pPr>
            <a:r>
              <a:rPr lang="en-US" sz="2400" b="1" dirty="0" err="1" smtClean="0">
                <a:solidFill>
                  <a:srgbClr val="C00000"/>
                </a:solidFill>
                <a:latin typeface="Times New Roman" panose="02020603050405020304" pitchFamily="18" charset="0"/>
                <a:cs typeface="Times New Roman" panose="02020603050405020304" pitchFamily="18" charset="0"/>
              </a:rPr>
              <a:t>Hô</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hấp</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Dấu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hiệu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suy</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hô</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hấp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tím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vã</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mồ</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hôi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vật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vã</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hốt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hoảng</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Đường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rít</a:t>
            </a:r>
            <a:r>
              <a:rPr lang="en-US" sz="2400" b="1" dirty="0" smtClean="0">
                <a:solidFill>
                  <a:srgbClr val="C00000"/>
                </a:solidFill>
                <a:latin typeface="Times New Roman" panose="02020603050405020304" pitchFamily="18" charset="0"/>
                <a:cs typeface="Times New Roman" panose="02020603050405020304" pitchFamily="18" charset="0"/>
              </a:rPr>
              <a:t>, co </a:t>
            </a:r>
            <a:r>
              <a:rPr lang="en-US" sz="2400" b="1" dirty="0" err="1" smtClean="0">
                <a:solidFill>
                  <a:srgbClr val="C00000"/>
                </a:solidFill>
                <a:latin typeface="Times New Roman" panose="02020603050405020304" pitchFamily="18" charset="0"/>
                <a:cs typeface="Times New Roman" panose="02020603050405020304" pitchFamily="18" charset="0"/>
              </a:rPr>
              <a:t>thắt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khó</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kiểu</a:t>
            </a:r>
            <a:r>
              <a:rPr lang="en-US" sz="2400" b="1" dirty="0" smtClean="0">
                <a:solidFill>
                  <a:srgbClr val="C00000"/>
                </a:solidFill>
                <a:latin typeface="Times New Roman" panose="02020603050405020304" pitchFamily="18" charset="0"/>
                <a:cs typeface="Times New Roman" panose="02020603050405020304" pitchFamily="18" charset="0"/>
              </a:rPr>
              <a:t> hen, ứ </a:t>
            </a:r>
            <a:r>
              <a:rPr lang="en-US" sz="2400" b="1" dirty="0" err="1" smtClean="0">
                <a:solidFill>
                  <a:srgbClr val="C00000"/>
                </a:solidFill>
                <a:latin typeface="Times New Roman" panose="02020603050405020304" pitchFamily="18" charset="0"/>
                <a:cs typeface="Times New Roman" panose="02020603050405020304" pitchFamily="18" charset="0"/>
              </a:rPr>
              <a:t>đọng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đờm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dãi</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Nhịp</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nhanh</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nông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nếu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nặng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nguy</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kịt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có</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thể</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chậm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ngừng</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thở</a:t>
            </a:r>
            <a:r>
              <a:rPr lang="en-US" sz="2400" b="1" dirty="0" smtClean="0">
                <a:solidFill>
                  <a:srgbClr val="C00000"/>
                </a:solidFill>
                <a:latin typeface="Times New Roman" panose="02020603050405020304" pitchFamily="18" charset="0"/>
                <a:cs typeface="Times New Roman" panose="02020603050405020304" pitchFamily="18" charset="0"/>
              </a:rPr>
              <a:t>.</a:t>
            </a:r>
          </a:p>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+SpO</a:t>
            </a:r>
            <a:r>
              <a:rPr lang="en-US" sz="2400" b="1" dirty="0">
                <a:solidFill>
                  <a:srgbClr val="C00000"/>
                </a:solidFill>
                <a:latin typeface="Times New Roman" panose="02020603050405020304" pitchFamily="18" charset="0"/>
                <a:cs typeface="Times New Roman" panose="02020603050405020304" pitchFamily="18" charset="0"/>
              </a:rPr>
              <a:t>2 </a:t>
            </a:r>
            <a:r>
              <a:rPr lang="en-US" sz="2400" b="1" dirty="0" err="1" smtClean="0">
                <a:solidFill>
                  <a:srgbClr val="C00000"/>
                </a:solidFill>
                <a:latin typeface="Times New Roman" panose="02020603050405020304" pitchFamily="18" charset="0"/>
                <a:cs typeface="Times New Roman" panose="02020603050405020304" pitchFamily="18" charset="0"/>
              </a:rPr>
              <a:t>tụt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thấp</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421564"/>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9144000" cy="6858000"/>
          </a:xfrm>
          <a:prstGeom prst="rect">
            <a:avLst/>
          </a:prstGeom>
        </p:spPr>
      </p:pic>
      <p:sp>
        <p:nvSpPr>
          <p:cNvPr id="2" name="Title 1"/>
          <p:cNvSpPr>
            <a:spLocks noGrp="1"/>
          </p:cNvSpPr>
          <p:nvPr>
            <p:ph type="title"/>
          </p:nvPr>
        </p:nvSpPr>
        <p:spPr>
          <a:xfrm>
            <a:off x="457200" y="76200"/>
            <a:ext cx="8077200" cy="792163"/>
          </a:xfrm>
        </p:spPr>
        <p:txBody>
          <a:bodyPr/>
          <a:lstStyle/>
          <a:p>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6770" y="2514600"/>
            <a:ext cx="8229600" cy="4191000"/>
          </a:xfrm>
        </p:spPr>
        <p:txBody>
          <a:bodyPr/>
          <a:lstStyle/>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ngực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Tính</a:t>
            </a:r>
            <a:r>
              <a:rPr lang="en-US" dirty="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chất</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cơn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Trước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đây</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hay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như</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vậy</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Khi</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dùng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thuốc</a:t>
            </a:r>
            <a:r>
              <a:rPr lang="en-US" dirty="0" smtClean="0">
                <a:solidFill>
                  <a:schemeClr val="tx2"/>
                </a:solidFill>
                <a:latin typeface="Times New Roman" panose="02020603050405020304" pitchFamily="18" charset="0"/>
                <a:cs typeface="Times New Roman" panose="02020603050405020304" pitchFamily="18" charset="0"/>
              </a:rPr>
              <a:t> hay </a:t>
            </a:r>
            <a:r>
              <a:rPr lang="en-US" dirty="0" err="1" smtClean="0">
                <a:solidFill>
                  <a:schemeClr val="tx2"/>
                </a:solidFill>
                <a:latin typeface="Times New Roman" panose="02020603050405020304" pitchFamily="18" charset="0"/>
                <a:cs typeface="Times New Roman" panose="02020603050405020304" pitchFamily="18" charset="0"/>
              </a:rPr>
              <a:t>cơn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tự</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hết</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Khi</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nằm</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nghỉ</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cơn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đau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giảm</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tăng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huyết</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áp</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Gần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đây</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nhất</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dùng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thuốc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gì</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buồn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nôn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nôn</a:t>
            </a:r>
            <a:r>
              <a:rPr lang="en-US" dirty="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và</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rối</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loạn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tiêu</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hóa</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811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 y="-8530"/>
            <a:ext cx="9155373" cy="6866530"/>
          </a:xfrm>
          <a:prstGeom prst="rect">
            <a:avLst/>
          </a:prstGeom>
        </p:spPr>
      </p:pic>
      <p:pic>
        <p:nvPicPr>
          <p:cNvPr id="2" name="Picture 1"/>
          <p:cNvPicPr>
            <a:picLocks noChangeAspect="1"/>
          </p:cNvPicPr>
          <p:nvPr/>
        </p:nvPicPr>
        <p:blipFill>
          <a:blip r:embed="rId3"/>
          <a:stretch>
            <a:fillRect/>
          </a:stretch>
        </p:blipFill>
        <p:spPr>
          <a:xfrm>
            <a:off x="2209800" y="304800"/>
            <a:ext cx="6362701" cy="4906603"/>
          </a:xfrm>
          <a:prstGeom prst="rect">
            <a:avLst/>
          </a:prstGeom>
        </p:spPr>
      </p:pic>
      <p:sp>
        <p:nvSpPr>
          <p:cNvPr id="3" name="Content Placeholder 2"/>
          <p:cNvSpPr>
            <a:spLocks noGrp="1"/>
          </p:cNvSpPr>
          <p:nvPr>
            <p:ph idx="1"/>
          </p:nvPr>
        </p:nvSpPr>
        <p:spPr>
          <a:xfrm>
            <a:off x="522027" y="2667000"/>
            <a:ext cx="8621973" cy="4068763"/>
          </a:xfrm>
        </p:spPr>
        <p:txBody>
          <a:bodyPr/>
          <a:lstStyle/>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bệnh</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tim</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trước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đây</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Gia</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đình</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ai</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bệnh</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tim</a:t>
            </a:r>
            <a:r>
              <a:rPr lang="en-US" dirty="0" smtClean="0">
                <a:solidFill>
                  <a:schemeClr val="tx2"/>
                </a:solidFill>
                <a:latin typeface="Times New Roman" panose="02020603050405020304" pitchFamily="18" charset="0"/>
                <a:cs typeface="Times New Roman" panose="02020603050405020304" pitchFamily="18" charset="0"/>
              </a:rPr>
              <a:t> hay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lo </a:t>
            </a:r>
            <a:r>
              <a:rPr lang="en-US" dirty="0" err="1" smtClean="0">
                <a:solidFill>
                  <a:schemeClr val="tx2"/>
                </a:solidFill>
                <a:latin typeface="Times New Roman" panose="02020603050405020304" pitchFamily="18" charset="0"/>
                <a:cs typeface="Times New Roman" panose="02020603050405020304" pitchFamily="18" charset="0"/>
              </a:rPr>
              <a:t>lắng</a:t>
            </a:r>
            <a:r>
              <a:rPr lang="en-US" dirty="0" smtClean="0">
                <a:solidFill>
                  <a:schemeClr val="tx2"/>
                </a:solidFill>
                <a:latin typeface="Times New Roman" panose="02020603050405020304" pitchFamily="18" charset="0"/>
                <a:cs typeface="Times New Roman" panose="02020603050405020304" pitchFamily="18" charset="0"/>
              </a:rPr>
              <a:t> hay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sang </a:t>
            </a:r>
            <a:r>
              <a:rPr lang="en-US" dirty="0" err="1" smtClean="0">
                <a:solidFill>
                  <a:schemeClr val="tx2"/>
                </a:solidFill>
                <a:latin typeface="Times New Roman" panose="02020603050405020304" pitchFamily="18" charset="0"/>
                <a:cs typeface="Times New Roman" panose="02020603050405020304" pitchFamily="18" charset="0"/>
              </a:rPr>
              <a:t>chấn</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gì</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Các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thuốc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được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sử</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dụng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trước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đây</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như</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thế</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nào</a:t>
            </a:r>
            <a:r>
              <a:rPr lang="en-US" dirty="0" smtClean="0">
                <a:solidFill>
                  <a:schemeClr val="tx2"/>
                </a:solidFill>
                <a:latin typeface="Times New Roman" panose="02020603050405020304" pitchFamily="18" charset="0"/>
                <a:cs typeface="Times New Roman" panose="02020603050405020304" pitchFamily="18" charset="0"/>
              </a:rPr>
              <a:t>?</a:t>
            </a:r>
          </a:p>
          <a:p>
            <a:r>
              <a:rPr lang="en-US" dirty="0" err="1" smtClean="0">
                <a:solidFill>
                  <a:schemeClr val="tx2"/>
                </a:solidFill>
                <a:latin typeface="Times New Roman" panose="02020603050405020304" pitchFamily="18" charset="0"/>
                <a:cs typeface="Times New Roman" panose="02020603050405020304" pitchFamily="18" charset="0"/>
              </a:rPr>
              <a:t>Có</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bị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dị</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ứng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gì</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không</a:t>
            </a:r>
            <a:r>
              <a:rPr lang="en-US" dirty="0" smtClean="0">
                <a:solidFill>
                  <a:schemeClr val="tx2"/>
                </a:solidFill>
                <a:latin typeface="Times New Roman" panose="02020603050405020304" pitchFamily="18" charset="0"/>
                <a:cs typeface="Times New Roman" panose="02020603050405020304" pitchFamily="18" charset="0"/>
              </a:rPr>
              <a:t>?</a:t>
            </a:r>
            <a:endParaRPr lang="en-US" dirty="0" smtClean="0">
              <a:solidFill>
                <a:schemeClr val="tx2"/>
              </a:solidFill>
              <a:latin typeface="Times New Roman" panose="02020603050405020304" pitchFamily="18" charset="0"/>
              <a:cs typeface="Times New Roman" panose="02020603050405020304" pitchFamily="18" charset="0"/>
            </a:endParaRPr>
          </a:p>
          <a:p>
            <a:pPr marL="0" indent="0">
              <a:buNone/>
            </a:pP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134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 y="681535"/>
            <a:ext cx="8229600" cy="1143000"/>
          </a:xfrm>
        </p:spPr>
        <p:txBody>
          <a:bodyPr/>
          <a:lstStyle/>
          <a:p>
            <a:r>
              <a:rPr lang="en-US" dirty="0" smtClean="0">
                <a:latin typeface="Times New Roman" panose="02020603050405020304" pitchFamily="18" charset="0"/>
                <a:cs typeface="Times New Roman" panose="02020603050405020304" pitchFamily="18" charset="0"/>
              </a:rPr>
              <a:t>Thu </a:t>
            </a:r>
            <a:r>
              <a:rPr lang="en-US" dirty="0" err="1" smtClean="0">
                <a:latin typeface="Times New Roman" panose="02020603050405020304" pitchFamily="18" charset="0"/>
                <a:cs typeface="Times New Roman" panose="02020603050405020304" pitchFamily="18" charset="0"/>
              </a:rPr>
              <a:t>nhận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009900"/>
            <a:ext cx="8229600" cy="3116263"/>
          </a:xfrm>
        </p:spPr>
        <p:txBody>
          <a:bodyPr/>
          <a:lstStyle/>
          <a:p>
            <a:r>
              <a:rPr lang="en-US" dirty="0" smtClean="0">
                <a:latin typeface="Times New Roman" panose="02020603050405020304" pitchFamily="18" charset="0"/>
                <a:cs typeface="Times New Roman" panose="02020603050405020304" pitchFamily="18" charset="0"/>
              </a:rPr>
              <a:t>Thu </a:t>
            </a:r>
            <a:r>
              <a:rPr lang="en-US" dirty="0" err="1" smtClean="0">
                <a:latin typeface="Times New Roman" panose="02020603050405020304" pitchFamily="18" charset="0"/>
                <a:cs typeface="Times New Roman" panose="02020603050405020304" pitchFamily="18" charset="0"/>
              </a:rPr>
              <a:t>thập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qua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xét</a:t>
            </a:r>
            <a:r>
              <a:rPr lang="en-US" smtClean="0">
                <a:latin typeface="Times New Roman" panose="02020603050405020304" pitchFamily="18" charset="0"/>
                <a:cs typeface="Times New Roman" panose="02020603050405020304" pitchFamily="18" charset="0"/>
              </a:rPr>
              <a:t> nghiệm</a:t>
            </a:r>
            <a:r>
              <a:rPr lang="en-US">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cũ</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nếu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nhân</a:t>
            </a:r>
            <a:r>
              <a:rPr lang="en-US"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6934200" y="304800"/>
            <a:ext cx="2209800" cy="2895600"/>
          </a:xfrm>
          <a:prstGeom prst="rect">
            <a:avLst/>
          </a:prstGeom>
        </p:spPr>
      </p:pic>
    </p:spTree>
    <p:extLst>
      <p:ext uri="{BB962C8B-B14F-4D97-AF65-F5344CB8AC3E}">
        <p14:creationId xmlns:p14="http://schemas.microsoft.com/office/powerpoint/2010/main" val="41822931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0" name="TextBox 3"/>
          <p:cNvSpPr txBox="1">
            <a:spLocks noChangeArrowheads="1"/>
          </p:cNvSpPr>
          <p:nvPr/>
        </p:nvSpPr>
        <p:spPr bwMode="auto">
          <a:xfrm>
            <a:off x="738188" y="1297781"/>
            <a:ext cx="439735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Tụt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tim</a:t>
            </a:r>
            <a:endParaRPr lang="en-US" sz="2200" dirty="0">
              <a:latin typeface="Times New Roman" panose="02020603050405020304" pitchFamily="18" charset="0"/>
              <a:cs typeface="Times New Roman" panose="02020603050405020304" pitchFamily="18" charset="0"/>
            </a:endParaRPr>
          </a:p>
        </p:txBody>
      </p:sp>
      <p:sp>
        <p:nvSpPr>
          <p:cNvPr id="2051" name="TextBox 4"/>
          <p:cNvSpPr txBox="1">
            <a:spLocks noChangeArrowheads="1"/>
          </p:cNvSpPr>
          <p:nvPr/>
        </p:nvSpPr>
        <p:spPr bwMode="auto">
          <a:xfrm>
            <a:off x="609601" y="2370781"/>
            <a:ext cx="51299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Suy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hấp</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do </a:t>
            </a:r>
            <a:r>
              <a:rPr lang="en-US" sz="2200" dirty="0" err="1" smtClean="0">
                <a:latin typeface="Times New Roman" panose="02020603050405020304" pitchFamily="18" charset="0"/>
                <a:cs typeface="Times New Roman" panose="02020603050405020304" pitchFamily="18" charset="0"/>
              </a:rPr>
              <a:t>giảm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phổi</a:t>
            </a:r>
            <a:endParaRPr lang="en-US" sz="2200" dirty="0">
              <a:latin typeface="Times New Roman" panose="02020603050405020304" pitchFamily="18" charset="0"/>
              <a:cs typeface="Times New Roman" panose="02020603050405020304" pitchFamily="18" charset="0"/>
            </a:endParaRPr>
          </a:p>
        </p:txBody>
      </p:sp>
      <p:sp>
        <p:nvSpPr>
          <p:cNvPr id="2052" name="TextBox 5"/>
          <p:cNvSpPr txBox="1">
            <a:spLocks noChangeArrowheads="1"/>
          </p:cNvSpPr>
          <p:nvPr/>
        </p:nvSpPr>
        <p:spPr bwMode="auto">
          <a:xfrm>
            <a:off x="4776814" y="1761476"/>
            <a:ext cx="363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thận</a:t>
            </a:r>
            <a:endParaRPr lang="en-US" sz="2200" dirty="0">
              <a:latin typeface="Times New Roman" panose="02020603050405020304" pitchFamily="18" charset="0"/>
              <a:cs typeface="Times New Roman" panose="02020603050405020304" pitchFamily="18" charset="0"/>
            </a:endParaRPr>
          </a:p>
        </p:txBody>
      </p:sp>
      <p:sp>
        <p:nvSpPr>
          <p:cNvPr id="2053" name="TextBox 6"/>
          <p:cNvSpPr txBox="1">
            <a:spLocks noChangeArrowheads="1"/>
          </p:cNvSpPr>
          <p:nvPr/>
        </p:nvSpPr>
        <p:spPr bwMode="auto">
          <a:xfrm>
            <a:off x="3429000" y="3123378"/>
            <a:ext cx="50417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chi </a:t>
            </a:r>
            <a:r>
              <a:rPr lang="en-US" sz="2200" dirty="0" err="1">
                <a:latin typeface="Times New Roman" panose="02020603050405020304" pitchFamily="18" charset="0"/>
                <a:cs typeface="Times New Roman" panose="02020603050405020304" pitchFamily="18" charset="0"/>
              </a:rPr>
              <a:t>lạnh</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ngoại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biên</a:t>
            </a:r>
            <a:endParaRPr lang="en-US" sz="2200" dirty="0">
              <a:latin typeface="Times New Roman" panose="02020603050405020304" pitchFamily="18" charset="0"/>
              <a:cs typeface="Times New Roman" panose="02020603050405020304" pitchFamily="18" charset="0"/>
            </a:endParaRPr>
          </a:p>
        </p:txBody>
      </p:sp>
      <p:sp>
        <p:nvSpPr>
          <p:cNvPr id="2054" name="TextBox 7"/>
          <p:cNvSpPr txBox="1">
            <a:spLocks noChangeArrowheads="1"/>
          </p:cNvSpPr>
          <p:nvPr/>
        </p:nvSpPr>
        <p:spPr bwMode="auto">
          <a:xfrm>
            <a:off x="2951652" y="4619633"/>
            <a:ext cx="37866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lo </a:t>
            </a:r>
            <a:r>
              <a:rPr lang="en-US" sz="2200" dirty="0" err="1">
                <a:latin typeface="Times New Roman" panose="02020603050405020304" pitchFamily="18" charset="0"/>
                <a:cs typeface="Times New Roman" panose="02020603050405020304" pitchFamily="18" charset="0"/>
              </a:rPr>
              <a:t>lắng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hãi</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sốc</a:t>
            </a:r>
            <a:endParaRPr lang="en-US" sz="2200" dirty="0">
              <a:latin typeface="Times New Roman" panose="02020603050405020304" pitchFamily="18" charset="0"/>
              <a:cs typeface="Times New Roman" panose="02020603050405020304" pitchFamily="18" charset="0"/>
            </a:endParaRPr>
          </a:p>
        </p:txBody>
      </p:sp>
      <p:sp>
        <p:nvSpPr>
          <p:cNvPr id="2055" name="TextBox 8"/>
          <p:cNvSpPr txBox="1">
            <a:spLocks noChangeArrowheads="1"/>
          </p:cNvSpPr>
          <p:nvPr/>
        </p:nvSpPr>
        <p:spPr bwMode="auto">
          <a:xfrm>
            <a:off x="754110" y="405944"/>
            <a:ext cx="2852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3600" b="1" dirty="0" smtClean="0">
                <a:solidFill>
                  <a:srgbClr val="00B050"/>
                </a:solidFill>
                <a:latin typeface="Times New Roman" panose="02020603050405020304" pitchFamily="18" charset="0"/>
                <a:cs typeface="Times New Roman" panose="02020603050405020304" pitchFamily="18" charset="0"/>
              </a:rPr>
              <a:t>2.</a:t>
            </a:r>
            <a:r>
              <a:rPr lang="en-US" sz="3600" b="1" dirty="0" smtClean="0">
                <a:solidFill>
                  <a:srgbClr val="00B050"/>
                </a:solidFill>
                <a:latin typeface="Times New Roman" panose="02020603050405020304" pitchFamily="18" charset="0"/>
                <a:cs typeface="Times New Roman" panose="02020603050405020304" pitchFamily="18" charset="0"/>
              </a:rPr>
              <a:t>Chẩn </a:t>
            </a:r>
            <a:r>
              <a:rPr lang="en-US" sz="3600" b="1" dirty="0" err="1">
                <a:solidFill>
                  <a:srgbClr val="00B050"/>
                </a:solidFill>
                <a:latin typeface="Times New Roman" panose="02020603050405020304" pitchFamily="18" charset="0"/>
                <a:cs typeface="Times New Roman" panose="02020603050405020304" pitchFamily="18" charset="0"/>
              </a:rPr>
              <a:t>đoán</a:t>
            </a:r>
            <a:r>
              <a:rPr lang="en-US" sz="3600" b="1" dirty="0">
                <a:solidFill>
                  <a:srgbClr val="00B05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554467" y="5343783"/>
            <a:ext cx="7861164"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Bệnh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ngừa</a:t>
            </a: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93564" y="3870511"/>
            <a:ext cx="8369435" cy="400110"/>
          </a:xfrm>
          <a:prstGeom prst="rect">
            <a:avLst/>
          </a:prstGeom>
          <a:noFill/>
        </p:spPr>
        <p:txBody>
          <a:bodyPr wrap="square" rtlCol="0">
            <a:spAutoFit/>
          </a:bodyPr>
          <a:lstStyle/>
          <a:p>
            <a:r>
              <a:rPr lang="vi-VN" sz="2000" dirty="0">
                <a:latin typeface="+mj-lt"/>
              </a:rPr>
              <a:t>Nguy cơ rối loạn nước và điện giải liên quan đến </a:t>
            </a:r>
            <a:r>
              <a:rPr lang="en-US" sz="2000" dirty="0" err="1" smtClean="0">
                <a:latin typeface="Times New Roman" panose="02020603050405020304" pitchFamily="18" charset="0"/>
                <a:cs typeface="Times New Roman" panose="02020603050405020304" pitchFamily="18" charset="0"/>
              </a:rPr>
              <a:t>rối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loạn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nhiệt</a:t>
            </a:r>
            <a:r>
              <a:rPr lang="vi-VN" sz="2000" dirty="0" smtClean="0">
                <a:latin typeface="Times New Roman" panose="02020603050405020304" pitchFamily="18" charset="0"/>
                <a:cs typeface="Times New Roman" panose="02020603050405020304" pitchFamily="18" charset="0"/>
              </a:rPr>
              <a:t> </a:t>
            </a:r>
            <a:r>
              <a:rPr lang="vi-VN" sz="2000" dirty="0">
                <a:latin typeface="+mj-lt"/>
              </a:rPr>
              <a:t>và khó thở</a:t>
            </a:r>
            <a:endParaRPr lang="en-US" sz="2000" dirty="0">
              <a:latin typeface="+mj-lt"/>
            </a:endParaRPr>
          </a:p>
        </p:txBody>
      </p:sp>
    </p:spTree>
    <p:extLst>
      <p:ext uri="{BB962C8B-B14F-4D97-AF65-F5344CB8AC3E}">
        <p14:creationId xmlns:p14="http://schemas.microsoft.com/office/powerpoint/2010/main" val="19011985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3.Lập </a:t>
            </a:r>
            <a:r>
              <a:rPr lang="en-US" b="1" dirty="0" err="1" smtClean="0">
                <a:solidFill>
                  <a:srgbClr val="00B050"/>
                </a:solidFill>
                <a:latin typeface="Times New Roman" panose="02020603050405020304" pitchFamily="18" charset="0"/>
                <a:cs typeface="Times New Roman" panose="02020603050405020304" pitchFamily="18" charset="0"/>
              </a:rPr>
              <a:t>kế</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hoạch</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chăm</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sóc</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Đảm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Trấn</a:t>
            </a:r>
            <a:r>
              <a:rPr lang="en-US" dirty="0" smtClean="0">
                <a:latin typeface="Times New Roman" panose="02020603050405020304" pitchFamily="18" charset="0"/>
                <a:cs typeface="Times New Roman" panose="02020603050405020304" pitchFamily="18" charset="0"/>
              </a:rPr>
              <a:t> an </a:t>
            </a:r>
            <a:r>
              <a:rPr lang="en-US" dirty="0" err="1" smtClean="0">
                <a:latin typeface="Times New Roman" panose="02020603050405020304" pitchFamily="18" charset="0"/>
                <a:cs typeface="Times New Roman" panose="02020603050405020304" pitchFamily="18" charset="0"/>
              </a:rPr>
              <a:t>tinh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Theo </a:t>
            </a:r>
            <a:r>
              <a:rPr lang="en-US" dirty="0" err="1" smtClean="0">
                <a:latin typeface="Times New Roman" panose="02020603050405020304" pitchFamily="18" charset="0"/>
                <a:cs typeface="Times New Roman" panose="02020603050405020304" pitchFamily="18" charset="0"/>
              </a:rPr>
              <a:t>dõi</a:t>
            </a:r>
            <a:r>
              <a:rPr lang="en-US" dirty="0" smtClean="0">
                <a:latin typeface="Times New Roman" panose="02020603050405020304" pitchFamily="18" charset="0"/>
                <a:cs typeface="Times New Roman" panose="02020603050405020304" pitchFamily="18" charset="0"/>
              </a:rPr>
              <a:t> DHST, </a:t>
            </a:r>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tiểu</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0474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762000"/>
            <a:ext cx="7772400" cy="1470025"/>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XỬ TRÍ VÀ CHĂM SÓC BỆNH NHÂN SỐC TIM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l"/>
            <a:endParaRPr lang="en-US" sz="2400" dirty="0" smtClean="0">
              <a:latin typeface="Times New Roman" pitchFamily="18" charset="0"/>
              <a:cs typeface="Times New Roman" pitchFamily="18" charset="0"/>
            </a:endParaRPr>
          </a:p>
          <a:p>
            <a:pPr algn="l"/>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347507"/>
            <a:ext cx="5410200" cy="3916984"/>
          </a:xfrm>
          <a:prstGeom prst="rect">
            <a:avLst/>
          </a:prstGeom>
        </p:spPr>
      </p:pic>
    </p:spTree>
    <p:extLst>
      <p:ext uri="{BB962C8B-B14F-4D97-AF65-F5344CB8AC3E}">
        <p14:creationId xmlns:p14="http://schemas.microsoft.com/office/powerpoint/2010/main" val="31563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71" y="2097150"/>
            <a:ext cx="7924800" cy="4332027"/>
          </a:xfrm>
          <a:prstGeom prst="rect">
            <a:avLst/>
          </a:prstGeom>
        </p:spPr>
      </p:pic>
      <p:sp>
        <p:nvSpPr>
          <p:cNvPr id="7170" name="Title 1"/>
          <p:cNvSpPr>
            <a:spLocks noGrp="1"/>
          </p:cNvSpPr>
          <p:nvPr>
            <p:ph type="title"/>
          </p:nvPr>
        </p:nvSpPr>
        <p:spPr>
          <a:xfrm>
            <a:off x="457200" y="796003"/>
            <a:ext cx="8229600" cy="1143000"/>
          </a:xfrm>
        </p:spPr>
        <p:txBody>
          <a:bodyPr>
            <a:normAutofit fontScale="90000"/>
          </a:bodyPr>
          <a:lstStyle/>
          <a:p>
            <a:r>
              <a:rPr lang="en-US" b="1" dirty="0" smtClean="0">
                <a:solidFill>
                  <a:srgbClr val="00B050"/>
                </a:solidFill>
                <a:latin typeface="Times New Roman" panose="02020603050405020304" pitchFamily="18" charset="0"/>
                <a:cs typeface="Times New Roman" panose="02020603050405020304" pitchFamily="18" charset="0"/>
              </a:rPr>
              <a:t>4. </a:t>
            </a:r>
            <a:r>
              <a:rPr lang="en-US" b="1" dirty="0" err="1" smtClean="0">
                <a:solidFill>
                  <a:srgbClr val="00B050"/>
                </a:solidFill>
                <a:latin typeface="Times New Roman" panose="02020603050405020304" pitchFamily="18" charset="0"/>
                <a:cs typeface="Times New Roman" panose="02020603050405020304" pitchFamily="18" charset="0"/>
              </a:rPr>
              <a:t>Thực</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hiện</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kế</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hoạch</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chăm</a:t>
            </a:r>
            <a:r>
              <a:rPr lang="en-US" b="1" dirty="0" smtClean="0">
                <a:solidFill>
                  <a:srgbClr val="00B050"/>
                </a:solidFill>
                <a:latin typeface="Times New Roman" panose="02020603050405020304" pitchFamily="18" charset="0"/>
                <a:cs typeface="Times New Roman" panose="02020603050405020304" pitchFamily="18" charset="0"/>
              </a:rPr>
              <a:t> </a:t>
            </a:r>
            <a:r>
              <a:rPr lang="en-US" b="1" dirty="0" err="1" smtClean="0">
                <a:solidFill>
                  <a:srgbClr val="00B050"/>
                </a:solidFill>
                <a:latin typeface="Times New Roman" panose="02020603050405020304" pitchFamily="18" charset="0"/>
                <a:cs typeface="Times New Roman" panose="02020603050405020304" pitchFamily="18" charset="0"/>
              </a:rPr>
              <a:t>sóc</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err="1" smtClean="0">
                <a:solidFill>
                  <a:srgbClr val="FF0000"/>
                </a:solidFill>
                <a:latin typeface="Times New Roman" panose="02020603050405020304" pitchFamily="18" charset="0"/>
                <a:cs typeface="Times New Roman" panose="02020603050405020304" pitchFamily="18" charset="0"/>
              </a:rPr>
              <a:t>Đảm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bảo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hô</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hấp</a:t>
            </a:r>
            <a:endParaRPr lang="en-US" dirty="0" smtClean="0">
              <a:solidFill>
                <a:srgbClr val="FF0000"/>
              </a:solidFill>
              <a:latin typeface="Times New Roman" panose="02020603050405020304" pitchFamily="18" charset="0"/>
              <a:cs typeface="Times New Roman" panose="02020603050405020304" pitchFamily="18" charset="0"/>
            </a:endParaRPr>
          </a:p>
        </p:txBody>
      </p:sp>
      <p:sp>
        <p:nvSpPr>
          <p:cNvPr id="7171" name="TextBox 3"/>
          <p:cNvSpPr txBox="1">
            <a:spLocks noChangeArrowheads="1"/>
          </p:cNvSpPr>
          <p:nvPr/>
        </p:nvSpPr>
        <p:spPr bwMode="auto">
          <a:xfrm>
            <a:off x="838200" y="3832277"/>
            <a:ext cx="41488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solidFill>
                  <a:srgbClr val="FF0000"/>
                </a:solidFill>
                <a:latin typeface="Times New Roman" panose="02020603050405020304" pitchFamily="18" charset="0"/>
                <a:cs typeface="Times New Roman" panose="02020603050405020304" pitchFamily="18" charset="0"/>
              </a:rPr>
              <a:t>Cho bệnh nhân thở oxy theo y lệnh</a:t>
            </a:r>
          </a:p>
        </p:txBody>
      </p:sp>
      <p:sp>
        <p:nvSpPr>
          <p:cNvPr id="7172" name="TextBox 4"/>
          <p:cNvSpPr txBox="1">
            <a:spLocks noChangeArrowheads="1"/>
          </p:cNvSpPr>
          <p:nvPr/>
        </p:nvSpPr>
        <p:spPr bwMode="auto">
          <a:xfrm>
            <a:off x="838200" y="2246537"/>
            <a:ext cx="72250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solidFill>
                  <a:srgbClr val="FF0000"/>
                </a:solidFill>
                <a:latin typeface="Times New Roman" panose="02020603050405020304" pitchFamily="18" charset="0"/>
                <a:cs typeface="Times New Roman" panose="02020603050405020304" pitchFamily="18" charset="0"/>
              </a:rPr>
              <a:t>Đảm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bảo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thông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thoáng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đường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thở</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hút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đờm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dãi</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đặt</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err="1" smtClean="0">
                <a:solidFill>
                  <a:srgbClr val="FF0000"/>
                </a:solidFill>
                <a:latin typeface="Times New Roman" panose="02020603050405020304" pitchFamily="18" charset="0"/>
                <a:cs typeface="Times New Roman" panose="02020603050405020304" pitchFamily="18" charset="0"/>
              </a:rPr>
              <a:t>canuyn</a:t>
            </a:r>
            <a:r>
              <a:rPr lang="en-US" sz="2200" dirty="0" smtClean="0">
                <a:solidFill>
                  <a:srgbClr val="FF0000"/>
                </a:solidFill>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7173" name="TextBox 6"/>
          <p:cNvSpPr txBox="1">
            <a:spLocks noChangeArrowheads="1"/>
          </p:cNvSpPr>
          <p:nvPr/>
        </p:nvSpPr>
        <p:spPr bwMode="auto">
          <a:xfrm>
            <a:off x="838200" y="3080349"/>
            <a:ext cx="800892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solidFill>
                  <a:srgbClr val="FF0000"/>
                </a:solidFill>
                <a:latin typeface="Times New Roman" panose="02020603050405020304" pitchFamily="18" charset="0"/>
                <a:cs typeface="Times New Roman" panose="02020603050405020304" pitchFamily="18" charset="0"/>
              </a:rPr>
              <a:t>Phụ giúp bác sĩ đặt nội khí quản, thở máy trong trường hợp sốc nặng.</a:t>
            </a:r>
          </a:p>
        </p:txBody>
      </p:sp>
      <p:sp>
        <p:nvSpPr>
          <p:cNvPr id="7174" name="TextBox 7"/>
          <p:cNvSpPr txBox="1">
            <a:spLocks noChangeArrowheads="1"/>
          </p:cNvSpPr>
          <p:nvPr/>
        </p:nvSpPr>
        <p:spPr bwMode="auto">
          <a:xfrm>
            <a:off x="838200" y="4584206"/>
            <a:ext cx="584006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solidFill>
                  <a:srgbClr val="FF0000"/>
                </a:solidFill>
                <a:latin typeface="Times New Roman" panose="02020603050405020304" pitchFamily="18" charset="0"/>
                <a:cs typeface="Times New Roman" panose="02020603050405020304" pitchFamily="18" charset="0"/>
              </a:rPr>
              <a:t>Nằm nghiêng nếu bệnh nhân hôn mê hoặc có nôn.</a:t>
            </a:r>
          </a:p>
        </p:txBody>
      </p:sp>
      <p:sp>
        <p:nvSpPr>
          <p:cNvPr id="2" name="TextBox 1"/>
          <p:cNvSpPr txBox="1"/>
          <p:nvPr/>
        </p:nvSpPr>
        <p:spPr>
          <a:xfrm>
            <a:off x="856397" y="5390057"/>
            <a:ext cx="4657044" cy="430887"/>
          </a:xfrm>
          <a:prstGeom prst="rect">
            <a:avLst/>
          </a:prstGeom>
          <a:noFill/>
        </p:spPr>
        <p:txBody>
          <a:bodyPr wrap="none" rtlCol="0">
            <a:spAutoFit/>
          </a:bodyPr>
          <a:lstStyle/>
          <a:p>
            <a:r>
              <a:rPr lang="en-US" sz="2200" smtClean="0">
                <a:solidFill>
                  <a:srgbClr val="FF0000"/>
                </a:solidFill>
                <a:latin typeface="Times New Roman" panose="02020603050405020304" pitchFamily="18" charset="0"/>
                <a:cs typeface="Times New Roman" panose="02020603050405020304" pitchFamily="18" charset="0"/>
              </a:rPr>
              <a:t>Nằm đầu cao nếu bệnh nhân có khó thở</a:t>
            </a:r>
            <a:endParaRPr lang="en-US" sz="2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878514"/>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4"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Đảm bảo tuần hoàn</a:t>
            </a:r>
          </a:p>
        </p:txBody>
      </p:sp>
      <p:sp>
        <p:nvSpPr>
          <p:cNvPr id="8195" name="TextBox 4"/>
          <p:cNvSpPr txBox="1">
            <a:spLocks noChangeArrowheads="1"/>
          </p:cNvSpPr>
          <p:nvPr/>
        </p:nvSpPr>
        <p:spPr bwMode="auto">
          <a:xfrm>
            <a:off x="2249373" y="1171288"/>
            <a:ext cx="45047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a:t>
            </a:r>
            <a:endParaRPr lang="en-US" sz="2200" dirty="0">
              <a:latin typeface="Times New Roman" panose="02020603050405020304" pitchFamily="18" charset="0"/>
              <a:cs typeface="Times New Roman" panose="02020603050405020304" pitchFamily="18" charset="0"/>
            </a:endParaRPr>
          </a:p>
        </p:txBody>
      </p:sp>
      <p:sp>
        <p:nvSpPr>
          <p:cNvPr id="8196" name="TextBox 5"/>
          <p:cNvSpPr txBox="1">
            <a:spLocks noChangeArrowheads="1"/>
          </p:cNvSpPr>
          <p:nvPr/>
        </p:nvSpPr>
        <p:spPr bwMode="auto">
          <a:xfrm>
            <a:off x="520092" y="4187956"/>
            <a:ext cx="48606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Nằm đầu thấp để đảm bảo tuần hoàn não.</a:t>
            </a:r>
          </a:p>
        </p:txBody>
      </p:sp>
      <p:sp>
        <p:nvSpPr>
          <p:cNvPr id="8197" name="TextBox 7"/>
          <p:cNvSpPr txBox="1">
            <a:spLocks noChangeArrowheads="1"/>
          </p:cNvSpPr>
          <p:nvPr/>
        </p:nvSpPr>
        <p:spPr bwMode="auto">
          <a:xfrm>
            <a:off x="509856" y="2559747"/>
            <a:ext cx="66223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smtClean="0">
                <a:latin typeface="Times New Roman" panose="02020603050405020304" pitchFamily="18" charset="0"/>
                <a:cs typeface="Times New Roman" panose="02020603050405020304" pitchFamily="18" charset="0"/>
              </a:rPr>
              <a:t>Hồi </a:t>
            </a:r>
            <a:r>
              <a:rPr lang="en-US" sz="2200">
                <a:latin typeface="Times New Roman" panose="02020603050405020304" pitchFamily="18" charset="0"/>
                <a:cs typeface="Times New Roman" panose="02020603050405020304" pitchFamily="18" charset="0"/>
              </a:rPr>
              <a:t>phục khối lượng tuần hoàn: truyền dịch, truyền máu.</a:t>
            </a:r>
          </a:p>
        </p:txBody>
      </p:sp>
      <p:sp>
        <p:nvSpPr>
          <p:cNvPr id="8198" name="TextBox 8"/>
          <p:cNvSpPr txBox="1">
            <a:spLocks noChangeArrowheads="1"/>
          </p:cNvSpPr>
          <p:nvPr/>
        </p:nvSpPr>
        <p:spPr bwMode="auto">
          <a:xfrm>
            <a:off x="457200" y="3178765"/>
            <a:ext cx="8229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Chuẩn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đặt</a:t>
            </a:r>
            <a:r>
              <a:rPr lang="en-US" sz="2200" dirty="0">
                <a:latin typeface="Times New Roman" panose="02020603050405020304" pitchFamily="18" charset="0"/>
                <a:cs typeface="Times New Roman" panose="02020603050405020304" pitchFamily="18" charset="0"/>
              </a:rPr>
              <a:t> catheter </a:t>
            </a:r>
            <a:r>
              <a:rPr lang="en-US" sz="2200" dirty="0" err="1">
                <a:latin typeface="Times New Roman" panose="02020603050405020304" pitchFamily="18" charset="0"/>
                <a:cs typeface="Times New Roman" panose="02020603050405020304" pitchFamily="18" charset="0"/>
              </a:rPr>
              <a:t>tĩnh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sốc</a:t>
            </a:r>
            <a:r>
              <a:rPr lang="en-US" sz="2200" dirty="0" smtClean="0">
                <a:latin typeface="Times New Roman" panose="02020603050405020304" pitchFamily="18" charset="0"/>
                <a:cs typeface="Times New Roman" panose="02020603050405020304" pitchFamily="18" charset="0"/>
              </a:rPr>
              <a:t>.</a:t>
            </a:r>
          </a:p>
        </p:txBody>
      </p:sp>
      <p:sp>
        <p:nvSpPr>
          <p:cNvPr id="8199" name="TextBox 9"/>
          <p:cNvSpPr txBox="1">
            <a:spLocks noChangeArrowheads="1"/>
          </p:cNvSpPr>
          <p:nvPr/>
        </p:nvSpPr>
        <p:spPr bwMode="auto">
          <a:xfrm>
            <a:off x="528053" y="4905248"/>
            <a:ext cx="37721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Xoa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bóp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chi, ủ </a:t>
            </a:r>
            <a:r>
              <a:rPr lang="en-US" sz="2200" dirty="0" err="1">
                <a:latin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đầu</a:t>
            </a:r>
            <a:r>
              <a:rPr lang="en-US" sz="2200" dirty="0">
                <a:latin typeface="Times New Roman" panose="02020603050405020304" pitchFamily="18" charset="0"/>
                <a:cs typeface="Times New Roman" panose="02020603050405020304" pitchFamily="18" charset="0"/>
              </a:rPr>
              <a:t> chi. </a:t>
            </a:r>
          </a:p>
        </p:txBody>
      </p:sp>
      <p:sp>
        <p:nvSpPr>
          <p:cNvPr id="3" name="TextBox 2"/>
          <p:cNvSpPr txBox="1"/>
          <p:nvPr/>
        </p:nvSpPr>
        <p:spPr>
          <a:xfrm>
            <a:off x="457200" y="1923837"/>
            <a:ext cx="5083443"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Cầm máu nếu có vết thương gây chảy máu.</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7488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Chăm sóc cơ bản</a:t>
            </a:r>
          </a:p>
        </p:txBody>
      </p:sp>
      <p:sp>
        <p:nvSpPr>
          <p:cNvPr id="3075" name="TextBox 3"/>
          <p:cNvSpPr txBox="1">
            <a:spLocks noChangeArrowheads="1"/>
          </p:cNvSpPr>
          <p:nvPr/>
        </p:nvSpPr>
        <p:spPr bwMode="auto">
          <a:xfrm>
            <a:off x="707780" y="1301291"/>
            <a:ext cx="17540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q"/>
            </a:pPr>
            <a:r>
              <a:rPr lang="en-US" sz="2200" dirty="0" err="1">
                <a:latin typeface="Times New Roman" panose="02020603050405020304" pitchFamily="18" charset="0"/>
                <a:cs typeface="Times New Roman" panose="02020603050405020304" pitchFamily="18" charset="0"/>
              </a:rPr>
              <a:t>Nghỉ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ngơi</a:t>
            </a:r>
            <a:r>
              <a:rPr lang="en-US" sz="2200" dirty="0">
                <a:latin typeface="Times New Roman" panose="02020603050405020304" pitchFamily="18" charset="0"/>
                <a:cs typeface="Times New Roman" panose="02020603050405020304" pitchFamily="18" charset="0"/>
              </a:rPr>
              <a:t>:</a:t>
            </a:r>
          </a:p>
        </p:txBody>
      </p:sp>
      <p:sp>
        <p:nvSpPr>
          <p:cNvPr id="3076" name="TextBox 4"/>
          <p:cNvSpPr txBox="1">
            <a:spLocks noChangeArrowheads="1"/>
          </p:cNvSpPr>
          <p:nvPr/>
        </p:nvSpPr>
        <p:spPr bwMode="auto">
          <a:xfrm>
            <a:off x="1219200" y="2241859"/>
            <a:ext cx="58464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Nghi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sốc</a:t>
            </a:r>
            <a:endParaRPr lang="en-US" sz="2200" dirty="0">
              <a:latin typeface="Times New Roman" panose="02020603050405020304" pitchFamily="18" charset="0"/>
              <a:cs typeface="Times New Roman" panose="02020603050405020304" pitchFamily="18" charset="0"/>
            </a:endParaRPr>
          </a:p>
        </p:txBody>
      </p:sp>
      <p:sp>
        <p:nvSpPr>
          <p:cNvPr id="3077" name="TextBox 6"/>
          <p:cNvSpPr txBox="1">
            <a:spLocks noChangeArrowheads="1"/>
          </p:cNvSpPr>
          <p:nvPr/>
        </p:nvSpPr>
        <p:spPr bwMode="auto">
          <a:xfrm>
            <a:off x="1195269" y="2979246"/>
            <a:ext cx="72314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Nghỉ</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thoáng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rãi</a:t>
            </a:r>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yên tĩnh,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lùa</a:t>
            </a:r>
            <a:r>
              <a:rPr lang="en-US" sz="2200" dirty="0">
                <a:latin typeface="Times New Roman" panose="02020603050405020304" pitchFamily="18" charset="0"/>
                <a:cs typeface="Times New Roman" panose="02020603050405020304" pitchFamily="18" charset="0"/>
              </a:rPr>
              <a:t>. </a:t>
            </a:r>
          </a:p>
        </p:txBody>
      </p:sp>
      <p:sp>
        <p:nvSpPr>
          <p:cNvPr id="3078" name="TextBox 7"/>
          <p:cNvSpPr txBox="1">
            <a:spLocks noChangeArrowheads="1"/>
          </p:cNvSpPr>
          <p:nvPr/>
        </p:nvSpPr>
        <p:spPr bwMode="auto">
          <a:xfrm>
            <a:off x="1216878" y="3716100"/>
            <a:ext cx="51966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Giữ ấm </a:t>
            </a:r>
            <a:r>
              <a:rPr lang="en-US" sz="2200" smtClean="0">
                <a:latin typeface="Times New Roman" panose="02020603050405020304" pitchFamily="18" charset="0"/>
                <a:cs typeface="Times New Roman" panose="02020603050405020304" pitchFamily="18" charset="0"/>
              </a:rPr>
              <a:t>cơ </a:t>
            </a:r>
            <a:r>
              <a:rPr lang="en-US" sz="2200">
                <a:latin typeface="Times New Roman" panose="02020603050405020304" pitchFamily="18" charset="0"/>
                <a:cs typeface="Times New Roman" panose="02020603050405020304" pitchFamily="18" charset="0"/>
              </a:rPr>
              <a:t>thể. Tránh tiếp xúc lạnh đột ngột.</a:t>
            </a:r>
          </a:p>
        </p:txBody>
      </p:sp>
      <p:sp>
        <p:nvSpPr>
          <p:cNvPr id="3079" name="TextBox 8"/>
          <p:cNvSpPr txBox="1">
            <a:spLocks noChangeArrowheads="1"/>
          </p:cNvSpPr>
          <p:nvPr/>
        </p:nvSpPr>
        <p:spPr bwMode="auto">
          <a:xfrm>
            <a:off x="1216878" y="4438608"/>
            <a:ext cx="76985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a:latin typeface="Times New Roman" panose="02020603050405020304" pitchFamily="18" charset="0"/>
                <a:cs typeface="Times New Roman" panose="02020603050405020304" pitchFamily="18" charset="0"/>
              </a:rPr>
              <a:t>Cho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nằm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mê</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loét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ép</a:t>
            </a:r>
            <a:r>
              <a:rPr lang="en-US" sz="2200" dirty="0">
                <a:latin typeface="Times New Roman" panose="02020603050405020304" pitchFamily="18" charset="0"/>
                <a:cs typeface="Times New Roman" panose="02020603050405020304" pitchFamily="18" charset="0"/>
              </a:rPr>
              <a:t>.</a:t>
            </a:r>
          </a:p>
        </p:txBody>
      </p:sp>
      <p:sp>
        <p:nvSpPr>
          <p:cNvPr id="2" name="TextBox 1"/>
          <p:cNvSpPr txBox="1"/>
          <p:nvPr/>
        </p:nvSpPr>
        <p:spPr>
          <a:xfrm>
            <a:off x="1187308" y="5460591"/>
            <a:ext cx="5086329"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Tránh gây sang chấn tâm lý cho bệnh nhân.</a:t>
            </a:r>
            <a:endParaRPr lang="en-US" sz="2200">
              <a:latin typeface="Times New Roman" panose="02020603050405020304" pitchFamily="18" charset="0"/>
              <a:cs typeface="Times New Roman" panose="02020603050405020304" pitchFamily="18" charset="0"/>
            </a:endParaRPr>
          </a:p>
        </p:txBody>
      </p:sp>
      <p:sp>
        <p:nvSpPr>
          <p:cNvPr id="4" name="Rectangle 3"/>
          <p:cNvSpPr/>
          <p:nvPr/>
        </p:nvSpPr>
        <p:spPr>
          <a:xfrm>
            <a:off x="457200" y="1920641"/>
            <a:ext cx="457200" cy="4117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endCxn id="3076" idx="1"/>
          </p:cNvCxnSpPr>
          <p:nvPr/>
        </p:nvCxnSpPr>
        <p:spPr>
          <a:xfrm>
            <a:off x="914400" y="2457302"/>
            <a:ext cx="3048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33711" y="3234499"/>
            <a:ext cx="3048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33711" y="3979204"/>
            <a:ext cx="3048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33711" y="4684658"/>
            <a:ext cx="3048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24612" y="5696347"/>
            <a:ext cx="304800" cy="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45767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TextBox 3"/>
          <p:cNvSpPr txBox="1">
            <a:spLocks noChangeArrowheads="1"/>
          </p:cNvSpPr>
          <p:nvPr/>
        </p:nvSpPr>
        <p:spPr bwMode="auto">
          <a:xfrm>
            <a:off x="296271" y="455835"/>
            <a:ext cx="15888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q"/>
            </a:pPr>
            <a:r>
              <a:rPr lang="en-US" sz="2200">
                <a:latin typeface="Times New Roman" panose="02020603050405020304" pitchFamily="18" charset="0"/>
                <a:cs typeface="Times New Roman" panose="02020603050405020304" pitchFamily="18" charset="0"/>
              </a:rPr>
              <a:t>Ăn uống:</a:t>
            </a:r>
          </a:p>
        </p:txBody>
      </p:sp>
      <p:sp>
        <p:nvSpPr>
          <p:cNvPr id="4099" name="TextBox 4"/>
          <p:cNvSpPr txBox="1">
            <a:spLocks noChangeArrowheads="1"/>
          </p:cNvSpPr>
          <p:nvPr/>
        </p:nvSpPr>
        <p:spPr bwMode="auto">
          <a:xfrm>
            <a:off x="546982" y="1078879"/>
            <a:ext cx="77011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Khuyên bệnh nhân ăn nhạt. Hạn chế muối, </a:t>
            </a:r>
            <a:r>
              <a:rPr lang="en-US" sz="2200" smtClean="0">
                <a:latin typeface="Times New Roman" panose="02020603050405020304" pitchFamily="18" charset="0"/>
                <a:cs typeface="Times New Roman" panose="02020603050405020304" pitchFamily="18" charset="0"/>
              </a:rPr>
              <a:t>hạn chế uống nước</a:t>
            </a:r>
            <a:r>
              <a:rPr lang="en-US" sz="2200">
                <a:latin typeface="Times New Roman" panose="02020603050405020304" pitchFamily="18" charset="0"/>
                <a:cs typeface="Times New Roman" panose="02020603050405020304" pitchFamily="18" charset="0"/>
              </a:rPr>
              <a:t>. </a:t>
            </a:r>
          </a:p>
        </p:txBody>
      </p:sp>
      <p:sp>
        <p:nvSpPr>
          <p:cNvPr id="4" name="TextBox 3"/>
          <p:cNvSpPr txBox="1"/>
          <p:nvPr/>
        </p:nvSpPr>
        <p:spPr>
          <a:xfrm>
            <a:off x="4743217" y="1614084"/>
            <a:ext cx="4358723" cy="769441"/>
          </a:xfrm>
          <a:prstGeom prst="rect">
            <a:avLst/>
          </a:prstGeom>
          <a:noFill/>
        </p:spPr>
        <p:txBody>
          <a:bodyPr wrap="square" rtlCol="0">
            <a:spAutoFit/>
          </a:bodyPr>
          <a:lstStyle/>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Uống nước tuân thủ theo cân bằng lượng dịch vào ra của cơ thể</a:t>
            </a:r>
            <a:endParaRPr lang="en-US" sz="2200">
              <a:latin typeface="Times New Roman" panose="02020603050405020304" pitchFamily="18" charset="0"/>
              <a:cs typeface="Times New Roman" panose="02020603050405020304" pitchFamily="18" charset="0"/>
            </a:endParaRPr>
          </a:p>
        </p:txBody>
      </p:sp>
      <p:sp>
        <p:nvSpPr>
          <p:cNvPr id="7" name="TextBox 6"/>
          <p:cNvSpPr txBox="1"/>
          <p:nvPr/>
        </p:nvSpPr>
        <p:spPr>
          <a:xfrm>
            <a:off x="4459939" y="5626283"/>
            <a:ext cx="3418872" cy="769441"/>
          </a:xfrm>
          <a:prstGeom prst="rect">
            <a:avLst/>
          </a:prstGeom>
          <a:noFill/>
        </p:spPr>
        <p:txBody>
          <a:bodyPr wrap="square" rtlCol="0">
            <a:spAutoFit/>
          </a:bodyPr>
          <a:lstStyle/>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Tuyệt đối không sử dụng rượu bia, hút thuốc lá.</a:t>
            </a:r>
            <a:endParaRPr lang="en-US" sz="2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1357481" y="1734614"/>
            <a:ext cx="3419645" cy="2137278"/>
          </a:xfrm>
          <a:prstGeom prst="rect">
            <a:avLst/>
          </a:prstGeom>
        </p:spPr>
      </p:pic>
      <p:pic>
        <p:nvPicPr>
          <p:cNvPr id="8" name="Picture 7"/>
          <p:cNvPicPr>
            <a:picLocks noChangeAspect="1"/>
          </p:cNvPicPr>
          <p:nvPr/>
        </p:nvPicPr>
        <p:blipFill>
          <a:blip r:embed="rId4"/>
          <a:stretch>
            <a:fillRect/>
          </a:stretch>
        </p:blipFill>
        <p:spPr>
          <a:xfrm>
            <a:off x="5182318" y="2471578"/>
            <a:ext cx="3480523" cy="2365061"/>
          </a:xfrm>
          <a:prstGeom prst="rect">
            <a:avLst/>
          </a:prstGeom>
        </p:spPr>
      </p:pic>
      <p:pic>
        <p:nvPicPr>
          <p:cNvPr id="9" name="Picture 8"/>
          <p:cNvPicPr>
            <a:picLocks noChangeAspect="1"/>
          </p:cNvPicPr>
          <p:nvPr/>
        </p:nvPicPr>
        <p:blipFill>
          <a:blip r:embed="rId5"/>
          <a:stretch>
            <a:fillRect/>
          </a:stretch>
        </p:blipFill>
        <p:spPr>
          <a:xfrm>
            <a:off x="587555" y="4031907"/>
            <a:ext cx="3810000" cy="2714625"/>
          </a:xfrm>
          <a:prstGeom prst="rect">
            <a:avLst/>
          </a:prstGeom>
        </p:spPr>
      </p:pic>
    </p:spTree>
    <p:extLst>
      <p:ext uri="{BB962C8B-B14F-4D97-AF65-F5344CB8AC3E}">
        <p14:creationId xmlns:p14="http://schemas.microsoft.com/office/powerpoint/2010/main" val="139187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a:stretch>
            <a:fillRect/>
          </a:stretch>
        </p:blipFill>
        <p:spPr>
          <a:xfrm>
            <a:off x="457200" y="609601"/>
            <a:ext cx="4383664" cy="2971800"/>
          </a:xfrm>
          <a:prstGeom prst="rect">
            <a:avLst/>
          </a:prstGeom>
        </p:spPr>
      </p:pic>
      <p:sp>
        <p:nvSpPr>
          <p:cNvPr id="6" name="TextBox 5"/>
          <p:cNvSpPr txBox="1"/>
          <p:nvPr/>
        </p:nvSpPr>
        <p:spPr>
          <a:xfrm>
            <a:off x="3115101" y="1600200"/>
            <a:ext cx="6019800" cy="769441"/>
          </a:xfrm>
          <a:prstGeom prst="rect">
            <a:avLst/>
          </a:prstGeom>
          <a:noFill/>
        </p:spPr>
        <p:txBody>
          <a:bodyPr wrap="square" rtlCol="0">
            <a:spAutoFit/>
          </a:bodyPr>
          <a:lstStyle/>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Ăn nhiều trái cây có chứa kali: khoai lang, chuối, nho…</a:t>
            </a:r>
            <a:endParaRPr lang="en-US" sz="2200">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863117" y="4421301"/>
            <a:ext cx="269336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Ăn nhiều rau xanh.</a:t>
            </a:r>
          </a:p>
        </p:txBody>
      </p:sp>
      <p:sp>
        <p:nvSpPr>
          <p:cNvPr id="8" name="TextBox 7"/>
          <p:cNvSpPr txBox="1"/>
          <p:nvPr/>
        </p:nvSpPr>
        <p:spPr>
          <a:xfrm>
            <a:off x="2209800" y="6122977"/>
            <a:ext cx="4528804" cy="430887"/>
          </a:xfrm>
          <a:prstGeom prst="rect">
            <a:avLst/>
          </a:prstGeom>
          <a:noFill/>
        </p:spPr>
        <p:txBody>
          <a:bodyPr wrap="none" rtlCol="0">
            <a:spAutoFit/>
          </a:bodyPr>
          <a:lstStyle/>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Ăn loãng (cháo) trong thời kì đầu.</a:t>
            </a:r>
            <a:endParaRPr lang="en-US" sz="22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3810000" y="3377537"/>
            <a:ext cx="4943049" cy="2719247"/>
          </a:xfrm>
          <a:prstGeom prst="rect">
            <a:avLst/>
          </a:prstGeom>
        </p:spPr>
      </p:pic>
    </p:spTree>
    <p:extLst>
      <p:ext uri="{BB962C8B-B14F-4D97-AF65-F5344CB8AC3E}">
        <p14:creationId xmlns:p14="http://schemas.microsoft.com/office/powerpoint/2010/main" val="922940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9186" y="188086"/>
            <a:ext cx="8763000" cy="6553200"/>
          </a:xfrm>
          <a:prstGeom prst="rect">
            <a:avLst/>
          </a:prstGeom>
        </p:spPr>
      </p:pic>
      <p:sp>
        <p:nvSpPr>
          <p:cNvPr id="5122" name="TextBox 3"/>
          <p:cNvSpPr txBox="1">
            <a:spLocks noChangeArrowheads="1"/>
          </p:cNvSpPr>
          <p:nvPr/>
        </p:nvSpPr>
        <p:spPr bwMode="auto">
          <a:xfrm>
            <a:off x="650775" y="745362"/>
            <a:ext cx="354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q"/>
            </a:pP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động</a:t>
            </a:r>
            <a:r>
              <a:rPr lang="en-US"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123" name="TextBox 4"/>
          <p:cNvSpPr txBox="1">
            <a:spLocks noChangeArrowheads="1"/>
          </p:cNvSpPr>
          <p:nvPr/>
        </p:nvSpPr>
        <p:spPr bwMode="auto">
          <a:xfrm>
            <a:off x="650774" y="1763928"/>
            <a:ext cx="7959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Tuyệt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mạnh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không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vận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sức</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124" name="TextBox 6"/>
          <p:cNvSpPr txBox="1">
            <a:spLocks noChangeArrowheads="1"/>
          </p:cNvSpPr>
          <p:nvPr/>
        </p:nvSpPr>
        <p:spPr bwMode="auto">
          <a:xfrm>
            <a:off x="681482" y="3464686"/>
            <a:ext cx="61003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Nên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xoa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bóp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tay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hằng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ngày</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125" name="TextBox 7"/>
          <p:cNvSpPr txBox="1">
            <a:spLocks noChangeArrowheads="1"/>
          </p:cNvSpPr>
          <p:nvPr/>
        </p:nvSpPr>
        <p:spPr bwMode="auto">
          <a:xfrm>
            <a:off x="681482" y="4281680"/>
            <a:ext cx="77005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400" b="1" dirty="0" err="1">
                <a:solidFill>
                  <a:srgbClr val="FF0000"/>
                </a:solidFill>
                <a:latin typeface="Times New Roman" panose="02020603050405020304" pitchFamily="18" charset="0"/>
                <a:cs typeface="Times New Roman" panose="02020603050405020304" pitchFamily="18" charset="0"/>
              </a:rPr>
              <a:t>Thường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xuyên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thể</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nhẹ</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điều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ổn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đình</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 name="TextBox 1"/>
          <p:cNvSpPr txBox="1"/>
          <p:nvPr/>
        </p:nvSpPr>
        <p:spPr>
          <a:xfrm>
            <a:off x="650775" y="2661563"/>
            <a:ext cx="3374642"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Không leo cầu thang bộ.</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899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36" y="231743"/>
            <a:ext cx="4139840" cy="3191127"/>
          </a:xfrm>
          <a:prstGeom prst="rect">
            <a:avLst/>
          </a:prstGeom>
        </p:spPr>
      </p:pic>
      <p:sp>
        <p:nvSpPr>
          <p:cNvPr id="6146" name="TextBox 3"/>
          <p:cNvSpPr txBox="1">
            <a:spLocks noChangeArrowheads="1"/>
          </p:cNvSpPr>
          <p:nvPr/>
        </p:nvSpPr>
        <p:spPr bwMode="auto">
          <a:xfrm>
            <a:off x="685800" y="958394"/>
            <a:ext cx="14782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q"/>
            </a:pPr>
            <a:r>
              <a:rPr lang="en-US" sz="2200">
                <a:latin typeface="Times New Roman" panose="02020603050405020304" pitchFamily="18" charset="0"/>
                <a:cs typeface="Times New Roman" panose="02020603050405020304" pitchFamily="18" charset="0"/>
              </a:rPr>
              <a:t>Vệ </a:t>
            </a:r>
            <a:r>
              <a:rPr lang="en-US" sz="2200" smtClean="0">
                <a:latin typeface="Times New Roman" panose="02020603050405020304" pitchFamily="18" charset="0"/>
                <a:cs typeface="Times New Roman" panose="02020603050405020304" pitchFamily="18" charset="0"/>
              </a:rPr>
              <a:t>sinh:</a:t>
            </a:r>
            <a:endParaRPr lang="en-US" sz="2200">
              <a:latin typeface="Times New Roman" panose="02020603050405020304" pitchFamily="18" charset="0"/>
              <a:cs typeface="Times New Roman" panose="02020603050405020304" pitchFamily="18" charset="0"/>
            </a:endParaRPr>
          </a:p>
        </p:txBody>
      </p:sp>
      <p:sp>
        <p:nvSpPr>
          <p:cNvPr id="6147" name="TextBox 4"/>
          <p:cNvSpPr txBox="1">
            <a:spLocks noChangeArrowheads="1"/>
          </p:cNvSpPr>
          <p:nvPr/>
        </p:nvSpPr>
        <p:spPr bwMode="auto">
          <a:xfrm>
            <a:off x="671015" y="1838073"/>
            <a:ext cx="56428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Vệ sinh cơ thể tại giường trong thời gian sốc.</a:t>
            </a:r>
          </a:p>
        </p:txBody>
      </p:sp>
      <p:sp>
        <p:nvSpPr>
          <p:cNvPr id="6148" name="TextBox 5"/>
          <p:cNvSpPr txBox="1">
            <a:spLocks noChangeArrowheads="1"/>
          </p:cNvSpPr>
          <p:nvPr/>
        </p:nvSpPr>
        <p:spPr bwMode="auto">
          <a:xfrm>
            <a:off x="685800" y="3600233"/>
            <a:ext cx="7543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ü"/>
            </a:pP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vệ</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dõi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tai </a:t>
            </a:r>
            <a:r>
              <a:rPr lang="en-US" sz="2200" dirty="0" err="1">
                <a:latin typeface="Times New Roman" panose="02020603050405020304" pitchFamily="18" charset="0"/>
                <a:cs typeface="Times New Roman" panose="02020603050405020304" pitchFamily="18" charset="0"/>
              </a:rPr>
              <a:t>biến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ngột</a:t>
            </a:r>
            <a:endParaRPr lang="en-US" sz="2200" dirty="0">
              <a:latin typeface="Times New Roman" panose="02020603050405020304" pitchFamily="18" charset="0"/>
              <a:cs typeface="Times New Roman" panose="02020603050405020304" pitchFamily="18" charset="0"/>
            </a:endParaRPr>
          </a:p>
        </p:txBody>
      </p:sp>
      <p:sp>
        <p:nvSpPr>
          <p:cNvPr id="6149" name="TextBox 6"/>
          <p:cNvSpPr txBox="1">
            <a:spLocks noChangeArrowheads="1"/>
          </p:cNvSpPr>
          <p:nvPr/>
        </p:nvSpPr>
        <p:spPr bwMode="auto">
          <a:xfrm>
            <a:off x="718782" y="4724400"/>
            <a:ext cx="76530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ü"/>
            </a:pPr>
            <a:r>
              <a:rPr lang="en-US" sz="2200">
                <a:latin typeface="Times New Roman" panose="02020603050405020304" pitchFamily="18" charset="0"/>
                <a:cs typeface="Times New Roman" panose="02020603050405020304" pitchFamily="18" charset="0"/>
              </a:rPr>
              <a:t>Vệ sinh giường bệnh, buồng bệnh ngăn nắp, gọn gàng, sạch sẽ.</a:t>
            </a:r>
          </a:p>
        </p:txBody>
      </p:sp>
      <p:sp>
        <p:nvSpPr>
          <p:cNvPr id="2" name="TextBox 1"/>
          <p:cNvSpPr txBox="1"/>
          <p:nvPr/>
        </p:nvSpPr>
        <p:spPr>
          <a:xfrm>
            <a:off x="671015" y="2707780"/>
            <a:ext cx="5349541" cy="430887"/>
          </a:xfrm>
          <a:prstGeom prst="rect">
            <a:avLst/>
          </a:prstGeom>
          <a:noFill/>
        </p:spPr>
        <p:txBody>
          <a:bodyPr wrap="none" rtlCol="0">
            <a:spAutoFit/>
          </a:bodyPr>
          <a:lstStyle/>
          <a:p>
            <a:pPr marL="342900" indent="-342900">
              <a:buFont typeface="Wingdings" panose="05000000000000000000" pitchFamily="2" charset="2"/>
              <a:buChar char="ü"/>
            </a:pPr>
            <a:r>
              <a:rPr lang="en-US" sz="2200" smtClean="0">
                <a:latin typeface="Times New Roman" panose="02020603050405020304" pitchFamily="18" charset="0"/>
                <a:cs typeface="Times New Roman" panose="02020603050405020304" pitchFamily="18" charset="0"/>
              </a:rPr>
              <a:t>Mặc quần áo rộng rãi, dễ thấm hút mồ hôi.</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56470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5"/>
          <p:cNvSpPr txBox="1">
            <a:spLocks noChangeArrowheads="1"/>
          </p:cNvSpPr>
          <p:nvPr/>
        </p:nvSpPr>
        <p:spPr bwMode="auto">
          <a:xfrm>
            <a:off x="366855" y="1254935"/>
            <a:ext cx="25003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Giải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lý</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điều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a:t>
            </a:r>
          </a:p>
        </p:txBody>
      </p:sp>
      <p:sp>
        <p:nvSpPr>
          <p:cNvPr id="5" name="TextBox 6"/>
          <p:cNvSpPr txBox="1">
            <a:spLocks noChangeArrowheads="1"/>
          </p:cNvSpPr>
          <p:nvPr/>
        </p:nvSpPr>
        <p:spPr bwMode="auto">
          <a:xfrm>
            <a:off x="397811" y="3657600"/>
            <a:ext cx="2438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eaLnBrk="1" hangingPunct="1">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Trấn</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trò</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bớt</a:t>
            </a:r>
            <a:r>
              <a:rPr lang="en-US" sz="2200" dirty="0">
                <a:latin typeface="Times New Roman" panose="02020603050405020304" pitchFamily="18" charset="0"/>
                <a:cs typeface="Times New Roman" panose="02020603050405020304" pitchFamily="18" charset="0"/>
              </a:rPr>
              <a:t> lo </a:t>
            </a:r>
            <a:r>
              <a:rPr lang="en-US" sz="2200" dirty="0" err="1">
                <a:latin typeface="Times New Roman" panose="02020603050405020304" pitchFamily="18" charset="0"/>
                <a:cs typeface="Times New Roman" panose="02020603050405020304" pitchFamily="18" charset="0"/>
              </a:rPr>
              <a:t>lắng</a:t>
            </a:r>
            <a:r>
              <a:rPr lang="en-US" sz="2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3505200" y="533400"/>
            <a:ext cx="5029200" cy="5864006"/>
          </a:xfrm>
          <a:prstGeom prst="rect">
            <a:avLst/>
          </a:prstGeom>
        </p:spPr>
      </p:pic>
    </p:spTree>
    <p:extLst>
      <p:ext uri="{BB962C8B-B14F-4D97-AF65-F5344CB8AC3E}">
        <p14:creationId xmlns:p14="http://schemas.microsoft.com/office/powerpoint/2010/main" val="444349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8"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Thực hiện y lệnh</a:t>
            </a:r>
          </a:p>
        </p:txBody>
      </p:sp>
      <p:sp>
        <p:nvSpPr>
          <p:cNvPr id="9219" name="TextBox 5"/>
          <p:cNvSpPr txBox="1">
            <a:spLocks noChangeArrowheads="1"/>
          </p:cNvSpPr>
          <p:nvPr/>
        </p:nvSpPr>
        <p:spPr bwMode="auto">
          <a:xfrm>
            <a:off x="975744" y="2838352"/>
            <a:ext cx="79027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đầy</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xác</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lệnh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thuốc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tiêm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truyền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220" name="TextBox 7"/>
          <p:cNvSpPr txBox="1">
            <a:spLocks noChangeArrowheads="1"/>
          </p:cNvSpPr>
          <p:nvPr/>
        </p:nvSpPr>
        <p:spPr bwMode="auto">
          <a:xfrm>
            <a:off x="1046257" y="4474509"/>
            <a:ext cx="7543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Đặt sonde tiểu để theo dõi lưu lượng nước tiểu, tiên lượng sốc. </a:t>
            </a:r>
          </a:p>
        </p:txBody>
      </p:sp>
      <p:sp>
        <p:nvSpPr>
          <p:cNvPr id="9222" name="TextBox 9"/>
          <p:cNvSpPr txBox="1">
            <a:spLocks noChangeArrowheads="1"/>
          </p:cNvSpPr>
          <p:nvPr/>
        </p:nvSpPr>
        <p:spPr bwMode="auto">
          <a:xfrm>
            <a:off x="975744" y="2052734"/>
            <a:ext cx="43709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Cho bệnh nhân thở oxy</a:t>
            </a:r>
          </a:p>
        </p:txBody>
      </p:sp>
      <p:sp>
        <p:nvSpPr>
          <p:cNvPr id="2" name="TextBox 1"/>
          <p:cNvSpPr txBox="1"/>
          <p:nvPr/>
        </p:nvSpPr>
        <p:spPr>
          <a:xfrm>
            <a:off x="1046257" y="3643771"/>
            <a:ext cx="4003019"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Thực hiện các xét nghiệm cơ bản.</a:t>
            </a:r>
            <a:endParaRPr lang="en-US" sz="2200">
              <a:latin typeface="Times New Roman" panose="02020603050405020304" pitchFamily="18" charset="0"/>
              <a:cs typeface="Times New Roman" panose="02020603050405020304" pitchFamily="18" charset="0"/>
            </a:endParaRPr>
          </a:p>
        </p:txBody>
      </p:sp>
      <p:sp>
        <p:nvSpPr>
          <p:cNvPr id="3" name="TextBox 2"/>
          <p:cNvSpPr txBox="1"/>
          <p:nvPr/>
        </p:nvSpPr>
        <p:spPr>
          <a:xfrm>
            <a:off x="975743" y="5257800"/>
            <a:ext cx="7614313"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Giúp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thủ</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thuật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chọc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dịch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trong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ép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cấp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367704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42" name="Title 1"/>
          <p:cNvSpPr>
            <a:spLocks noGrp="1"/>
          </p:cNvSpPr>
          <p:nvPr>
            <p:ph type="title"/>
          </p:nvPr>
        </p:nvSpPr>
        <p:spPr/>
        <p:txBody>
          <a:bodyPr/>
          <a:lstStyle/>
          <a:p>
            <a:r>
              <a:rPr lang="en-US" smtClean="0">
                <a:latin typeface="Times New Roman" panose="02020603050405020304" pitchFamily="18" charset="0"/>
                <a:cs typeface="Times New Roman" panose="02020603050405020304" pitchFamily="18" charset="0"/>
              </a:rPr>
              <a:t>Theo dõi</a:t>
            </a:r>
          </a:p>
        </p:txBody>
      </p:sp>
      <p:sp>
        <p:nvSpPr>
          <p:cNvPr id="10243" name="TextBox 3"/>
          <p:cNvSpPr txBox="1">
            <a:spLocks noChangeArrowheads="1"/>
          </p:cNvSpPr>
          <p:nvPr/>
        </p:nvSpPr>
        <p:spPr bwMode="auto">
          <a:xfrm>
            <a:off x="536265" y="1081287"/>
            <a:ext cx="83029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en-US" sz="2200">
                <a:latin typeface="Times New Roman" panose="02020603050405020304" pitchFamily="18" charset="0"/>
                <a:cs typeface="Times New Roman" panose="02020603050405020304" pitchFamily="18" charset="0"/>
              </a:rPr>
              <a:t>D</a:t>
            </a:r>
            <a:r>
              <a:rPr lang="en-US" sz="2200" smtClean="0">
                <a:latin typeface="Times New Roman" panose="02020603050405020304" pitchFamily="18" charset="0"/>
                <a:cs typeface="Times New Roman" panose="02020603050405020304" pitchFamily="18" charset="0"/>
              </a:rPr>
              <a:t>ấu </a:t>
            </a:r>
            <a:r>
              <a:rPr lang="en-US" sz="2200" dirty="0" err="1">
                <a:latin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huyết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nhịp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trị</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dõi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ngày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bệnh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10244" name="TextBox 4"/>
          <p:cNvSpPr txBox="1">
            <a:spLocks noChangeArrowheads="1"/>
          </p:cNvSpPr>
          <p:nvPr/>
        </p:nvSpPr>
        <p:spPr bwMode="auto">
          <a:xfrm>
            <a:off x="520304" y="2216943"/>
            <a:ext cx="2779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T</a:t>
            </a:r>
            <a:r>
              <a:rPr lang="en-US" sz="2200" smtClean="0">
                <a:latin typeface="Times New Roman" panose="02020603050405020304" pitchFamily="18" charset="0"/>
                <a:cs typeface="Times New Roman" panose="02020603050405020304" pitchFamily="18" charset="0"/>
              </a:rPr>
              <a:t>hân </a:t>
            </a:r>
            <a:r>
              <a:rPr lang="en-US" sz="2200">
                <a:latin typeface="Times New Roman" panose="02020603050405020304" pitchFamily="18" charset="0"/>
                <a:cs typeface="Times New Roman" panose="02020603050405020304" pitchFamily="18" charset="0"/>
              </a:rPr>
              <a:t>nhiệt 2-3 giờ/lần.</a:t>
            </a:r>
          </a:p>
        </p:txBody>
      </p:sp>
      <p:sp>
        <p:nvSpPr>
          <p:cNvPr id="10245" name="TextBox 5"/>
          <p:cNvSpPr txBox="1">
            <a:spLocks noChangeArrowheads="1"/>
          </p:cNvSpPr>
          <p:nvPr/>
        </p:nvSpPr>
        <p:spPr bwMode="auto">
          <a:xfrm>
            <a:off x="520303" y="2701527"/>
            <a:ext cx="81664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L</a:t>
            </a:r>
            <a:r>
              <a:rPr lang="en-US" sz="2200" smtClean="0">
                <a:latin typeface="Times New Roman" panose="02020603050405020304" pitchFamily="18" charset="0"/>
                <a:cs typeface="Times New Roman" panose="02020603050405020304" pitchFamily="18" charset="0"/>
              </a:rPr>
              <a:t>ượng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1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đoạn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3 </a:t>
            </a:r>
            <a:r>
              <a:rPr lang="en-US" sz="2200" dirty="0" err="1">
                <a:latin typeface="Times New Roman" panose="02020603050405020304" pitchFamily="18" charset="0"/>
                <a:cs typeface="Times New Roman" panose="02020603050405020304" pitchFamily="18" charset="0"/>
              </a:rPr>
              <a:t>giờ</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endParaRPr lang="en-US" sz="2200" dirty="0">
              <a:latin typeface="Times New Roman" panose="02020603050405020304" pitchFamily="18" charset="0"/>
              <a:cs typeface="Times New Roman" panose="02020603050405020304" pitchFamily="18" charset="0"/>
            </a:endParaRPr>
          </a:p>
        </p:txBody>
      </p:sp>
      <p:sp>
        <p:nvSpPr>
          <p:cNvPr id="10246" name="TextBox 6"/>
          <p:cNvSpPr txBox="1">
            <a:spLocks noChangeArrowheads="1"/>
          </p:cNvSpPr>
          <p:nvPr/>
        </p:nvSpPr>
        <p:spPr bwMode="auto">
          <a:xfrm>
            <a:off x="556737" y="3459909"/>
            <a:ext cx="58721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L</a:t>
            </a:r>
            <a:r>
              <a:rPr lang="en-US" sz="2200" smtClean="0">
                <a:latin typeface="Times New Roman" panose="02020603050405020304" pitchFamily="18" charset="0"/>
                <a:cs typeface="Times New Roman" panose="02020603050405020304" pitchFamily="18" charset="0"/>
              </a:rPr>
              <a:t>ượng </a:t>
            </a:r>
            <a:r>
              <a:rPr lang="en-US" sz="2200" err="1">
                <a:latin typeface="Times New Roman" panose="02020603050405020304" pitchFamily="18" charset="0"/>
                <a:cs typeface="Times New Roman" panose="02020603050405020304" pitchFamily="18" charset="0"/>
              </a:rPr>
              <a:t>dịch</a:t>
            </a:r>
            <a:r>
              <a:rPr lang="en-US" sz="2200">
                <a:latin typeface="Times New Roman" panose="02020603050405020304" pitchFamily="18" charset="0"/>
                <a:cs typeface="Times New Roman" panose="02020603050405020304" pitchFamily="18" charset="0"/>
              </a:rPr>
              <a:t> </a:t>
            </a:r>
            <a:r>
              <a:rPr lang="en-US" sz="2200" smtClean="0">
                <a:latin typeface="Times New Roman" panose="02020603050405020304" pitchFamily="18" charset="0"/>
                <a:cs typeface="Times New Roman" panose="02020603050405020304" pitchFamily="18" charset="0"/>
              </a:rPr>
              <a:t>vào</a:t>
            </a:r>
            <a:r>
              <a:rPr lang="en-US" sz="2200">
                <a:latin typeface="Times New Roman" panose="02020603050405020304" pitchFamily="18" charset="0"/>
                <a:cs typeface="Times New Roman" panose="02020603050405020304" pitchFamily="18" charset="0"/>
              </a:rPr>
              <a:t>,</a:t>
            </a:r>
            <a:r>
              <a:rPr lang="en-US" sz="220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cân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dịch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a:t>
            </a:r>
          </a:p>
        </p:txBody>
      </p:sp>
      <p:sp>
        <p:nvSpPr>
          <p:cNvPr id="10247" name="TextBox 7"/>
          <p:cNvSpPr txBox="1">
            <a:spLocks noChangeArrowheads="1"/>
          </p:cNvSpPr>
          <p:nvPr/>
        </p:nvSpPr>
        <p:spPr bwMode="auto">
          <a:xfrm>
            <a:off x="520303" y="3969494"/>
            <a:ext cx="83188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dirty="0">
                <a:latin typeface="Times New Roman" panose="02020603050405020304" pitchFamily="18" charset="0"/>
                <a:cs typeface="Times New Roman" panose="02020603050405020304" pitchFamily="18" charset="0"/>
              </a:rPr>
              <a:t>Theo </a:t>
            </a:r>
            <a:r>
              <a:rPr lang="en-US" sz="2200" dirty="0" err="1">
                <a:latin typeface="Times New Roman" panose="02020603050405020304" pitchFamily="18" charset="0"/>
                <a:cs typeface="Times New Roman" panose="02020603050405020304" pitchFamily="18" charset="0"/>
              </a:rPr>
              <a:t>dõi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phù</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tích</a:t>
            </a:r>
            <a:r>
              <a:rPr lang="en-US" sz="2200" dirty="0">
                <a:latin typeface="Times New Roman" panose="02020603050405020304" pitchFamily="18" charset="0"/>
                <a:cs typeface="Times New Roman" panose="02020603050405020304" pitchFamily="18" charset="0"/>
              </a:rPr>
              <a:t> (da </a:t>
            </a:r>
            <a:r>
              <a:rPr lang="en-US" sz="2200" dirty="0" err="1">
                <a:latin typeface="Times New Roman" panose="02020603050405020304" pitchFamily="18" charset="0"/>
                <a:cs typeface="Times New Roman" panose="02020603050405020304" pitchFamily="18" charset="0"/>
              </a:rPr>
              <a:t>khô</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ít</a:t>
            </a:r>
            <a:r>
              <a:rPr lang="en-US" sz="2200" dirty="0">
                <a:latin typeface="Times New Roman" panose="02020603050405020304" pitchFamily="18" charset="0"/>
                <a:cs typeface="Times New Roman" panose="02020603050405020304" pitchFamily="18" charset="0"/>
              </a:rPr>
              <a:t>..)</a:t>
            </a:r>
          </a:p>
        </p:txBody>
      </p:sp>
      <p:sp>
        <p:nvSpPr>
          <p:cNvPr id="10248" name="TextBox 8"/>
          <p:cNvSpPr txBox="1">
            <a:spLocks noChangeArrowheads="1"/>
          </p:cNvSpPr>
          <p:nvPr/>
        </p:nvSpPr>
        <p:spPr bwMode="auto">
          <a:xfrm>
            <a:off x="556737" y="4910380"/>
            <a:ext cx="25987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a:latin typeface="Times New Roman" panose="02020603050405020304" pitchFamily="18" charset="0"/>
                <a:cs typeface="Times New Roman" panose="02020603050405020304" pitchFamily="18" charset="0"/>
              </a:rPr>
              <a:t>Theo dõi huyết động.</a:t>
            </a:r>
          </a:p>
        </p:txBody>
      </p:sp>
      <p:sp>
        <p:nvSpPr>
          <p:cNvPr id="2" name="TextBox 1"/>
          <p:cNvSpPr txBox="1"/>
          <p:nvPr/>
        </p:nvSpPr>
        <p:spPr>
          <a:xfrm>
            <a:off x="556737" y="5512712"/>
            <a:ext cx="7031092"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Tình trạng sử dụng thuốc và các biến chứng do thuốc gây ra.</a:t>
            </a:r>
            <a:endParaRPr lang="en-US" sz="2200">
              <a:latin typeface="Times New Roman" panose="02020603050405020304" pitchFamily="18" charset="0"/>
              <a:cs typeface="Times New Roman" panose="02020603050405020304" pitchFamily="18" charset="0"/>
            </a:endParaRPr>
          </a:p>
        </p:txBody>
      </p:sp>
      <p:sp>
        <p:nvSpPr>
          <p:cNvPr id="3" name="TextBox 2"/>
          <p:cNvSpPr txBox="1"/>
          <p:nvPr/>
        </p:nvSpPr>
        <p:spPr>
          <a:xfrm>
            <a:off x="556737" y="6120731"/>
            <a:ext cx="4251485" cy="430887"/>
          </a:xfrm>
          <a:prstGeom prst="rect">
            <a:avLst/>
          </a:prstGeom>
          <a:noFill/>
        </p:spPr>
        <p:txBody>
          <a:bodyPr wrap="none" rtlCol="0">
            <a:spAutoFit/>
          </a:bodyPr>
          <a:lstStyle/>
          <a:p>
            <a:r>
              <a:rPr lang="en-US" sz="2200" smtClean="0">
                <a:latin typeface="Times New Roman" panose="02020603050405020304" pitchFamily="18" charset="0"/>
                <a:cs typeface="Times New Roman" panose="02020603050405020304" pitchFamily="18" charset="0"/>
              </a:rPr>
              <a:t>Tình trạng vận động của bệnh nhân.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622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81000"/>
            <a:ext cx="8229600" cy="1143000"/>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I. ĐẠI CƯƠNG VỀ SỐC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v"/>
            </a:pPr>
            <a:r>
              <a:rPr lang="vi-VN" sz="2400" dirty="0" smtClean="0">
                <a:latin typeface="+mj-lt"/>
              </a:rPr>
              <a:t>Sốc là tình trạng mất cân bằng giữa dòng tuần hoàn và nhu cầu ôxy của các mô: tình trạng này dẫn tới thiếu ôxy mô, rối loạn chuyển hoá mô và giảm chức năng của các cơ quan. </a:t>
            </a:r>
            <a:endParaRPr lang="en-US" sz="2400" dirty="0" smtClean="0">
              <a:latin typeface="+mj-lt"/>
            </a:endParaRPr>
          </a:p>
          <a:p>
            <a:pPr marL="0" indent="0" algn="just">
              <a:buNone/>
            </a:pPr>
            <a:r>
              <a:rPr lang="en-US" sz="2400" dirty="0" smtClean="0">
                <a:latin typeface="Times New Roman" pitchFamily="18" charset="0"/>
                <a:cs typeface="Times New Roman" pitchFamily="18" charset="0"/>
              </a:rPr>
              <a:t>   </a:t>
            </a:r>
          </a:p>
          <a:p>
            <a:pPr algn="just">
              <a:buFont typeface="Wingdings" panose="05000000000000000000" pitchFamily="2" charset="2"/>
              <a:buChar char="v"/>
            </a:pP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triệu chứng </a:t>
            </a:r>
            <a:r>
              <a:rPr lang="en-US" sz="2400" dirty="0" err="1">
                <a:latin typeface="Times New Roman" pitchFamily="18" charset="0"/>
                <a:cs typeface="Times New Roman" pitchFamily="18" charset="0"/>
              </a:rPr>
              <a:t>lâm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sàng</a:t>
            </a:r>
            <a:r>
              <a:rPr lang="en-US" sz="2400" dirty="0" smtClean="0">
                <a:latin typeface="Times New Roman" pitchFamily="18" charset="0"/>
                <a:cs typeface="Times New Roman" pitchFamily="18" charset="0"/>
              </a:rPr>
              <a:t>:</a:t>
            </a:r>
          </a:p>
          <a:p>
            <a:pPr algn="just">
              <a:buFont typeface="Wingdings" panose="05000000000000000000" pitchFamily="2" charset="2"/>
              <a:buChar char="§"/>
            </a:pP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endParaRPr lang="en-US" sz="2400" dirty="0" smtClean="0">
              <a:latin typeface="Times New Roman" pitchFamily="18" charset="0"/>
              <a:cs typeface="Times New Roman" pitchFamily="18" charset="0"/>
            </a:endParaRPr>
          </a:p>
          <a:p>
            <a:pPr algn="just">
              <a:buFont typeface="Wingdings" panose="05000000000000000000" pitchFamily="2" charset="2"/>
              <a:buChar char="§"/>
            </a:pPr>
            <a:r>
              <a:rPr lang="en-US" sz="2400" dirty="0" err="1">
                <a:latin typeface="Times New Roman" pitchFamily="18" charset="0"/>
                <a:cs typeface="Times New Roman" pitchFamily="18" charset="0"/>
              </a:rPr>
              <a:t>H</a:t>
            </a:r>
            <a:r>
              <a:rPr lang="en-US" sz="2400" dirty="0" err="1" smtClean="0">
                <a:latin typeface="Times New Roman" pitchFamily="18" charset="0"/>
                <a:cs typeface="Times New Roman" pitchFamily="18" charset="0"/>
              </a:rPr>
              <a:t>uyết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áp tụt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kẹt</a:t>
            </a:r>
            <a:endParaRPr lang="en-US" sz="2400" dirty="0" smtClean="0">
              <a:latin typeface="Times New Roman" pitchFamily="18" charset="0"/>
              <a:cs typeface="Times New Roman" pitchFamily="18" charset="0"/>
            </a:endParaRPr>
          </a:p>
          <a:p>
            <a:pPr algn="just">
              <a:buFont typeface="Wingdings" panose="05000000000000000000" pitchFamily="2" charset="2"/>
              <a:buChar char="§"/>
            </a:pPr>
            <a:r>
              <a:rPr lang="en-US" sz="2400" dirty="0" err="1" smtClean="0">
                <a:latin typeface="Times New Roman" pitchFamily="18" charset="0"/>
                <a:cs typeface="Times New Roman" pitchFamily="18" charset="0"/>
              </a:rPr>
              <a:t>Thiểu</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niệu hoặc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niệu</a:t>
            </a:r>
            <a:endParaRPr lang="en-US" sz="2400" dirty="0" smtClean="0">
              <a:latin typeface="Times New Roman" pitchFamily="18" charset="0"/>
              <a:cs typeface="Times New Roman" pitchFamily="18" charset="0"/>
            </a:endParaRPr>
          </a:p>
          <a:p>
            <a:pPr algn="just">
              <a:buFont typeface="Wingdings" panose="05000000000000000000" pitchFamily="2" charset="2"/>
              <a:buChar char="§"/>
            </a:pPr>
            <a:r>
              <a:rPr lang="en-US" sz="2400" dirty="0" err="1">
                <a:latin typeface="Times New Roman" pitchFamily="18" charset="0"/>
                <a:cs typeface="Times New Roman" pitchFamily="18" charset="0"/>
              </a:rPr>
              <a:t>V</a:t>
            </a:r>
            <a:r>
              <a:rPr lang="en-US" sz="2400" dirty="0" err="1" smtClean="0">
                <a:latin typeface="Times New Roman" pitchFamily="18" charset="0"/>
                <a:cs typeface="Times New Roman" pitchFamily="18" charset="0"/>
              </a:rPr>
              <a:t>ã</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mồ hôi, da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endParaRPr lang="en-US" sz="2400" dirty="0" smtClean="0">
              <a:latin typeface="Times New Roman" pitchFamily="18" charset="0"/>
              <a:cs typeface="Times New Roman" pitchFamily="18" charset="0"/>
            </a:endParaRPr>
          </a:p>
          <a:p>
            <a:pPr algn="just">
              <a:buFont typeface="Wingdings" panose="05000000000000000000" pitchFamily="2" charset="2"/>
              <a:buChar char="§"/>
            </a:pP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R</a:t>
            </a:r>
            <a:r>
              <a:rPr lang="en-US" sz="2400" dirty="0" err="1" smtClean="0">
                <a:latin typeface="Times New Roman" pitchFamily="18" charset="0"/>
                <a:cs typeface="Times New Roman" pitchFamily="18" charset="0"/>
              </a:rPr>
              <a:t>ối</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loạn tâm thần có thể gặp.</a:t>
            </a:r>
            <a:endParaRPr lang="en-US" sz="2400" dirty="0" smtClean="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763838"/>
            <a:ext cx="4034051" cy="3438525"/>
          </a:xfrm>
          <a:prstGeom prst="rect">
            <a:avLst/>
          </a:prstGeom>
        </p:spPr>
      </p:pic>
    </p:spTree>
    <p:extLst>
      <p:ext uri="{BB962C8B-B14F-4D97-AF65-F5344CB8AC3E}">
        <p14:creationId xmlns:p14="http://schemas.microsoft.com/office/powerpoint/2010/main" val="24469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8" name="TextBox 8"/>
          <p:cNvSpPr txBox="1">
            <a:spLocks noChangeArrowheads="1"/>
          </p:cNvSpPr>
          <p:nvPr/>
        </p:nvSpPr>
        <p:spPr bwMode="auto">
          <a:xfrm>
            <a:off x="838200" y="1925820"/>
            <a:ext cx="7467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smtClean="0">
                <a:latin typeface="Times New Roman" panose="02020603050405020304" pitchFamily="18" charset="0"/>
                <a:cs typeface="Times New Roman" panose="02020603050405020304" pitchFamily="18" charset="0"/>
              </a:rPr>
              <a:t>Giáo </a:t>
            </a:r>
            <a:r>
              <a:rPr lang="en-US" sz="2200">
                <a:latin typeface="Times New Roman" panose="02020603050405020304" pitchFamily="18" charset="0"/>
                <a:cs typeface="Times New Roman" panose="02020603050405020304" pitchFamily="18" charset="0"/>
              </a:rPr>
              <a:t>dục sức khỏe cho bệnh nhân và người nhà về phòng bệnh cũng như cách xử trí đối với bệnh nhân khi có tiến triển xấu.</a:t>
            </a:r>
          </a:p>
        </p:txBody>
      </p:sp>
      <p:sp>
        <p:nvSpPr>
          <p:cNvPr id="11269" name="TextBox 10"/>
          <p:cNvSpPr txBox="1">
            <a:spLocks noChangeArrowheads="1"/>
          </p:cNvSpPr>
          <p:nvPr/>
        </p:nvSpPr>
        <p:spPr bwMode="auto">
          <a:xfrm>
            <a:off x="809767" y="4038600"/>
            <a:ext cx="71508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sz="2200" smtClean="0">
                <a:solidFill>
                  <a:srgbClr val="000000"/>
                </a:solidFill>
                <a:latin typeface="Times New Roman" panose="02020603050405020304" pitchFamily="18" charset="0"/>
                <a:cs typeface="Times New Roman" panose="02020603050405020304" pitchFamily="18" charset="0"/>
              </a:rPr>
              <a:t>Hướng </a:t>
            </a:r>
            <a:r>
              <a:rPr lang="en-US" sz="2200" dirty="0" err="1">
                <a:solidFill>
                  <a:srgbClr val="000000"/>
                </a:solidFill>
                <a:latin typeface="Times New Roman" panose="02020603050405020304" pitchFamily="18" charset="0"/>
                <a:cs typeface="Times New Roman" panose="02020603050405020304" pitchFamily="18" charset="0"/>
              </a:rPr>
              <a:t>dẫn</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người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bệnh</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nên</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tái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khám</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định</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kỳ</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Có</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dấu</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hiệu</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bất</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thường</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thì</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phải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nhanh</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chóng</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tới</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bệnh</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viện</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để</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kiểm</a:t>
            </a:r>
            <a:r>
              <a:rPr lang="en-US" sz="2200" dirty="0">
                <a:solidFill>
                  <a:srgbClr val="000000"/>
                </a:solidFill>
                <a:latin typeface="Times New Roman" panose="02020603050405020304" pitchFamily="18" charset="0"/>
                <a:cs typeface="Times New Roman" panose="02020603050405020304" pitchFamily="18" charset="0"/>
              </a:rPr>
              <a:t> </a:t>
            </a:r>
            <a:r>
              <a:rPr lang="en-US" sz="2200" dirty="0" err="1">
                <a:solidFill>
                  <a:srgbClr val="000000"/>
                </a:solidFill>
                <a:latin typeface="Times New Roman" panose="02020603050405020304" pitchFamily="18" charset="0"/>
                <a:cs typeface="Times New Roman" panose="02020603050405020304" pitchFamily="18" charset="0"/>
              </a:rPr>
              <a:t>tra</a:t>
            </a:r>
            <a:r>
              <a:rPr lang="en-US" sz="2200" dirty="0">
                <a:solidFill>
                  <a:srgbClr val="000000"/>
                </a:solidFill>
                <a:latin typeface="Times New Roman" panose="02020603050405020304" pitchFamily="18" charset="0"/>
                <a:cs typeface="Times New Roman" panose="02020603050405020304" pitchFamily="18" charset="0"/>
              </a:rPr>
              <a:t>. </a:t>
            </a:r>
          </a:p>
        </p:txBody>
      </p:sp>
      <p:sp>
        <p:nvSpPr>
          <p:cNvPr id="11270" name="Rectangle 11"/>
          <p:cNvSpPr>
            <a:spLocks noChangeArrowheads="1"/>
          </p:cNvSpPr>
          <p:nvPr/>
        </p:nvSpPr>
        <p:spPr bwMode="auto">
          <a:xfrm>
            <a:off x="838200" y="3122633"/>
            <a:ext cx="6616303" cy="48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nSpc>
                <a:spcPct val="130000"/>
              </a:lnSpc>
              <a:spcBef>
                <a:spcPts val="225"/>
              </a:spcBef>
              <a:spcAft>
                <a:spcPts val="225"/>
              </a:spcAft>
            </a:pP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khuyên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TextBox 2"/>
          <p:cNvSpPr txBox="1"/>
          <p:nvPr/>
        </p:nvSpPr>
        <p:spPr>
          <a:xfrm>
            <a:off x="2376527" y="729007"/>
            <a:ext cx="4390946" cy="769441"/>
          </a:xfrm>
          <a:prstGeom prst="rect">
            <a:avLst/>
          </a:prstGeom>
          <a:noFill/>
        </p:spPr>
        <p:txBody>
          <a:bodyPr wrap="none" rtlCol="0">
            <a:spAutoFit/>
          </a:bodyPr>
          <a:lstStyle/>
          <a:p>
            <a:r>
              <a:rPr lang="en-US" sz="4400" smtClean="0">
                <a:latin typeface="Times New Roman" panose="02020603050405020304" pitchFamily="18" charset="0"/>
                <a:cs typeface="Times New Roman" panose="02020603050405020304" pitchFamily="18" charset="0"/>
              </a:rPr>
              <a:t>Giáo dục sức khỏe</a:t>
            </a:r>
            <a:endParaRPr lang="en-US"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992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00B050"/>
                </a:solidFill>
                <a:latin typeface="Times New Roman" panose="02020603050405020304" pitchFamily="18" charset="0"/>
                <a:cs typeface="Times New Roman" panose="02020603050405020304" pitchFamily="18" charset="0"/>
              </a:rPr>
              <a:t>5.Đánh </a:t>
            </a:r>
            <a:r>
              <a:rPr lang="en-US" b="1" dirty="0" err="1" smtClean="0">
                <a:solidFill>
                  <a:srgbClr val="00B050"/>
                </a:solidFill>
                <a:latin typeface="Times New Roman" panose="02020603050405020304" pitchFamily="18" charset="0"/>
                <a:cs typeface="Times New Roman" panose="02020603050405020304" pitchFamily="18" charset="0"/>
              </a:rPr>
              <a:t>giá</a:t>
            </a:r>
            <a:endParaRPr lang="en-US" b="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8200" y="2133600"/>
            <a:ext cx="8001000" cy="3816429"/>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Đánh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toàn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bệnh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a:t>
            </a:r>
          </a:p>
          <a:p>
            <a:endParaRPr lang="en-US" sz="2200" dirty="0" smtClean="0">
              <a:latin typeface="Times New Roman" panose="02020603050405020304" pitchFamily="18" charset="0"/>
              <a:cs typeface="Times New Roman" panose="02020603050405020304" pitchFamily="18" charset="0"/>
            </a:endParaRPr>
          </a:p>
          <a:p>
            <a:pPr marL="285750" indent="-285750">
              <a:buFontTx/>
              <a:buChar char="-"/>
            </a:pP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dấu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hiệu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tồn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a:t>
            </a:r>
          </a:p>
          <a:p>
            <a:pPr marL="285750" indent="-285750">
              <a:buFontTx/>
              <a:buChar char="-"/>
            </a:pPr>
            <a:r>
              <a:rPr lang="en-US" sz="2200" dirty="0" err="1" smtClean="0">
                <a:latin typeface="Times New Roman" panose="02020603050405020304" pitchFamily="18" charset="0"/>
                <a:cs typeface="Times New Roman" panose="02020603050405020304" pitchFamily="18" charset="0"/>
              </a:rPr>
              <a:t>Lượng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nước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tiểu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lên</a:t>
            </a:r>
            <a:r>
              <a:rPr lang="en-US" sz="2200" dirty="0" smtClean="0">
                <a:latin typeface="Times New Roman" panose="02020603050405020304" pitchFamily="18" charset="0"/>
                <a:cs typeface="Times New Roman" panose="02020603050405020304" pitchFamily="18" charset="0"/>
              </a:rPr>
              <a:t> hay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a:t>
            </a:r>
          </a:p>
          <a:p>
            <a:pPr marL="285750" indent="-285750">
              <a:buFontTx/>
              <a:buChar char="-"/>
            </a:pP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xét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nghiệm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chú</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men </a:t>
            </a:r>
            <a:r>
              <a:rPr lang="en-US" sz="2200" dirty="0" err="1" smtClean="0">
                <a:latin typeface="Times New Roman" panose="02020603050405020304" pitchFamily="18" charset="0"/>
                <a:cs typeface="Times New Roman" panose="02020603050405020304" pitchFamily="18" charset="0"/>
              </a:rPr>
              <a:t>tim.</a:t>
            </a:r>
            <a:endParaRPr lang="en-US" sz="2200" dirty="0" smtClean="0">
              <a:latin typeface="Times New Roman" panose="02020603050405020304" pitchFamily="18" charset="0"/>
              <a:cs typeface="Times New Roman" panose="02020603050405020304" pitchFamily="18" charset="0"/>
            </a:endParaRPr>
          </a:p>
          <a:p>
            <a:pPr marL="285750" indent="-285750">
              <a:buFontTx/>
              <a:buChar char="-"/>
            </a:pP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bệnh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ổn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hay </a:t>
            </a:r>
            <a:r>
              <a:rPr lang="en-US" sz="2200" dirty="0" err="1" smtClean="0">
                <a:latin typeface="Times New Roman" panose="02020603050405020304" pitchFamily="18" charset="0"/>
                <a:cs typeface="Times New Roman" panose="02020603050405020304" pitchFamily="18" charset="0"/>
              </a:rPr>
              <a:t>chưa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thần</a:t>
            </a:r>
            <a:r>
              <a:rPr lang="en-US" sz="2200" dirty="0" smtClean="0">
                <a:latin typeface="Times New Roman" panose="02020603050405020304" pitchFamily="18" charset="0"/>
                <a:cs typeface="Times New Roman" panose="02020603050405020304" pitchFamily="18" charset="0"/>
              </a:rPr>
              <a:t>,…</a:t>
            </a:r>
          </a:p>
          <a:p>
            <a:pPr marL="285750" indent="-285750">
              <a:buFontTx/>
              <a:buChar char="-"/>
            </a:pPr>
            <a:r>
              <a:rPr lang="en-US" sz="2200" dirty="0" err="1" smtClean="0">
                <a:latin typeface="Times New Roman" panose="02020603050405020304" pitchFamily="18" charset="0"/>
                <a:cs typeface="Times New Roman" panose="02020603050405020304" pitchFamily="18" charset="0"/>
              </a:rPr>
              <a:t>Sau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viện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bệnh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sóc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theo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dõi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phòng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bệnh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a:t>
            </a:r>
          </a:p>
          <a:p>
            <a:pPr marL="285750" indent="-285750">
              <a:buFontTx/>
              <a:buChar char="-"/>
            </a:pPr>
            <a:endParaRPr lang="en-US" sz="2200" dirty="0" smtClean="0">
              <a:latin typeface="Times New Roman" panose="02020603050405020304" pitchFamily="18" charset="0"/>
              <a:cs typeface="Times New Roman" panose="02020603050405020304" pitchFamily="18" charset="0"/>
            </a:endParaRPr>
          </a:p>
          <a:p>
            <a:pPr marL="285750" indent="-285750">
              <a:buFontTx/>
              <a:buChar char="-"/>
            </a:pPr>
            <a:endParaRPr lang="en-US" sz="2200" dirty="0" smtClean="0">
              <a:latin typeface="Times New Roman" panose="02020603050405020304" pitchFamily="18" charset="0"/>
              <a:cs typeface="Times New Roman" panose="02020603050405020304" pitchFamily="18" charset="0"/>
            </a:endParaRPr>
          </a:p>
          <a:p>
            <a:pPr marL="285750" indent="-285750">
              <a:buFontTx/>
              <a:buChar char="-"/>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817960"/>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V. CÂU HỎI LƯỢNG GIÁ</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nữ</a:t>
            </a:r>
            <a:r>
              <a:rPr lang="en-US" dirty="0" smtClean="0">
                <a:latin typeface="Times New Roman" panose="02020603050405020304" pitchFamily="18" charset="0"/>
                <a:cs typeface="Times New Roman" panose="02020603050405020304" pitchFamily="18" charset="0"/>
              </a:rPr>
              <a:t> 34 </a:t>
            </a:r>
            <a:r>
              <a:rPr lang="en-US" dirty="0" err="1" smtClean="0">
                <a:latin typeface="Times New Roman" panose="02020603050405020304" pitchFamily="18" charset="0"/>
                <a:cs typeface="Times New Roman" panose="02020603050405020304" pitchFamily="18" charset="0"/>
              </a:rPr>
              <a:t>tuổi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máu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ngực</a:t>
            </a:r>
            <a:r>
              <a:rPr lang="en-US" dirty="0" smtClean="0">
                <a:latin typeface="Times New Roman" panose="02020603050405020304" pitchFamily="18" charset="0"/>
                <a:cs typeface="Times New Roman" panose="02020603050405020304" pitchFamily="18" charset="0"/>
              </a:rPr>
              <a:t>, da </a:t>
            </a:r>
            <a:r>
              <a:rPr lang="en-US" dirty="0" err="1" smtClean="0">
                <a:latin typeface="Times New Roman" panose="02020603050405020304" pitchFamily="18" charset="0"/>
                <a:cs typeface="Times New Roman" panose="02020603050405020304" pitchFamily="18" charset="0"/>
              </a:rPr>
              <a:t>xanh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hôi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80/60mmHg, </a:t>
            </a:r>
            <a:r>
              <a:rPr lang="en-US" dirty="0" err="1" smtClean="0">
                <a:latin typeface="Times New Roman" panose="02020603050405020304" pitchFamily="18" charset="0"/>
                <a:cs typeface="Times New Roman" panose="02020603050405020304" pitchFamily="18" charset="0"/>
              </a:rPr>
              <a:t>nhịp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r>
              <a:rPr lang="en-US" dirty="0" smtClean="0">
                <a:latin typeface="Times New Roman" panose="02020603050405020304" pitchFamily="18" charset="0"/>
                <a:cs typeface="Times New Roman" panose="02020603050405020304" pitchFamily="18" charset="0"/>
              </a:rPr>
              <a:t> 130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phút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thở</a:t>
            </a:r>
            <a:r>
              <a:rPr lang="en-US" dirty="0" smtClean="0">
                <a:latin typeface="Times New Roman" panose="02020603050405020304" pitchFamily="18" charset="0"/>
                <a:cs typeface="Times New Roman" panose="02020603050405020304" pitchFamily="18" charset="0"/>
              </a:rPr>
              <a:t> 30 </a:t>
            </a:r>
            <a:r>
              <a:rPr lang="en-US" dirty="0" err="1" smtClean="0">
                <a:latin typeface="Times New Roman" panose="02020603050405020304" pitchFamily="18" charset="0"/>
                <a:cs typeface="Times New Roman" panose="02020603050405020304" pitchFamily="18" charset="0"/>
              </a:rPr>
              <a:t>lần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phút</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err="1" smtClean="0">
                <a:latin typeface="Times New Roman" panose="02020603050405020304" pitchFamily="18" charset="0"/>
                <a:cs typeface="Times New Roman" panose="02020603050405020304" pitchFamily="18" charset="0"/>
              </a:rPr>
              <a:t>Dựa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hỏi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459738"/>
      </p:ext>
    </p:extLst>
  </p:cSld>
  <p:clrMapOvr>
    <a:masterClrMapping/>
  </p:clrMapOvr>
  <p:transition spd="slow">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Chẩn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sau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đây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38600" y="2286000"/>
            <a:ext cx="4876800" cy="3763963"/>
          </a:xfrm>
        </p:spPr>
        <p:txBody>
          <a:bodyPr/>
          <a:lstStyle/>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Phù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Sốc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smtClean="0">
                <a:latin typeface="Times New Roman" panose="02020603050405020304" pitchFamily="18" charset="0"/>
                <a:cs typeface="Times New Roman" panose="02020603050405020304" pitchFamily="18" charset="0"/>
              </a:rPr>
              <a:t>Hen </a:t>
            </a:r>
            <a:r>
              <a:rPr lang="en-US" dirty="0" err="1" smtClean="0">
                <a:latin typeface="Times New Roman" panose="02020603050405020304" pitchFamily="18" charset="0"/>
                <a:cs typeface="Times New Roman" panose="02020603050405020304" pitchFamily="18" charset="0"/>
              </a:rPr>
              <a:t>phế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quản</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Ngộ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514600"/>
            <a:ext cx="2270760" cy="30276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8128" y="2819400"/>
            <a:ext cx="609600" cy="678936"/>
          </a:xfrm>
          <a:prstGeom prst="rect">
            <a:avLst/>
          </a:prstGeom>
        </p:spPr>
      </p:pic>
    </p:spTree>
    <p:extLst>
      <p:ext uri="{BB962C8B-B14F-4D97-AF65-F5344CB8AC3E}">
        <p14:creationId xmlns:p14="http://schemas.microsoft.com/office/powerpoint/2010/main" val="34742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0500" y="809398"/>
            <a:ext cx="8420100" cy="1575027"/>
          </a:xfrm>
        </p:spPr>
        <p:txBody>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2: </a:t>
            </a:r>
            <a:r>
              <a:rPr lang="en-US" dirty="0" err="1" smtClean="0">
                <a:latin typeface="Times New Roman" panose="02020603050405020304" pitchFamily="18" charset="0"/>
                <a:cs typeface="Times New Roman" panose="02020603050405020304" pitchFamily="18" charset="0"/>
              </a:rPr>
              <a:t>Xử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trí</a:t>
            </a:r>
            <a:r>
              <a:rPr lang="en-US" dirty="0" smtClean="0">
                <a:latin typeface="Times New Roman" panose="02020603050405020304" pitchFamily="18" charset="0"/>
                <a:cs typeface="Times New Roman" panose="02020603050405020304" pitchFamily="18" charset="0"/>
              </a:rPr>
              <a:t> ban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đúng</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276600" y="2813713"/>
            <a:ext cx="5334000" cy="2667000"/>
          </a:xfrm>
        </p:spPr>
        <p:txBody>
          <a:bodyPr>
            <a:normAutofit fontScale="92500"/>
          </a:bodyPr>
          <a:lstStyle/>
          <a:p>
            <a:pPr marL="514350" indent="-514350" algn="l">
              <a:buFont typeface="+mj-lt"/>
              <a:buAutoNum type="alphaUcPeriod"/>
            </a:pPr>
            <a:r>
              <a:rPr lang="en-US" dirty="0" smtClean="0">
                <a:solidFill>
                  <a:schemeClr val="tx1"/>
                </a:solidFill>
                <a:latin typeface="Times New Roman" panose="02020603050405020304" pitchFamily="18" charset="0"/>
                <a:cs typeface="Times New Roman" panose="02020603050405020304" pitchFamily="18" charset="0"/>
              </a:rPr>
              <a:t>Cho </a:t>
            </a:r>
            <a:r>
              <a:rPr lang="en-US" dirty="0" err="1" smtClean="0">
                <a:solidFill>
                  <a:schemeClr val="tx1"/>
                </a:solidFill>
                <a:latin typeface="Times New Roman" panose="02020603050405020304" pitchFamily="18" charset="0"/>
                <a:cs typeface="Times New Roman" panose="02020603050405020304" pitchFamily="18" charset="0"/>
              </a:rPr>
              <a:t>bệnh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nằm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đầu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cao</a:t>
            </a:r>
            <a:endParaRPr lang="en-US" dirty="0" smtClean="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lphaUcPeriod"/>
            </a:pPr>
            <a:r>
              <a:rPr lang="en-US" dirty="0" err="1" smtClean="0">
                <a:solidFill>
                  <a:schemeClr val="tx1"/>
                </a:solidFill>
                <a:latin typeface="Times New Roman" panose="02020603050405020304" pitchFamily="18" charset="0"/>
                <a:cs typeface="Times New Roman" panose="02020603050405020304" pitchFamily="18" charset="0"/>
              </a:rPr>
              <a:t>Truyền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tĩnh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mạch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Nacl</a:t>
            </a:r>
            <a:r>
              <a:rPr lang="en-US" dirty="0" smtClean="0">
                <a:solidFill>
                  <a:schemeClr val="tx1"/>
                </a:solidFill>
                <a:latin typeface="Times New Roman" panose="02020603050405020304" pitchFamily="18" charset="0"/>
                <a:cs typeface="Times New Roman" panose="02020603050405020304" pitchFamily="18" charset="0"/>
              </a:rPr>
              <a:t> 0,9 %</a:t>
            </a:r>
          </a:p>
          <a:p>
            <a:pPr marL="514350" indent="-514350" algn="l">
              <a:buFont typeface="+mj-lt"/>
              <a:buAutoNum type="alphaUcPeriod"/>
            </a:pPr>
            <a:r>
              <a:rPr lang="en-US" dirty="0" err="1" smtClean="0">
                <a:solidFill>
                  <a:schemeClr val="tx1"/>
                </a:solidFill>
                <a:latin typeface="Times New Roman" panose="02020603050405020304" pitchFamily="18" charset="0"/>
                <a:cs typeface="Times New Roman" panose="02020603050405020304" pitchFamily="18" charset="0"/>
              </a:rPr>
              <a:t>Đặt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túi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theo</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dõi</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nước</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tiểu</a:t>
            </a:r>
            <a:endParaRPr lang="en-US" dirty="0" smtClean="0">
              <a:solidFill>
                <a:schemeClr val="tx1"/>
              </a:solidFill>
              <a:latin typeface="Times New Roman" panose="02020603050405020304" pitchFamily="18" charset="0"/>
              <a:cs typeface="Times New Roman" panose="02020603050405020304" pitchFamily="18" charset="0"/>
            </a:endParaRPr>
          </a:p>
          <a:p>
            <a:pPr marL="514350" indent="-514350" algn="l">
              <a:buFont typeface="+mj-lt"/>
              <a:buAutoNum type="alphaUcPeriod"/>
            </a:pPr>
            <a:r>
              <a:rPr lang="en-US" dirty="0" smtClean="0">
                <a:solidFill>
                  <a:schemeClr val="tx1"/>
                </a:solidFill>
                <a:latin typeface="Times New Roman" panose="02020603050405020304" pitchFamily="18" charset="0"/>
                <a:cs typeface="Times New Roman" panose="02020603050405020304" pitchFamily="18" charset="0"/>
              </a:rPr>
              <a:t>Cho </a:t>
            </a:r>
            <a:r>
              <a:rPr lang="en-US" dirty="0" err="1" smtClean="0">
                <a:solidFill>
                  <a:schemeClr val="tx1"/>
                </a:solidFill>
                <a:latin typeface="Times New Roman" panose="02020603050405020304" pitchFamily="18" charset="0"/>
                <a:cs typeface="Times New Roman" panose="02020603050405020304" pitchFamily="18" charset="0"/>
              </a:rPr>
              <a:t>bệnh</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nằm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đầu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thấp</a:t>
            </a:r>
            <a:r>
              <a:rPr lang="en-US" dirty="0" smtClean="0">
                <a:solidFill>
                  <a:schemeClr val="tx1"/>
                </a:solidFill>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 y="2458720"/>
            <a:ext cx="2270760" cy="3027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09" y="4419600"/>
            <a:ext cx="684181" cy="762000"/>
          </a:xfrm>
          <a:prstGeom prst="rect">
            <a:avLst/>
          </a:prstGeom>
        </p:spPr>
      </p:pic>
    </p:spTree>
    <p:extLst>
      <p:ext uri="{BB962C8B-B14F-4D97-AF65-F5344CB8AC3E}">
        <p14:creationId xmlns:p14="http://schemas.microsoft.com/office/powerpoint/2010/main" val="92474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ưu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bệnh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này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76800" y="2438400"/>
            <a:ext cx="3810000" cy="3687763"/>
          </a:xfrm>
        </p:spPr>
        <p:txBody>
          <a:bodyPr/>
          <a:lstStyle/>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Dopamin</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smtClean="0">
                <a:latin typeface="Times New Roman" panose="02020603050405020304" pitchFamily="18" charset="0"/>
                <a:cs typeface="Times New Roman" panose="02020603050405020304" pitchFamily="18" charset="0"/>
              </a:rPr>
              <a:t>Adrenalin</a:t>
            </a:r>
          </a:p>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Noadrenalin</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US" dirty="0" err="1" smtClean="0">
                <a:latin typeface="Times New Roman" panose="02020603050405020304" pitchFamily="18" charset="0"/>
                <a:cs typeface="Times New Roman" panose="02020603050405020304" pitchFamily="18" charset="0"/>
              </a:rPr>
              <a:t>Corticoit</a:t>
            </a: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 y="2458720"/>
            <a:ext cx="2499360" cy="302768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286000"/>
            <a:ext cx="684181" cy="762000"/>
          </a:xfrm>
          <a:prstGeom prst="rect">
            <a:avLst/>
          </a:prstGeom>
        </p:spPr>
      </p:pic>
    </p:spTree>
    <p:extLst>
      <p:ext uri="{BB962C8B-B14F-4D97-AF65-F5344CB8AC3E}">
        <p14:creationId xmlns:p14="http://schemas.microsoft.com/office/powerpoint/2010/main" val="15548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213751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87565246"/>
              </p:ext>
            </p:extLst>
          </p:nvPr>
        </p:nvGraphicFramePr>
        <p:xfrm>
          <a:off x="381000" y="706187"/>
          <a:ext cx="8458198" cy="4693920"/>
        </p:xfrm>
        <a:graphic>
          <a:graphicData uri="http://schemas.openxmlformats.org/drawingml/2006/table">
            <a:tbl>
              <a:tblPr firstRow="1" bandRow="1">
                <a:tableStyleId>{5C22544A-7EE6-4342-B048-85BDC9FD1C3A}</a:tableStyleId>
              </a:tblPr>
              <a:tblGrid>
                <a:gridCol w="1879599"/>
                <a:gridCol w="791867"/>
                <a:gridCol w="826676"/>
                <a:gridCol w="826676"/>
                <a:gridCol w="826676"/>
                <a:gridCol w="826676"/>
                <a:gridCol w="826676"/>
                <a:gridCol w="738954"/>
                <a:gridCol w="914398"/>
              </a:tblGrid>
              <a:tr h="670560">
                <a:tc>
                  <a:txBody>
                    <a:bodyPr/>
                    <a:lstStyle/>
                    <a:p>
                      <a:pPr algn="ctr"/>
                      <a:r>
                        <a:rPr lang="en-US" sz="2000" dirty="0" err="1" smtClean="0">
                          <a:latin typeface="Times New Roman" panose="02020603050405020304" pitchFamily="18" charset="0"/>
                          <a:cs typeface="Times New Roman" panose="02020603050405020304" pitchFamily="18" charset="0"/>
                        </a:rPr>
                        <a:t>Loại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sốc</a:t>
                      </a:r>
                      <a:endParaRPr lang="en-US" sz="20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CI</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SVR</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PVR</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SvO2</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RAP</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RVP</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PAP</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PAWP</a:t>
                      </a:r>
                      <a:endParaRPr lang="en-US" sz="2000" dirty="0">
                        <a:latin typeface="Times New Roman" panose="02020603050405020304" pitchFamily="18" charset="0"/>
                        <a:cs typeface="Times New Roman" panose="02020603050405020304" pitchFamily="18" charset="0"/>
                      </a:endParaRPr>
                    </a:p>
                  </a:txBody>
                  <a:tcPr anchor="ctr"/>
                </a:tc>
              </a:tr>
              <a:tr h="670560">
                <a:tc>
                  <a:txBody>
                    <a:bodyPr/>
                    <a:lstStyle/>
                    <a:p>
                      <a:pPr algn="ctr"/>
                      <a:r>
                        <a:rPr lang="en-US" sz="2000" dirty="0" err="1" smtClean="0">
                          <a:latin typeface="Times New Roman" panose="02020603050405020304" pitchFamily="18" charset="0"/>
                          <a:cs typeface="Times New Roman" panose="02020603050405020304" pitchFamily="18" charset="0"/>
                        </a:rPr>
                        <a:t>Sốc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tim</a:t>
                      </a:r>
                      <a:r>
                        <a:rPr lang="en-US" sz="2000" baseline="0" dirty="0" smtClean="0">
                          <a:latin typeface="Times New Roman" panose="02020603050405020304" pitchFamily="18" charset="0"/>
                          <a:cs typeface="Times New Roman" panose="02020603050405020304" pitchFamily="18" charset="0"/>
                        </a:rPr>
                        <a:t> (NMCT, </a:t>
                      </a:r>
                      <a:r>
                        <a:rPr lang="en-US" sz="2000" baseline="0" dirty="0" err="1" smtClean="0">
                          <a:latin typeface="Times New Roman" panose="02020603050405020304" pitchFamily="18" charset="0"/>
                          <a:cs typeface="Times New Roman" panose="02020603050405020304" pitchFamily="18" charset="0"/>
                        </a:rPr>
                        <a:t>loạn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nhịp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tim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ép</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tim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cấp</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r>
              <a:tr h="670560">
                <a:tc>
                  <a:txBody>
                    <a:bodyPr/>
                    <a:lstStyle/>
                    <a:p>
                      <a:pPr algn="ctr"/>
                      <a:r>
                        <a:rPr lang="en-US" sz="2000" dirty="0" err="1" smtClean="0">
                          <a:latin typeface="Times New Roman" panose="02020603050405020304" pitchFamily="18" charset="0"/>
                          <a:cs typeface="Times New Roman" panose="02020603050405020304" pitchFamily="18" charset="0"/>
                        </a:rPr>
                        <a:t>Sốc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tích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mất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máu</a:t>
                      </a:r>
                      <a:r>
                        <a:rPr lang="en-US" sz="2000" baseline="0" dirty="0" smtClean="0">
                          <a:latin typeface="Times New Roman" panose="02020603050405020304" pitchFamily="18" charset="0"/>
                          <a:cs typeface="Times New Roman" panose="02020603050405020304" pitchFamily="18" charset="0"/>
                        </a:rPr>
                        <a:t>)</a:t>
                      </a: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r>
              <a:tr h="670560">
                <a:tc>
                  <a:txBody>
                    <a:bodyPr/>
                    <a:lstStyle/>
                    <a:p>
                      <a:pPr algn="ctr"/>
                      <a:r>
                        <a:rPr lang="en-US" sz="2000" dirty="0" err="1" smtClean="0">
                          <a:latin typeface="Times New Roman" panose="02020603050405020304" pitchFamily="18" charset="0"/>
                          <a:cs typeface="Times New Roman" panose="02020603050405020304" pitchFamily="18" charset="0"/>
                        </a:rPr>
                        <a:t>Sốc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phân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bố</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nhiễm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khuẩn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huyết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phản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vệ</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a:t>
                      </a:r>
                      <a:r>
                        <a:rPr lang="en-US" sz="2000" baseline="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nchor="ctr"/>
                </a:tc>
              </a:tr>
              <a:tr h="670560">
                <a:tc>
                  <a:txBody>
                    <a:bodyPr/>
                    <a:lstStyle/>
                    <a:p>
                      <a:pPr algn="ctr"/>
                      <a:r>
                        <a:rPr lang="en-US" sz="2000" dirty="0" err="1" smtClean="0">
                          <a:latin typeface="Times New Roman" panose="02020603050405020304" pitchFamily="18" charset="0"/>
                          <a:cs typeface="Times New Roman" panose="02020603050405020304" pitchFamily="18" charset="0"/>
                        </a:rPr>
                        <a:t>Sốc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tắc</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nghẽn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nhồi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máu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phổi</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rộng</a:t>
                      </a:r>
                      <a:r>
                        <a:rPr lang="en-US" sz="2000" baseline="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anchor="ctr"/>
                </a:tc>
              </a:tr>
            </a:tbl>
          </a:graphicData>
        </a:graphic>
      </p:graphicFrame>
      <p:sp>
        <p:nvSpPr>
          <p:cNvPr id="2" name="TextBox 1"/>
          <p:cNvSpPr txBox="1"/>
          <p:nvPr/>
        </p:nvSpPr>
        <p:spPr>
          <a:xfrm>
            <a:off x="685800" y="228600"/>
            <a:ext cx="4191000" cy="461665"/>
          </a:xfrm>
          <a:prstGeom prst="rect">
            <a:avLst/>
          </a:prstGeom>
          <a:noFill/>
        </p:spPr>
        <p:txBody>
          <a:bodyPr wrap="square" rtlCol="0">
            <a:spAutoFit/>
          </a:bodyPr>
          <a:lstStyle/>
          <a:p>
            <a:pPr marL="342900" indent="-342900">
              <a:buFont typeface="Wingdings" panose="05000000000000000000" pitchFamily="2" charset="2"/>
              <a:buChar char="v"/>
            </a:pP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85800" y="5638800"/>
            <a:ext cx="8153400" cy="923330"/>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CI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chỉ</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lượng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tim</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SVR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hoàn</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PVR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tuần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hoàn</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SvO2</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oxy </a:t>
            </a:r>
            <a:r>
              <a:rPr lang="en-US" dirty="0" err="1" smtClean="0">
                <a:latin typeface="Times New Roman" panose="02020603050405020304" pitchFamily="18" charset="0"/>
                <a:cs typeface="Times New Roman" panose="02020603050405020304" pitchFamily="18" charset="0"/>
              </a:rPr>
              <a:t>mạch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trộn</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RAP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phải</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PAP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PAWP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phổi</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thay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đổi</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giảm</a:t>
            </a:r>
            <a:r>
              <a:rPr lang="en-US" dirty="0" smtClean="0">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tăng</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19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II. SỐC TIM</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219200"/>
            <a:ext cx="8229600" cy="2059628"/>
          </a:xfrm>
        </p:spPr>
        <p:txBody>
          <a:bodyPr>
            <a:normAutofit/>
          </a:bodyPr>
          <a:lstStyle/>
          <a:p>
            <a:pPr marL="0" indent="0">
              <a:buNone/>
            </a:pPr>
            <a:r>
              <a:rPr lang="en-US" sz="2800" b="1" dirty="0" smtClean="0">
                <a:solidFill>
                  <a:srgbClr val="00B050"/>
                </a:solidFill>
                <a:latin typeface="Times New Roman" pitchFamily="18" charset="0"/>
                <a:cs typeface="Times New Roman" pitchFamily="18" charset="0"/>
              </a:rPr>
              <a:t>1.Định nghĩa</a:t>
            </a:r>
          </a:p>
          <a:p>
            <a:pPr marL="0" indent="0">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Sốc tim</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(cardiogenic shock)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là tình trạng giảm cung lượng tim không đáp ứng được nhu cầu ôxy của các mô cơ thể</a:t>
            </a:r>
            <a:r>
              <a:rPr lang="en-US" sz="2400" dirty="0" smtClean="0">
                <a:latin typeface="Times New Roman" pitchFamily="18" charset="0"/>
                <a:cs typeface="Times New Roman" pitchFamily="18" charset="0"/>
              </a:rPr>
              <a:t> (hay nói cách khác là </a:t>
            </a:r>
            <a:r>
              <a:rPr lang="vi-VN" sz="2400" dirty="0" smtClean="0">
                <a:latin typeface="Times New Roman" pitchFamily="18" charset="0"/>
                <a:cs typeface="Times New Roman" pitchFamily="18" charset="0"/>
              </a:rPr>
              <a:t>một tình trạng mà trong đó tim đột nhiên không thể bơm máu để đáp ứng nhu cầu cơ thể</a:t>
            </a:r>
            <a:r>
              <a:rPr lang="en-US" sz="2400" dirty="0" smtClean="0">
                <a:latin typeface="Times New Roman" pitchFamily="18" charset="0"/>
                <a:cs typeface="Times New Roman" pitchFamily="18" charset="0"/>
              </a:rPr>
              <a:t>).</a:t>
            </a:r>
          </a:p>
          <a:p>
            <a:pPr marL="0" indent="0">
              <a:buNone/>
            </a:pPr>
            <a:endParaRPr lang="vi-VN" sz="2400" dirty="0" smtClean="0">
              <a:latin typeface="Times New Roman" pitchFamily="18" charset="0"/>
              <a:cs typeface="Times New Roman" pitchFamily="18" charset="0"/>
            </a:endParaRPr>
          </a:p>
          <a:p>
            <a:pPr marL="0" indent="0">
              <a:buNone/>
            </a:pPr>
            <a:endParaRPr lang="vi-VN" sz="2400" dirty="0" smtClean="0">
              <a:latin typeface="Times New Roman" pitchFamily="18" charset="0"/>
              <a:cs typeface="Times New Roman" pitchFamily="18" charset="0"/>
            </a:endParaRPr>
          </a:p>
          <a:p>
            <a:pPr marL="0" indent="0">
              <a:buNone/>
            </a:pPr>
            <a:endParaRPr lang="en-US" dirty="0"/>
          </a:p>
        </p:txBody>
      </p:sp>
      <p:grpSp>
        <p:nvGrpSpPr>
          <p:cNvPr id="14" name="Group 13"/>
          <p:cNvGrpSpPr/>
          <p:nvPr/>
        </p:nvGrpSpPr>
        <p:grpSpPr>
          <a:xfrm>
            <a:off x="441278" y="3465983"/>
            <a:ext cx="8216848" cy="2685475"/>
            <a:chOff x="441278" y="3465983"/>
            <a:chExt cx="8216848" cy="2685475"/>
          </a:xfrm>
        </p:grpSpPr>
        <p:sp>
          <p:nvSpPr>
            <p:cNvPr id="4" name="Oval 3"/>
            <p:cNvSpPr/>
            <p:nvPr/>
          </p:nvSpPr>
          <p:spPr>
            <a:xfrm>
              <a:off x="441278" y="4440072"/>
              <a:ext cx="220980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dirty="0">
                  <a:latin typeface="Times New Roman" pitchFamily="18" charset="0"/>
                  <a:cs typeface="Times New Roman" pitchFamily="18" charset="0"/>
                </a:rPr>
                <a:t>một cơn đau tim nặng</a:t>
              </a:r>
              <a:endParaRPr lang="en-US" dirty="0"/>
            </a:p>
          </p:txBody>
        </p:sp>
        <p:sp>
          <p:nvSpPr>
            <p:cNvPr id="5" name="Rectangle 4"/>
            <p:cNvSpPr/>
            <p:nvPr/>
          </p:nvSpPr>
          <p:spPr>
            <a:xfrm>
              <a:off x="3513004" y="4572000"/>
              <a:ext cx="1981200" cy="685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atin typeface="Times New Roman" pitchFamily="18" charset="0"/>
                  <a:cs typeface="Times New Roman" pitchFamily="18" charset="0"/>
                  <a:sym typeface="Wingdings" panose="05000000000000000000" pitchFamily="2" charset="2"/>
                </a:rPr>
                <a:t>SỐC TIM</a:t>
              </a:r>
              <a:endParaRPr lang="en-US"/>
            </a:p>
          </p:txBody>
        </p:sp>
        <p:sp>
          <p:nvSpPr>
            <p:cNvPr id="6" name="Oval 5"/>
            <p:cNvSpPr/>
            <p:nvPr/>
          </p:nvSpPr>
          <p:spPr>
            <a:xfrm>
              <a:off x="6676926" y="5354472"/>
              <a:ext cx="1981200" cy="79698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Tử</a:t>
              </a:r>
              <a:r>
                <a:rPr lang="en-US" dirty="0" smtClean="0"/>
                <a:t> </a:t>
              </a:r>
              <a:r>
                <a:rPr lang="en-US" dirty="0" err="1" smtClean="0"/>
                <a:t>vong</a:t>
              </a:r>
              <a:endParaRPr lang="en-US" dirty="0"/>
            </a:p>
          </p:txBody>
        </p:sp>
        <p:sp>
          <p:nvSpPr>
            <p:cNvPr id="7" name="Oval 6"/>
            <p:cNvSpPr/>
            <p:nvPr/>
          </p:nvSpPr>
          <p:spPr>
            <a:xfrm>
              <a:off x="6661004" y="3465983"/>
              <a:ext cx="1828800" cy="8223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50% </a:t>
              </a:r>
              <a:r>
                <a:rPr lang="en-US" dirty="0" err="1" smtClean="0"/>
                <a:t>Sống</a:t>
              </a:r>
              <a:r>
                <a:rPr lang="en-US" dirty="0" smtClean="0"/>
                <a:t> </a:t>
              </a:r>
              <a:r>
                <a:rPr lang="en-US" dirty="0" err="1" smtClean="0"/>
                <a:t>sót</a:t>
              </a:r>
              <a:endParaRPr lang="en-US" dirty="0"/>
            </a:p>
          </p:txBody>
        </p:sp>
        <p:sp>
          <p:nvSpPr>
            <p:cNvPr id="8" name="Right Arrow 7"/>
            <p:cNvSpPr/>
            <p:nvPr/>
          </p:nvSpPr>
          <p:spPr>
            <a:xfrm flipV="1">
              <a:off x="2743200" y="4800600"/>
              <a:ext cx="620973"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117671">
              <a:off x="5725621" y="4187100"/>
              <a:ext cx="675584" cy="439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206361">
              <a:off x="5715000" y="5354472"/>
              <a:ext cx="838200"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20274713">
              <a:off x="4722161" y="3904870"/>
              <a:ext cx="2077235" cy="369332"/>
            </a:xfrm>
            <a:prstGeom prst="rect">
              <a:avLst/>
            </a:prstGeom>
            <a:noFill/>
          </p:spPr>
          <p:txBody>
            <a:bodyPr wrap="none" rtlCol="0">
              <a:spAutoFit/>
            </a:bodyPr>
            <a:lstStyle/>
            <a:p>
              <a:r>
                <a:rPr lang="en-US" dirty="0" err="1" smtClean="0"/>
                <a:t>Điều</a:t>
              </a:r>
              <a:r>
                <a:rPr lang="en-US" dirty="0" smtClean="0"/>
                <a:t> </a:t>
              </a:r>
              <a:r>
                <a:rPr lang="en-US" dirty="0" err="1" smtClean="0"/>
                <a:t>trị</a:t>
              </a:r>
              <a:r>
                <a:rPr lang="en-US" dirty="0" smtClean="0"/>
                <a:t> </a:t>
              </a:r>
              <a:r>
                <a:rPr lang="en-US" dirty="0" err="1" smtClean="0"/>
                <a:t>ngay</a:t>
              </a:r>
              <a:r>
                <a:rPr lang="en-US" dirty="0" smtClean="0"/>
                <a:t> </a:t>
              </a:r>
              <a:r>
                <a:rPr lang="en-US" dirty="0" err="1" smtClean="0"/>
                <a:t>lập</a:t>
              </a:r>
              <a:r>
                <a:rPr lang="en-US" dirty="0" smtClean="0"/>
                <a:t> </a:t>
              </a:r>
              <a:r>
                <a:rPr lang="en-US" dirty="0" err="1" smtClean="0"/>
                <a:t>tức</a:t>
              </a:r>
              <a:endParaRPr lang="en-US" dirty="0"/>
            </a:p>
          </p:txBody>
        </p:sp>
        <p:sp>
          <p:nvSpPr>
            <p:cNvPr id="12" name="TextBox 11"/>
            <p:cNvSpPr txBox="1"/>
            <p:nvPr/>
          </p:nvSpPr>
          <p:spPr>
            <a:xfrm rot="1430723">
              <a:off x="4421201" y="5718236"/>
              <a:ext cx="2903404" cy="369332"/>
            </a:xfrm>
            <a:prstGeom prst="rect">
              <a:avLst/>
            </a:prstGeom>
            <a:noFill/>
          </p:spPr>
          <p:txBody>
            <a:bodyPr wrap="square" rtlCol="0">
              <a:spAutoFit/>
            </a:bodyPr>
            <a:lstStyle/>
            <a:p>
              <a:r>
                <a:rPr lang="en-US" dirty="0" err="1" smtClean="0"/>
                <a:t>Không</a:t>
              </a:r>
              <a:r>
                <a:rPr lang="en-US" dirty="0" smtClean="0"/>
                <a:t> </a:t>
              </a:r>
              <a:r>
                <a:rPr lang="en-US" dirty="0" err="1" smtClean="0"/>
                <a:t>điều</a:t>
              </a:r>
              <a:r>
                <a:rPr lang="en-US" dirty="0" smtClean="0"/>
                <a:t> </a:t>
              </a:r>
              <a:r>
                <a:rPr lang="en-US" dirty="0" err="1" smtClean="0"/>
                <a:t>trị</a:t>
              </a:r>
              <a:r>
                <a:rPr lang="en-US" dirty="0" smtClean="0"/>
                <a:t> </a:t>
              </a:r>
              <a:r>
                <a:rPr lang="en-US" dirty="0" err="1" smtClean="0"/>
                <a:t>ngay</a:t>
              </a:r>
              <a:r>
                <a:rPr lang="en-US" dirty="0" smtClean="0"/>
                <a:t> </a:t>
              </a:r>
              <a:r>
                <a:rPr lang="en-US" dirty="0" err="1" smtClean="0"/>
                <a:t>lập</a:t>
              </a:r>
              <a:r>
                <a:rPr lang="en-US" dirty="0" smtClean="0"/>
                <a:t> </a:t>
              </a:r>
              <a:r>
                <a:rPr lang="en-US" dirty="0" err="1" smtClean="0"/>
                <a:t>tức</a:t>
              </a:r>
              <a:endParaRPr lang="en-US" dirty="0"/>
            </a:p>
          </p:txBody>
        </p:sp>
      </p:grpSp>
    </p:spTree>
    <p:extLst>
      <p:ext uri="{BB962C8B-B14F-4D97-AF65-F5344CB8AC3E}">
        <p14:creationId xmlns:p14="http://schemas.microsoft.com/office/powerpoint/2010/main" val="40235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3429000" cy="1143000"/>
          </a:xfrm>
        </p:spPr>
        <p:txBody>
          <a:bodyPr/>
          <a:lstStyle/>
          <a:p>
            <a:r>
              <a:rPr lang="en-US" dirty="0" smtClean="0">
                <a:solidFill>
                  <a:srgbClr val="00B050"/>
                </a:solidFill>
                <a:latin typeface="Times New Roman" panose="02020603050405020304" pitchFamily="18" charset="0"/>
                <a:cs typeface="Times New Roman" panose="02020603050405020304" pitchFamily="18" charset="0"/>
              </a:rPr>
              <a:t>2.Chẩn </a:t>
            </a:r>
            <a:r>
              <a:rPr lang="en-US" dirty="0" err="1" smtClean="0">
                <a:solidFill>
                  <a:srgbClr val="00B050"/>
                </a:solidFill>
                <a:latin typeface="Times New Roman" panose="02020603050405020304" pitchFamily="18" charset="0"/>
                <a:cs typeface="Times New Roman" panose="02020603050405020304" pitchFamily="18" charset="0"/>
              </a:rPr>
              <a:t>đoán</a:t>
            </a:r>
            <a:endParaRPr lang="en-US"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534400" cy="4708525"/>
          </a:xfrm>
        </p:spPr>
        <p:txBody>
          <a:bodyPr>
            <a:normAutofit lnSpcReduction="10000"/>
          </a:bodyPr>
          <a:lstStyle/>
          <a:p>
            <a:pPr marL="0" indent="0" algn="just">
              <a:buNone/>
            </a:pPr>
            <a:endParaRPr lang="vi-VN" sz="2400" dirty="0">
              <a:latin typeface="+mj-lt"/>
            </a:endParaRPr>
          </a:p>
          <a:p>
            <a:pPr marL="0" indent="0" algn="just">
              <a:buNone/>
            </a:pPr>
            <a:r>
              <a:rPr lang="vi-VN" sz="2400" dirty="0">
                <a:latin typeface="+mj-lt"/>
              </a:rPr>
              <a:t>-Huyết áp tâm thu &lt; 80 mmHg khi không có mặt các thuốc vận mạch hoặc &lt; 90 mmHg khi có mặt các thuốc vận mạch và ít nhất kéo dài &gt; 30 phút.</a:t>
            </a:r>
          </a:p>
          <a:p>
            <a:pPr marL="0" indent="0" algn="just">
              <a:buNone/>
            </a:pPr>
            <a:r>
              <a:rPr lang="vi-VN" sz="2400" dirty="0">
                <a:latin typeface="+mj-lt"/>
              </a:rPr>
              <a:t>- Giảm cung lượng tim (Chỉ số tim &lt; 2,0 lít/phút/m2) mà không liên quan đến giảm thể tích tuần hoàn (PAWP &gt; 12 mmHg).</a:t>
            </a:r>
          </a:p>
          <a:p>
            <a:pPr algn="just">
              <a:buFontTx/>
              <a:buChar char="-"/>
            </a:pPr>
            <a:r>
              <a:rPr lang="vi-VN" sz="2400" dirty="0" smtClean="0">
                <a:latin typeface="+mj-lt"/>
              </a:rPr>
              <a:t>Giảm </a:t>
            </a:r>
            <a:r>
              <a:rPr lang="vi-VN" sz="2400" dirty="0">
                <a:latin typeface="+mj-lt"/>
              </a:rPr>
              <a:t>tưới máu mô: </a:t>
            </a:r>
            <a:endParaRPr lang="en-US" sz="2400" dirty="0" smtClean="0">
              <a:latin typeface="+mj-lt"/>
            </a:endParaRPr>
          </a:p>
          <a:p>
            <a:pPr marL="0" indent="0" algn="just">
              <a:buNone/>
            </a:pPr>
            <a:r>
              <a:rPr lang="en-US" sz="2400" dirty="0" smtClean="0">
                <a:latin typeface="Times New Roman" panose="02020603050405020304" pitchFamily="18" charset="0"/>
                <a:cs typeface="Times New Roman" panose="02020603050405020304" pitchFamily="18" charset="0"/>
              </a:rPr>
              <a:t>+ T</a:t>
            </a:r>
            <a:r>
              <a:rPr lang="vi-VN" sz="2400" dirty="0" smtClean="0">
                <a:latin typeface="+mj-lt"/>
              </a:rPr>
              <a:t>hiểu </a:t>
            </a:r>
            <a:r>
              <a:rPr lang="vi-VN" sz="2400" dirty="0">
                <a:latin typeface="+mj-lt"/>
              </a:rPr>
              <a:t>niệu (</a:t>
            </a:r>
            <a:r>
              <a:rPr lang="vi-VN" sz="2400" dirty="0" smtClean="0">
                <a:latin typeface="+mj-lt"/>
              </a:rPr>
              <a:t>nước </a:t>
            </a:r>
            <a:r>
              <a:rPr lang="vi-VN" sz="2400" dirty="0">
                <a:latin typeface="+mj-lt"/>
              </a:rPr>
              <a:t>tiểu &lt; 30 ml/giờ</a:t>
            </a:r>
            <a:r>
              <a:rPr lang="vi-VN" sz="2400" dirty="0" smtClean="0">
                <a:latin typeface="+mj-lt"/>
              </a:rPr>
              <a:t>)</a:t>
            </a:r>
            <a:endParaRPr lang="en-US" sz="2400" dirty="0" smtClean="0">
              <a:latin typeface="+mj-lt"/>
            </a:endParaRPr>
          </a:p>
          <a:p>
            <a:pPr marL="0" indent="0" algn="just">
              <a:buNone/>
            </a:pPr>
            <a:r>
              <a:rPr lang="vi-VN" sz="2400" dirty="0" smtClean="0">
                <a:latin typeface="+mj-lt"/>
              </a:rPr>
              <a:t> </a:t>
            </a:r>
            <a:r>
              <a:rPr lang="en-US" sz="2400" dirty="0" smtClean="0">
                <a:latin typeface="Times New Roman" panose="02020603050405020304" pitchFamily="18" charset="0"/>
                <a:cs typeface="Times New Roman" panose="02020603050405020304" pitchFamily="18" charset="0"/>
              </a:rPr>
              <a:t>+ C</a:t>
            </a:r>
            <a:r>
              <a:rPr lang="vi-VN" sz="2400" dirty="0" smtClean="0">
                <a:latin typeface="+mj-lt"/>
              </a:rPr>
              <a:t>o </a:t>
            </a:r>
            <a:r>
              <a:rPr lang="vi-VN" sz="2400" dirty="0">
                <a:latin typeface="+mj-lt"/>
              </a:rPr>
              <a:t>mạch ngoại vi-đầu chi lạnh và tím-vùng dưới gối nổi vân </a:t>
            </a:r>
            <a:r>
              <a:rPr lang="vi-VN" sz="2400" dirty="0" smtClean="0">
                <a:latin typeface="+mj-lt"/>
              </a:rPr>
              <a:t>xanh</a:t>
            </a:r>
            <a:endParaRPr lang="en-US" sz="2400" dirty="0" smtClean="0">
              <a:latin typeface="+mj-lt"/>
            </a:endParaRPr>
          </a:p>
          <a:p>
            <a:pPr marL="0" indent="0" algn="just">
              <a:buNone/>
            </a:pPr>
            <a:r>
              <a:rPr lang="en-US" sz="2400" dirty="0" smtClean="0">
                <a:latin typeface="Times New Roman" panose="02020603050405020304" pitchFamily="18" charset="0"/>
                <a:cs typeface="Times New Roman" panose="02020603050405020304" pitchFamily="18" charset="0"/>
              </a:rPr>
              <a:t>+ R</a:t>
            </a:r>
            <a:r>
              <a:rPr lang="vi-VN" sz="2400" dirty="0" smtClean="0">
                <a:latin typeface="+mj-lt"/>
              </a:rPr>
              <a:t>ối </a:t>
            </a:r>
            <a:r>
              <a:rPr lang="vi-VN" sz="2400" dirty="0">
                <a:latin typeface="+mj-lt"/>
              </a:rPr>
              <a:t>loạn tâm thần-ý </a:t>
            </a:r>
            <a:r>
              <a:rPr lang="vi-VN" sz="2400" dirty="0" smtClean="0">
                <a:latin typeface="+mj-lt"/>
              </a:rPr>
              <a:t>thức</a:t>
            </a:r>
            <a:endParaRPr lang="en-US" sz="2400" dirty="0" smtClean="0">
              <a:latin typeface="+mj-lt"/>
            </a:endParaRPr>
          </a:p>
          <a:p>
            <a:pPr marL="0" indent="0" algn="just">
              <a:buNone/>
            </a:pPr>
            <a:r>
              <a:rPr lang="en-US" sz="2400" dirty="0" smtClean="0">
                <a:latin typeface="Times New Roman" panose="02020603050405020304" pitchFamily="18" charset="0"/>
                <a:cs typeface="Times New Roman" panose="02020603050405020304" pitchFamily="18" charset="0"/>
              </a:rPr>
              <a:t>+ T</a:t>
            </a:r>
            <a:r>
              <a:rPr lang="vi-VN" sz="2400" dirty="0" smtClean="0">
                <a:latin typeface="+mj-lt"/>
              </a:rPr>
              <a:t>oan </a:t>
            </a:r>
            <a:r>
              <a:rPr lang="vi-VN" sz="2400" dirty="0">
                <a:latin typeface="+mj-lt"/>
              </a:rPr>
              <a:t>huyết với hô hấp chu kỳ-thở nhanh.</a:t>
            </a:r>
          </a:p>
          <a:p>
            <a:pPr algn="just"/>
            <a:endParaRPr lang="en-US" sz="2400" dirty="0">
              <a:latin typeface="+mj-lt"/>
            </a:endParaRPr>
          </a:p>
        </p:txBody>
      </p:sp>
    </p:spTree>
    <p:extLst>
      <p:ext uri="{BB962C8B-B14F-4D97-AF65-F5344CB8AC3E}">
        <p14:creationId xmlns:p14="http://schemas.microsoft.com/office/powerpoint/2010/main" val="41024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381000" y="381000"/>
            <a:ext cx="8229600" cy="4906963"/>
          </a:xfrm>
        </p:spPr>
        <p:txBody>
          <a:bodyPr>
            <a:normAutofit/>
          </a:bodyPr>
          <a:lstStyle/>
          <a:p>
            <a:pPr marL="0" indent="0">
              <a:buNone/>
            </a:pPr>
            <a:r>
              <a:rPr lang="en-US" b="1" dirty="0" smtClean="0">
                <a:solidFill>
                  <a:srgbClr val="00B050"/>
                </a:solidFill>
                <a:latin typeface="Times New Roman" panose="02020603050405020304" pitchFamily="18" charset="0"/>
                <a:cs typeface="Times New Roman" panose="02020603050405020304" pitchFamily="18" charset="0"/>
              </a:rPr>
              <a:t>3. Nguyên nhân</a:t>
            </a:r>
          </a:p>
          <a:p>
            <a:pPr marL="0" indent="0">
              <a:buNone/>
            </a:pPr>
            <a:r>
              <a:rPr lang="vi-VN" sz="2400" dirty="0" smtClean="0">
                <a:latin typeface="Times New Roman" pitchFamily="18" charset="0"/>
                <a:cs typeface="Times New Roman" pitchFamily="18" charset="0"/>
              </a:rPr>
              <a:t>Nguyên  nhân  thường  gặp  nhất  là  nhồi  máu  cơ  tim  cấp.  Khoảng  5-10%  bệnh nhân nhồi máu cơ tim (NMCT) gây biến chứng sốc ti</a:t>
            </a:r>
            <a:r>
              <a:rPr lang="en-US" sz="2400" dirty="0" smtClean="0">
                <a:latin typeface="Times New Roman" pitchFamily="18" charset="0"/>
                <a:cs typeface="Times New Roman" pitchFamily="18" charset="0"/>
              </a:rPr>
              <a:t>m.</a:t>
            </a: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124200"/>
            <a:ext cx="5181600" cy="3423557"/>
          </a:xfrm>
          <a:prstGeom prst="rect">
            <a:avLst/>
          </a:prstGeom>
        </p:spPr>
      </p:pic>
    </p:spTree>
    <p:extLst>
      <p:ext uri="{BB962C8B-B14F-4D97-AF65-F5344CB8AC3E}">
        <p14:creationId xmlns:p14="http://schemas.microsoft.com/office/powerpoint/2010/main" val="259006551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967" y="3048000"/>
            <a:ext cx="5715000" cy="3810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171450"/>
            <a:ext cx="4286250" cy="3257550"/>
          </a:xfrm>
          <a:prstGeom prst="rect">
            <a:avLst/>
          </a:prstGeom>
        </p:spPr>
      </p:pic>
      <p:sp>
        <p:nvSpPr>
          <p:cNvPr id="3" name="Content Placeholder 2"/>
          <p:cNvSpPr>
            <a:spLocks noGrp="1"/>
          </p:cNvSpPr>
          <p:nvPr>
            <p:ph idx="1"/>
          </p:nvPr>
        </p:nvSpPr>
        <p:spPr>
          <a:xfrm>
            <a:off x="609600" y="538163"/>
            <a:ext cx="7696200" cy="5257800"/>
          </a:xfrm>
        </p:spPr>
        <p:txBody>
          <a:bodyPr>
            <a:normAutofit lnSpcReduction="10000"/>
          </a:bodyPr>
          <a:lstStyle/>
          <a:p>
            <a:pPr>
              <a:buFont typeface="Wingdings" panose="05000000000000000000" pitchFamily="2" charset="2"/>
              <a:buChar char="v"/>
            </a:pPr>
            <a:r>
              <a:rPr lang="vi-VN" sz="2600" dirty="0">
                <a:latin typeface="Times New Roman" pitchFamily="18" charset="0"/>
                <a:cs typeface="Times New Roman" pitchFamily="18" charset="0"/>
              </a:rPr>
              <a:t>Ngoài ra còn có những nguyên nhân khác </a:t>
            </a:r>
            <a:r>
              <a:rPr lang="vi-VN" sz="2600"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pPr marL="0" indent="0">
              <a:buNone/>
            </a:pPr>
            <a:endParaRPr lang="vi-VN" sz="2600" dirty="0">
              <a:latin typeface="Times New Roman" pitchFamily="18" charset="0"/>
              <a:cs typeface="Times New Roman" pitchFamily="18" charset="0"/>
            </a:endParaRPr>
          </a:p>
          <a:p>
            <a:pPr>
              <a:buFont typeface="Courier New" panose="02070309020205020404" pitchFamily="49" charset="0"/>
              <a:buChar char="o"/>
            </a:pPr>
            <a:r>
              <a:rPr lang="vi-VN" sz="2600" dirty="0" smtClean="0">
                <a:latin typeface="Times New Roman" pitchFamily="18" charset="0"/>
                <a:cs typeface="Times New Roman" pitchFamily="18" charset="0"/>
              </a:rPr>
              <a:t>Hở </a:t>
            </a:r>
            <a:r>
              <a:rPr lang="vi-VN" sz="2600" dirty="0">
                <a:latin typeface="Times New Roman" pitchFamily="18" charset="0"/>
                <a:cs typeface="Times New Roman" pitchFamily="18" charset="0"/>
              </a:rPr>
              <a:t>hai lá cấp do đứt dây chằng trong NMCT hoặc viêm nội tâm mạc nhiễm khuẩn.</a:t>
            </a:r>
          </a:p>
          <a:p>
            <a:pPr>
              <a:buFont typeface="Courier New" panose="02070309020205020404" pitchFamily="49" charset="0"/>
              <a:buChar char="o"/>
            </a:pPr>
            <a:r>
              <a:rPr lang="vi-VN" sz="2600" dirty="0" smtClean="0">
                <a:latin typeface="Times New Roman" pitchFamily="18" charset="0"/>
                <a:cs typeface="Times New Roman" pitchFamily="18" charset="0"/>
              </a:rPr>
              <a:t>Thủng </a:t>
            </a:r>
            <a:r>
              <a:rPr lang="vi-VN" sz="2600" dirty="0">
                <a:latin typeface="Times New Roman" pitchFamily="18" charset="0"/>
                <a:cs typeface="Times New Roman" pitchFamily="18" charset="0"/>
              </a:rPr>
              <a:t>vách liên thất cấp trong NMCT.</a:t>
            </a:r>
          </a:p>
          <a:p>
            <a:pPr>
              <a:buFont typeface="Courier New" panose="02070309020205020404" pitchFamily="49" charset="0"/>
              <a:buChar char="o"/>
            </a:pPr>
            <a:r>
              <a:rPr lang="vi-VN" sz="2600" dirty="0" smtClean="0">
                <a:latin typeface="Times New Roman" pitchFamily="18" charset="0"/>
                <a:cs typeface="Times New Roman" pitchFamily="18" charset="0"/>
              </a:rPr>
              <a:t>Viêm </a:t>
            </a:r>
            <a:r>
              <a:rPr lang="vi-VN" sz="2600" dirty="0">
                <a:latin typeface="Times New Roman" pitchFamily="18" charset="0"/>
                <a:cs typeface="Times New Roman" pitchFamily="18" charset="0"/>
              </a:rPr>
              <a:t>cơ tim cấp do các nguyên nhân.</a:t>
            </a:r>
          </a:p>
          <a:p>
            <a:pPr>
              <a:buFont typeface="Courier New" panose="02070309020205020404" pitchFamily="49" charset="0"/>
              <a:buChar char="o"/>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Giai đoạn cuối của bệnh cơ tim giãn.</a:t>
            </a:r>
          </a:p>
          <a:p>
            <a:pPr>
              <a:buFont typeface="Courier New" panose="02070309020205020404" pitchFamily="49" charset="0"/>
              <a:buChar char="o"/>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Các bệnh van tim nặng (hở van hai lá, hở van động mạch chủ ...).</a:t>
            </a:r>
          </a:p>
          <a:p>
            <a:pPr>
              <a:buFont typeface="Courier New" panose="02070309020205020404" pitchFamily="49" charset="0"/>
              <a:buChar char="o"/>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Ép tim cấp.</a:t>
            </a:r>
          </a:p>
          <a:p>
            <a:pPr>
              <a:buFont typeface="Courier New" panose="02070309020205020404" pitchFamily="49" charset="0"/>
              <a:buChar char="o"/>
            </a:pPr>
            <a:r>
              <a:rPr lang="vi-VN" sz="2600" dirty="0" smtClean="0">
                <a:latin typeface="Times New Roman" pitchFamily="18" charset="0"/>
                <a:cs typeface="Times New Roman" pitchFamily="18" charset="0"/>
              </a:rPr>
              <a:t>Rối </a:t>
            </a:r>
            <a:r>
              <a:rPr lang="vi-VN" sz="2600" dirty="0">
                <a:latin typeface="Times New Roman" pitchFamily="18" charset="0"/>
                <a:cs typeface="Times New Roman" pitchFamily="18" charset="0"/>
              </a:rPr>
              <a:t>loạn nhịp nặng.</a:t>
            </a:r>
          </a:p>
          <a:p>
            <a:pPr>
              <a:buFont typeface="Courier New" panose="02070309020205020404" pitchFamily="49" charset="0"/>
              <a:buChar char="o"/>
            </a:pPr>
            <a:r>
              <a:rPr lang="vi-VN" sz="2600" dirty="0" smtClean="0">
                <a:latin typeface="Times New Roman" pitchFamily="18" charset="0"/>
                <a:cs typeface="Times New Roman" pitchFamily="18" charset="0"/>
              </a:rPr>
              <a:t>Một </a:t>
            </a:r>
            <a:r>
              <a:rPr lang="vi-VN" sz="2600" dirty="0">
                <a:latin typeface="Times New Roman" pitchFamily="18" charset="0"/>
                <a:cs typeface="Times New Roman" pitchFamily="18" charset="0"/>
              </a:rPr>
              <a:t>số trường hợp sau mổ tim phổi nhân tạo</a:t>
            </a:r>
          </a:p>
          <a:p>
            <a:pPr marL="0" indent="0">
              <a:buNone/>
            </a:pPr>
            <a:endParaRPr lang="en-US" dirty="0"/>
          </a:p>
        </p:txBody>
      </p:sp>
    </p:spTree>
    <p:extLst>
      <p:ext uri="{BB962C8B-B14F-4D97-AF65-F5344CB8AC3E}">
        <p14:creationId xmlns:p14="http://schemas.microsoft.com/office/powerpoint/2010/main" val="1662779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802</TotalTime>
  <Words>3127</Words>
  <Application>Microsoft Office PowerPoint</Application>
  <PresentationFormat>On-screen Show (4:3)</PresentationFormat>
  <Paragraphs>313</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Courier New</vt:lpstr>
      <vt:lpstr>Tahoma</vt:lpstr>
      <vt:lpstr>Times New Roman</vt:lpstr>
      <vt:lpstr>Wingdings</vt:lpstr>
      <vt:lpstr>Office Theme</vt:lpstr>
      <vt:lpstr>TRƯỜNG ĐẠI HỌC DUY TÂN</vt:lpstr>
      <vt:lpstr>NHÓM 1</vt:lpstr>
      <vt:lpstr>XỬ TRÍ VÀ CHĂM SÓC BỆNH NHÂN SỐC TIM</vt:lpstr>
      <vt:lpstr>I. ĐẠI CƯƠNG VỀ SỐC</vt:lpstr>
      <vt:lpstr>PowerPoint Presentation</vt:lpstr>
      <vt:lpstr>II. SỐC TIM</vt:lpstr>
      <vt:lpstr>2.Chẩn đoán</vt:lpstr>
      <vt:lpstr>PowerPoint Presentation</vt:lpstr>
      <vt:lpstr>PowerPoint Presentation</vt:lpstr>
      <vt:lpstr>PowerPoint Presentation</vt:lpstr>
      <vt:lpstr>PowerPoint Presentation</vt:lpstr>
      <vt:lpstr>5.Cận lâm sàng</vt:lpstr>
      <vt:lpstr>PowerPoint Presentation</vt:lpstr>
      <vt:lpstr>PowerPoint Presentation</vt:lpstr>
      <vt:lpstr>PowerPoint Presentation</vt:lpstr>
      <vt:lpstr>PowerPoint Presentation</vt:lpstr>
      <vt:lpstr> Xử trí ban đầu và vận chuyển cấp cứu.</vt:lpstr>
      <vt:lpstr>Xử trí tại bệnh viện</vt:lpstr>
      <vt:lpstr>Hồi sức dịch</vt:lpstr>
      <vt:lpstr>PowerPoint Presentation</vt:lpstr>
      <vt:lpstr>PowerPoint Presentation</vt:lpstr>
      <vt:lpstr>PowerPoint Presentation</vt:lpstr>
      <vt:lpstr>IV. QUY TRÌNH CHĂM SÓC</vt:lpstr>
      <vt:lpstr>1.Nhận định</vt:lpstr>
      <vt:lpstr>Hỏi bệnh</vt:lpstr>
      <vt:lpstr>PowerPoint Presentation</vt:lpstr>
      <vt:lpstr>Thu nhận thông tin</vt:lpstr>
      <vt:lpstr>PowerPoint Presentation</vt:lpstr>
      <vt:lpstr>3.Lập kế hoạch chăm sóc</vt:lpstr>
      <vt:lpstr>4. Thực hiện kế hoạch chăm sóc Đảm bảo hô hấp</vt:lpstr>
      <vt:lpstr>Đảm bảo tuần hoàn</vt:lpstr>
      <vt:lpstr>Chăm sóc cơ bản</vt:lpstr>
      <vt:lpstr>PowerPoint Presentation</vt:lpstr>
      <vt:lpstr>PowerPoint Presentation</vt:lpstr>
      <vt:lpstr>PowerPoint Presentation</vt:lpstr>
      <vt:lpstr>PowerPoint Presentation</vt:lpstr>
      <vt:lpstr>PowerPoint Presentation</vt:lpstr>
      <vt:lpstr>Thực hiện y lệnh</vt:lpstr>
      <vt:lpstr>Theo dõi</vt:lpstr>
      <vt:lpstr>PowerPoint Presentation</vt:lpstr>
      <vt:lpstr>5.Đánh giá</vt:lpstr>
      <vt:lpstr>V. CÂU HỎI LƯỢNG GIÁ</vt:lpstr>
      <vt:lpstr>Câu 1: Chẩn đoán nào sau đây phù hợp nhất?</vt:lpstr>
      <vt:lpstr>Câu 2: Xử trí ban đầu cho bệnh nhân trên là đúng</vt:lpstr>
      <vt:lpstr>Câu 3: thuốc ưu tiên điều trị cho bệnh này là?</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Xử trí và chăm sóc bệnh nhân sốc tim</dc:title>
  <dc:creator>huy_ctn</dc:creator>
  <cp:lastModifiedBy>Mr</cp:lastModifiedBy>
  <cp:revision>66</cp:revision>
  <dcterms:created xsi:type="dcterms:W3CDTF">2015-08-10T16:12:22Z</dcterms:created>
  <dcterms:modified xsi:type="dcterms:W3CDTF">2015-08-12T23:59:10Z</dcterms:modified>
</cp:coreProperties>
</file>