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6" d="100"/>
          <a:sy n="86" d="100"/>
        </p:scale>
        <p:origin x="-90" y="4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782FF8-271E-453E-82FF-11412B6E8388}" type="datetimeFigureOut">
              <a:rPr lang="vi-VN" smtClean="0"/>
              <a:t>16/09/2016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0A02D75-D921-4A6E-ADBE-CA60A45D4F0C}" type="slidenum">
              <a:rPr lang="vi-VN" smtClean="0"/>
              <a:t>‹#›</a:t>
            </a:fld>
            <a:endParaRPr lang="vi-VN"/>
          </a:p>
        </p:txBody>
      </p:sp>
    </p:spTree>
    <p:extLst>
      <p:ext uri="{BB962C8B-B14F-4D97-AF65-F5344CB8AC3E}">
        <p14:creationId xmlns:p14="http://schemas.microsoft.com/office/powerpoint/2010/main" val="1069279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782FF8-271E-453E-82FF-11412B6E8388}" type="datetimeFigureOut">
              <a:rPr lang="vi-VN" smtClean="0"/>
              <a:t>16/09/2016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0A02D75-D921-4A6E-ADBE-CA60A45D4F0C}" type="slidenum">
              <a:rPr lang="vi-VN" smtClean="0"/>
              <a:t>‹#›</a:t>
            </a:fld>
            <a:endParaRPr lang="vi-VN"/>
          </a:p>
        </p:txBody>
      </p:sp>
    </p:spTree>
    <p:extLst>
      <p:ext uri="{BB962C8B-B14F-4D97-AF65-F5344CB8AC3E}">
        <p14:creationId xmlns:p14="http://schemas.microsoft.com/office/powerpoint/2010/main" val="1135259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782FF8-271E-453E-82FF-11412B6E8388}" type="datetimeFigureOut">
              <a:rPr lang="vi-VN" smtClean="0"/>
              <a:t>16/09/2016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0A02D75-D921-4A6E-ADBE-CA60A45D4F0C}" type="slidenum">
              <a:rPr lang="vi-VN" smtClean="0"/>
              <a:t>‹#›</a:t>
            </a:fld>
            <a:endParaRPr lang="vi-V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0131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782FF8-271E-453E-82FF-11412B6E8388}" type="datetimeFigureOut">
              <a:rPr lang="vi-VN" smtClean="0"/>
              <a:t>16/09/2016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0A02D75-D921-4A6E-ADBE-CA60A45D4F0C}" type="slidenum">
              <a:rPr lang="vi-VN" smtClean="0"/>
              <a:t>‹#›</a:t>
            </a:fld>
            <a:endParaRPr lang="vi-VN"/>
          </a:p>
        </p:txBody>
      </p:sp>
    </p:spTree>
    <p:extLst>
      <p:ext uri="{BB962C8B-B14F-4D97-AF65-F5344CB8AC3E}">
        <p14:creationId xmlns:p14="http://schemas.microsoft.com/office/powerpoint/2010/main" val="29040533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782FF8-271E-453E-82FF-11412B6E8388}" type="datetimeFigureOut">
              <a:rPr lang="vi-VN" smtClean="0"/>
              <a:t>16/09/2016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0A02D75-D921-4A6E-ADBE-CA60A45D4F0C}" type="slidenum">
              <a:rPr lang="vi-VN" smtClean="0"/>
              <a:t>‹#›</a:t>
            </a:fld>
            <a:endParaRPr lang="vi-V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11265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782FF8-271E-453E-82FF-11412B6E8388}" type="datetimeFigureOut">
              <a:rPr lang="vi-VN" smtClean="0"/>
              <a:t>16/09/2016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0A02D75-D921-4A6E-ADBE-CA60A45D4F0C}" type="slidenum">
              <a:rPr lang="vi-VN" smtClean="0"/>
              <a:t>‹#›</a:t>
            </a:fld>
            <a:endParaRPr lang="vi-VN"/>
          </a:p>
        </p:txBody>
      </p:sp>
    </p:spTree>
    <p:extLst>
      <p:ext uri="{BB962C8B-B14F-4D97-AF65-F5344CB8AC3E}">
        <p14:creationId xmlns:p14="http://schemas.microsoft.com/office/powerpoint/2010/main" val="3534037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782FF8-271E-453E-82FF-11412B6E8388}" type="datetimeFigureOut">
              <a:rPr lang="vi-VN" smtClean="0"/>
              <a:t>16/09/2016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0A02D75-D921-4A6E-ADBE-CA60A45D4F0C}" type="slidenum">
              <a:rPr lang="vi-VN" smtClean="0"/>
              <a:t>‹#›</a:t>
            </a:fld>
            <a:endParaRPr lang="vi-VN"/>
          </a:p>
        </p:txBody>
      </p:sp>
    </p:spTree>
    <p:extLst>
      <p:ext uri="{BB962C8B-B14F-4D97-AF65-F5344CB8AC3E}">
        <p14:creationId xmlns:p14="http://schemas.microsoft.com/office/powerpoint/2010/main" val="58313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782FF8-271E-453E-82FF-11412B6E8388}" type="datetimeFigureOut">
              <a:rPr lang="vi-VN" smtClean="0"/>
              <a:t>16/09/2016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0A02D75-D921-4A6E-ADBE-CA60A45D4F0C}" type="slidenum">
              <a:rPr lang="vi-VN" smtClean="0"/>
              <a:t>‹#›</a:t>
            </a:fld>
            <a:endParaRPr lang="vi-VN"/>
          </a:p>
        </p:txBody>
      </p:sp>
    </p:spTree>
    <p:extLst>
      <p:ext uri="{BB962C8B-B14F-4D97-AF65-F5344CB8AC3E}">
        <p14:creationId xmlns:p14="http://schemas.microsoft.com/office/powerpoint/2010/main" val="1564783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782FF8-271E-453E-82FF-11412B6E8388}" type="datetimeFigureOut">
              <a:rPr lang="vi-VN" smtClean="0"/>
              <a:t>16/09/2016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0A02D75-D921-4A6E-ADBE-CA60A45D4F0C}" type="slidenum">
              <a:rPr lang="vi-VN" smtClean="0"/>
              <a:t>‹#›</a:t>
            </a:fld>
            <a:endParaRPr lang="vi-VN"/>
          </a:p>
        </p:txBody>
      </p:sp>
    </p:spTree>
    <p:extLst>
      <p:ext uri="{BB962C8B-B14F-4D97-AF65-F5344CB8AC3E}">
        <p14:creationId xmlns:p14="http://schemas.microsoft.com/office/powerpoint/2010/main" val="3921663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782FF8-271E-453E-82FF-11412B6E8388}" type="datetimeFigureOut">
              <a:rPr lang="vi-VN" smtClean="0"/>
              <a:t>16/09/2016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0A02D75-D921-4A6E-ADBE-CA60A45D4F0C}" type="slidenum">
              <a:rPr lang="vi-VN" smtClean="0"/>
              <a:t>‹#›</a:t>
            </a:fld>
            <a:endParaRPr lang="vi-VN"/>
          </a:p>
        </p:txBody>
      </p:sp>
    </p:spTree>
    <p:extLst>
      <p:ext uri="{BB962C8B-B14F-4D97-AF65-F5344CB8AC3E}">
        <p14:creationId xmlns:p14="http://schemas.microsoft.com/office/powerpoint/2010/main" val="3317578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782FF8-271E-453E-82FF-11412B6E8388}" type="datetimeFigureOut">
              <a:rPr lang="vi-VN" smtClean="0"/>
              <a:t>16/09/2016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10A02D75-D921-4A6E-ADBE-CA60A45D4F0C}" type="slidenum">
              <a:rPr lang="vi-VN" smtClean="0"/>
              <a:t>‹#›</a:t>
            </a:fld>
            <a:endParaRPr lang="vi-VN"/>
          </a:p>
        </p:txBody>
      </p:sp>
    </p:spTree>
    <p:extLst>
      <p:ext uri="{BB962C8B-B14F-4D97-AF65-F5344CB8AC3E}">
        <p14:creationId xmlns:p14="http://schemas.microsoft.com/office/powerpoint/2010/main" val="3905971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782FF8-271E-453E-82FF-11412B6E8388}" type="datetimeFigureOut">
              <a:rPr lang="vi-VN" smtClean="0"/>
              <a:t>16/09/2016</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10A02D75-D921-4A6E-ADBE-CA60A45D4F0C}" type="slidenum">
              <a:rPr lang="vi-VN" smtClean="0"/>
              <a:t>‹#›</a:t>
            </a:fld>
            <a:endParaRPr lang="vi-VN"/>
          </a:p>
        </p:txBody>
      </p:sp>
    </p:spTree>
    <p:extLst>
      <p:ext uri="{BB962C8B-B14F-4D97-AF65-F5344CB8AC3E}">
        <p14:creationId xmlns:p14="http://schemas.microsoft.com/office/powerpoint/2010/main" val="1140903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782FF8-271E-453E-82FF-11412B6E8388}" type="datetimeFigureOut">
              <a:rPr lang="vi-VN" smtClean="0"/>
              <a:t>16/09/2016</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10A02D75-D921-4A6E-ADBE-CA60A45D4F0C}" type="slidenum">
              <a:rPr lang="vi-VN" smtClean="0"/>
              <a:t>‹#›</a:t>
            </a:fld>
            <a:endParaRPr lang="vi-VN"/>
          </a:p>
        </p:txBody>
      </p:sp>
    </p:spTree>
    <p:extLst>
      <p:ext uri="{BB962C8B-B14F-4D97-AF65-F5344CB8AC3E}">
        <p14:creationId xmlns:p14="http://schemas.microsoft.com/office/powerpoint/2010/main" val="958120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82FF8-271E-453E-82FF-11412B6E8388}" type="datetimeFigureOut">
              <a:rPr lang="vi-VN" smtClean="0"/>
              <a:t>16/09/2016</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10A02D75-D921-4A6E-ADBE-CA60A45D4F0C}" type="slidenum">
              <a:rPr lang="vi-VN" smtClean="0"/>
              <a:t>‹#›</a:t>
            </a:fld>
            <a:endParaRPr lang="vi-VN"/>
          </a:p>
        </p:txBody>
      </p:sp>
    </p:spTree>
    <p:extLst>
      <p:ext uri="{BB962C8B-B14F-4D97-AF65-F5344CB8AC3E}">
        <p14:creationId xmlns:p14="http://schemas.microsoft.com/office/powerpoint/2010/main" val="3229677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782FF8-271E-453E-82FF-11412B6E8388}" type="datetimeFigureOut">
              <a:rPr lang="vi-VN" smtClean="0"/>
              <a:t>16/09/2016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10A02D75-D921-4A6E-ADBE-CA60A45D4F0C}" type="slidenum">
              <a:rPr lang="vi-VN" smtClean="0"/>
              <a:t>‹#›</a:t>
            </a:fld>
            <a:endParaRPr lang="vi-VN"/>
          </a:p>
        </p:txBody>
      </p:sp>
    </p:spTree>
    <p:extLst>
      <p:ext uri="{BB962C8B-B14F-4D97-AF65-F5344CB8AC3E}">
        <p14:creationId xmlns:p14="http://schemas.microsoft.com/office/powerpoint/2010/main" val="3711042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10A02D75-D921-4A6E-ADBE-CA60A45D4F0C}" type="slidenum">
              <a:rPr lang="vi-VN" smtClean="0"/>
              <a:t>‹#›</a:t>
            </a:fld>
            <a:endParaRPr lang="vi-VN"/>
          </a:p>
        </p:txBody>
      </p:sp>
      <p:sp>
        <p:nvSpPr>
          <p:cNvPr id="5" name="Date Placeholder 4"/>
          <p:cNvSpPr>
            <a:spLocks noGrp="1"/>
          </p:cNvSpPr>
          <p:nvPr>
            <p:ph type="dt" sz="half" idx="10"/>
          </p:nvPr>
        </p:nvSpPr>
        <p:spPr/>
        <p:txBody>
          <a:bodyPr/>
          <a:lstStyle/>
          <a:p>
            <a:fld id="{35782FF8-271E-453E-82FF-11412B6E8388}" type="datetimeFigureOut">
              <a:rPr lang="vi-VN" smtClean="0"/>
              <a:t>16/09/2016</a:t>
            </a:fld>
            <a:endParaRPr lang="vi-VN"/>
          </a:p>
        </p:txBody>
      </p:sp>
    </p:spTree>
    <p:extLst>
      <p:ext uri="{BB962C8B-B14F-4D97-AF65-F5344CB8AC3E}">
        <p14:creationId xmlns:p14="http://schemas.microsoft.com/office/powerpoint/2010/main" val="1219360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5782FF8-271E-453E-82FF-11412B6E8388}" type="datetimeFigureOut">
              <a:rPr lang="vi-VN" smtClean="0"/>
              <a:t>16/09/2016</a:t>
            </a:fld>
            <a:endParaRPr lang="vi-V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0A02D75-D921-4A6E-ADBE-CA60A45D4F0C}" type="slidenum">
              <a:rPr lang="vi-VN" smtClean="0"/>
              <a:t>‹#›</a:t>
            </a:fld>
            <a:endParaRPr lang="vi-VN"/>
          </a:p>
        </p:txBody>
      </p:sp>
    </p:spTree>
    <p:extLst>
      <p:ext uri="{BB962C8B-B14F-4D97-AF65-F5344CB8AC3E}">
        <p14:creationId xmlns:p14="http://schemas.microsoft.com/office/powerpoint/2010/main" val="2371451059"/>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935" y="1251179"/>
            <a:ext cx="10515600" cy="1378632"/>
          </a:xfrm>
        </p:spPr>
        <p:txBody>
          <a:bodyPr>
            <a:normAutofit/>
          </a:bodyPr>
          <a:lstStyle/>
          <a:p>
            <a:r>
              <a:rPr lang="vi-VN" dirty="0" smtClean="0">
                <a:solidFill>
                  <a:srgbClr val="C00000"/>
                </a:solidFill>
                <a:effectLst>
                  <a:outerShdw blurRad="38100" dist="38100" dir="2700000" algn="tl">
                    <a:srgbClr val="000000">
                      <a:alpha val="43137"/>
                    </a:srgbClr>
                  </a:outerShdw>
                </a:effectLst>
                <a:latin typeface="+mn-lt"/>
              </a:rPr>
              <a:t>                                ĐỀ TÀI:</a:t>
            </a:r>
            <a:br>
              <a:rPr lang="vi-VN" dirty="0" smtClean="0">
                <a:solidFill>
                  <a:srgbClr val="C00000"/>
                </a:solidFill>
                <a:effectLst>
                  <a:outerShdw blurRad="38100" dist="38100" dir="2700000" algn="tl">
                    <a:srgbClr val="000000">
                      <a:alpha val="43137"/>
                    </a:srgbClr>
                  </a:outerShdw>
                </a:effectLst>
                <a:latin typeface="+mn-lt"/>
              </a:rPr>
            </a:br>
            <a:r>
              <a:rPr lang="vi-VN" dirty="0" smtClean="0">
                <a:solidFill>
                  <a:srgbClr val="C00000"/>
                </a:solidFill>
                <a:effectLst>
                  <a:outerShdw blurRad="38100" dist="38100" dir="2700000" algn="tl">
                    <a:srgbClr val="000000">
                      <a:alpha val="43137"/>
                    </a:srgbClr>
                  </a:outerShdw>
                </a:effectLst>
                <a:latin typeface="+mn-lt"/>
              </a:rPr>
              <a:t>       CHĂM SÓC BỆNH NHÂN MỞ KHÍ QUẢN</a:t>
            </a:r>
            <a:endParaRPr lang="vi-VN" dirty="0">
              <a:solidFill>
                <a:srgbClr val="C00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677334" y="2875401"/>
            <a:ext cx="10771984" cy="3514381"/>
          </a:xfrm>
        </p:spPr>
        <p:txBody>
          <a:bodyPr/>
          <a:lstStyle/>
          <a:p>
            <a:pPr marL="0" indent="0">
              <a:buNone/>
            </a:pPr>
            <a:r>
              <a:rPr lang="vi-VN" dirty="0" smtClean="0">
                <a:solidFill>
                  <a:schemeClr val="tx1"/>
                </a:solidFill>
              </a:rPr>
              <a:t>                                    </a:t>
            </a:r>
            <a:endParaRPr lang="vi-VN" dirty="0">
              <a:solidFill>
                <a:schemeClr val="tx1"/>
              </a:solidFill>
            </a:endParaRPr>
          </a:p>
          <a:p>
            <a:pPr marL="0" indent="0">
              <a:buNone/>
            </a:pPr>
            <a:endParaRPr lang="vi-VN" dirty="0" smtClean="0">
              <a:solidFill>
                <a:schemeClr val="tx1"/>
              </a:solidFill>
            </a:endParaRPr>
          </a:p>
          <a:p>
            <a:pPr marL="0" indent="0">
              <a:buNone/>
            </a:pPr>
            <a:r>
              <a:rPr lang="vi-VN" sz="3000" dirty="0" smtClean="0">
                <a:solidFill>
                  <a:schemeClr val="tx1"/>
                </a:solidFill>
                <a:latin typeface="Times New Roman" panose="02020603050405020304" pitchFamily="18" charset="0"/>
                <a:cs typeface="Times New Roman" panose="02020603050405020304" pitchFamily="18" charset="0"/>
              </a:rPr>
              <a:t>                                                   GVHD: </a:t>
            </a:r>
            <a:r>
              <a:rPr lang="vi-VN" sz="3000" dirty="0">
                <a:solidFill>
                  <a:schemeClr val="tx1"/>
                </a:solidFill>
                <a:latin typeface="Times New Roman" panose="02020603050405020304" pitchFamily="18" charset="0"/>
                <a:cs typeface="Times New Roman" panose="02020603050405020304" pitchFamily="18" charset="0"/>
              </a:rPr>
              <a:t>N</a:t>
            </a:r>
            <a:r>
              <a:rPr lang="vi-VN" sz="3000" dirty="0" smtClean="0">
                <a:solidFill>
                  <a:schemeClr val="tx1"/>
                </a:solidFill>
                <a:latin typeface="Times New Roman" panose="02020603050405020304" pitchFamily="18" charset="0"/>
                <a:cs typeface="Times New Roman" panose="02020603050405020304" pitchFamily="18" charset="0"/>
              </a:rPr>
              <a:t>guyễn Phúc Học</a:t>
            </a:r>
          </a:p>
          <a:p>
            <a:pPr marL="0" indent="0">
              <a:buNone/>
            </a:pPr>
            <a:r>
              <a:rPr lang="vi-VN" sz="3000" dirty="0" smtClean="0">
                <a:solidFill>
                  <a:schemeClr val="tx1"/>
                </a:solidFill>
                <a:latin typeface="Times New Roman" panose="02020603050405020304" pitchFamily="18" charset="0"/>
                <a:cs typeface="Times New Roman" panose="02020603050405020304" pitchFamily="18" charset="0"/>
              </a:rPr>
              <a:t>                                                   Nhóm:  </a:t>
            </a:r>
            <a:r>
              <a:rPr lang="en-US" sz="3000" dirty="0" smtClean="0">
                <a:solidFill>
                  <a:schemeClr val="tx1"/>
                </a:solidFill>
                <a:latin typeface="Times New Roman" panose="02020603050405020304" pitchFamily="18" charset="0"/>
                <a:cs typeface="Times New Roman" panose="02020603050405020304" pitchFamily="18" charset="0"/>
              </a:rPr>
              <a:t>6</a:t>
            </a:r>
            <a:endParaRPr lang="vi-VN" sz="30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vi-VN" sz="3000" dirty="0" smtClean="0">
                <a:solidFill>
                  <a:schemeClr val="tx1"/>
                </a:solidFill>
                <a:latin typeface="Times New Roman" panose="02020603050405020304" pitchFamily="18" charset="0"/>
                <a:cs typeface="Times New Roman" panose="02020603050405020304" pitchFamily="18" charset="0"/>
              </a:rPr>
              <a:t>                                                   Lớp:      K19YDD2</a:t>
            </a:r>
            <a:endParaRPr lang="vi-VN" sz="3000" dirty="0">
              <a:solidFill>
                <a:schemeClr val="tx1"/>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8336" y="3441388"/>
            <a:ext cx="2725437" cy="2580080"/>
          </a:xfrm>
          <a:prstGeom prst="rect">
            <a:avLst/>
          </a:prstGeom>
        </p:spPr>
      </p:pic>
    </p:spTree>
    <p:extLst>
      <p:ext uri="{BB962C8B-B14F-4D97-AF65-F5344CB8AC3E}">
        <p14:creationId xmlns:p14="http://schemas.microsoft.com/office/powerpoint/2010/main" val="2310650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424" y="1476261"/>
            <a:ext cx="10515600" cy="734095"/>
          </a:xfrm>
        </p:spPr>
        <p:txBody>
          <a:bodyPr>
            <a:normAutofit/>
          </a:bodyPr>
          <a:lstStyle/>
          <a:p>
            <a:r>
              <a:rPr lang="vi-VN" dirty="0" smtClean="0">
                <a:solidFill>
                  <a:srgbClr val="C00000"/>
                </a:solidFill>
                <a:effectLst>
                  <a:outerShdw blurRad="38100" dist="38100" dir="2700000" algn="tl">
                    <a:srgbClr val="000000">
                      <a:alpha val="43137"/>
                    </a:srgbClr>
                  </a:outerShdw>
                </a:effectLst>
                <a:latin typeface="+mn-lt"/>
              </a:rPr>
              <a:t>                          DANH SÁCH NHÓM</a:t>
            </a:r>
            <a:endParaRPr lang="vi-VN" dirty="0">
              <a:solidFill>
                <a:srgbClr val="C00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031383" y="2456761"/>
            <a:ext cx="10515600" cy="3855904"/>
          </a:xfrm>
        </p:spPr>
        <p:txBody>
          <a:bodyPr>
            <a:noAutofit/>
          </a:bodyPr>
          <a:lstStyle/>
          <a:p>
            <a:pPr marL="0" indent="0">
              <a:spcBef>
                <a:spcPts val="600"/>
              </a:spcBef>
              <a:buNone/>
            </a:pPr>
            <a:r>
              <a:rPr lang="en-US" sz="3000" dirty="0" smtClean="0">
                <a:solidFill>
                  <a:schemeClr val="tx1"/>
                </a:solidFill>
                <a:latin typeface="Arial" pitchFamily="34" charset="0"/>
                <a:cs typeface="Arial" pitchFamily="34" charset="0"/>
              </a:rPr>
              <a:t>1.</a:t>
            </a:r>
            <a:r>
              <a:rPr lang="vi-VN" sz="3000" dirty="0" smtClean="0">
                <a:solidFill>
                  <a:schemeClr val="tx1"/>
                </a:solidFill>
                <a:latin typeface="Arial" pitchFamily="34" charset="0"/>
                <a:cs typeface="Arial" pitchFamily="34" charset="0"/>
              </a:rPr>
              <a:t>Phan </a:t>
            </a:r>
            <a:r>
              <a:rPr lang="vi-VN" sz="3000" dirty="0">
                <a:solidFill>
                  <a:schemeClr val="tx1"/>
                </a:solidFill>
                <a:latin typeface="Arial" pitchFamily="34" charset="0"/>
                <a:cs typeface="Arial" pitchFamily="34" charset="0"/>
              </a:rPr>
              <a:t>Thị </a:t>
            </a:r>
            <a:r>
              <a:rPr lang="vi-VN" sz="3000" dirty="0" smtClean="0">
                <a:solidFill>
                  <a:schemeClr val="tx1"/>
                </a:solidFill>
                <a:latin typeface="Arial" pitchFamily="34" charset="0"/>
                <a:cs typeface="Arial" pitchFamily="34" charset="0"/>
              </a:rPr>
              <a:t>Hoài</a:t>
            </a:r>
            <a:r>
              <a:rPr lang="en-US" sz="3000" dirty="0" smtClean="0">
                <a:solidFill>
                  <a:schemeClr val="tx1"/>
                </a:solidFill>
                <a:latin typeface="Arial" pitchFamily="34" charset="0"/>
                <a:cs typeface="Arial" pitchFamily="34" charset="0"/>
              </a:rPr>
              <a:t>                  7.</a:t>
            </a:r>
            <a:r>
              <a:rPr lang="vi-VN" sz="3000" dirty="0" smtClean="0">
                <a:solidFill>
                  <a:schemeClr val="tx1"/>
                </a:solidFill>
                <a:latin typeface="Arial" pitchFamily="34" charset="0"/>
                <a:cs typeface="Arial" pitchFamily="34" charset="0"/>
              </a:rPr>
              <a:t>Đặng </a:t>
            </a:r>
            <a:r>
              <a:rPr lang="vi-VN" sz="3000" dirty="0">
                <a:solidFill>
                  <a:schemeClr val="tx1"/>
                </a:solidFill>
                <a:latin typeface="Arial" pitchFamily="34" charset="0"/>
                <a:cs typeface="Arial" pitchFamily="34" charset="0"/>
              </a:rPr>
              <a:t>Thị Thanh Huyền</a:t>
            </a:r>
          </a:p>
          <a:p>
            <a:pPr marL="0" indent="0">
              <a:spcBef>
                <a:spcPts val="600"/>
              </a:spcBef>
              <a:buNone/>
            </a:pPr>
            <a:r>
              <a:rPr lang="en-US" sz="3000" dirty="0" smtClean="0">
                <a:solidFill>
                  <a:schemeClr val="tx1"/>
                </a:solidFill>
                <a:latin typeface="Arial" pitchFamily="34" charset="0"/>
                <a:cs typeface="Arial" pitchFamily="34" charset="0"/>
              </a:rPr>
              <a:t>2.</a:t>
            </a:r>
            <a:r>
              <a:rPr lang="vi-VN" sz="3000" dirty="0" smtClean="0">
                <a:solidFill>
                  <a:schemeClr val="tx1"/>
                </a:solidFill>
                <a:latin typeface="Arial" pitchFamily="34" charset="0"/>
                <a:cs typeface="Arial" pitchFamily="34" charset="0"/>
              </a:rPr>
              <a:t>Phan </a:t>
            </a:r>
            <a:r>
              <a:rPr lang="vi-VN" sz="3000" dirty="0" smtClean="0">
                <a:solidFill>
                  <a:schemeClr val="tx1"/>
                </a:solidFill>
                <a:latin typeface="Arial" pitchFamily="34" charset="0"/>
                <a:cs typeface="Arial" pitchFamily="34" charset="0"/>
              </a:rPr>
              <a:t>Thị </a:t>
            </a:r>
            <a:r>
              <a:rPr lang="vi-VN" sz="3000" dirty="0" smtClean="0">
                <a:solidFill>
                  <a:schemeClr val="tx1"/>
                </a:solidFill>
                <a:latin typeface="Arial" pitchFamily="34" charset="0"/>
                <a:cs typeface="Arial" pitchFamily="34" charset="0"/>
              </a:rPr>
              <a:t>Sương</a:t>
            </a:r>
            <a:r>
              <a:rPr lang="en-US" sz="3000" dirty="0" smtClean="0">
                <a:solidFill>
                  <a:schemeClr val="tx1"/>
                </a:solidFill>
                <a:latin typeface="Arial" pitchFamily="34" charset="0"/>
                <a:cs typeface="Arial" pitchFamily="34" charset="0"/>
              </a:rPr>
              <a:t>              8.</a:t>
            </a:r>
            <a:r>
              <a:rPr lang="vi-VN" sz="3000" dirty="0" smtClean="0">
                <a:solidFill>
                  <a:schemeClr val="tx1"/>
                </a:solidFill>
                <a:latin typeface="Arial" pitchFamily="34" charset="0"/>
                <a:cs typeface="Arial" pitchFamily="34" charset="0"/>
              </a:rPr>
              <a:t>Nguyễn </a:t>
            </a:r>
            <a:r>
              <a:rPr lang="vi-VN" sz="3000" dirty="0">
                <a:solidFill>
                  <a:schemeClr val="tx1"/>
                </a:solidFill>
                <a:latin typeface="Arial" pitchFamily="34" charset="0"/>
                <a:cs typeface="Arial" pitchFamily="34" charset="0"/>
              </a:rPr>
              <a:t>Thị Thương Thương</a:t>
            </a:r>
          </a:p>
          <a:p>
            <a:pPr marL="0" indent="0">
              <a:spcBef>
                <a:spcPts val="600"/>
              </a:spcBef>
              <a:buNone/>
            </a:pPr>
            <a:r>
              <a:rPr lang="en-US" sz="3000" dirty="0" smtClean="0">
                <a:solidFill>
                  <a:schemeClr val="tx1"/>
                </a:solidFill>
                <a:latin typeface="Arial" pitchFamily="34" charset="0"/>
                <a:cs typeface="Arial" pitchFamily="34" charset="0"/>
              </a:rPr>
              <a:t>3.</a:t>
            </a:r>
            <a:r>
              <a:rPr lang="vi-VN" sz="3000" dirty="0" smtClean="0">
                <a:solidFill>
                  <a:schemeClr val="tx1"/>
                </a:solidFill>
                <a:latin typeface="Arial" pitchFamily="34" charset="0"/>
                <a:cs typeface="Arial" pitchFamily="34" charset="0"/>
              </a:rPr>
              <a:t>Nguyễn </a:t>
            </a:r>
            <a:r>
              <a:rPr lang="vi-VN" sz="3000" dirty="0" smtClean="0">
                <a:solidFill>
                  <a:schemeClr val="tx1"/>
                </a:solidFill>
                <a:latin typeface="Arial" pitchFamily="34" charset="0"/>
                <a:cs typeface="Arial" pitchFamily="34" charset="0"/>
              </a:rPr>
              <a:t>Thị Ngọc </a:t>
            </a:r>
            <a:r>
              <a:rPr lang="vi-VN" sz="3000" dirty="0" smtClean="0">
                <a:solidFill>
                  <a:schemeClr val="tx1"/>
                </a:solidFill>
                <a:latin typeface="Arial" pitchFamily="34" charset="0"/>
                <a:cs typeface="Arial" pitchFamily="34" charset="0"/>
              </a:rPr>
              <a:t>Yến</a:t>
            </a:r>
            <a:r>
              <a:rPr lang="en-US" sz="3000" dirty="0" smtClean="0">
                <a:solidFill>
                  <a:schemeClr val="tx1"/>
                </a:solidFill>
                <a:latin typeface="Arial" pitchFamily="34" charset="0"/>
                <a:cs typeface="Arial" pitchFamily="34" charset="0"/>
              </a:rPr>
              <a:t>      9.</a:t>
            </a:r>
            <a:r>
              <a:rPr lang="vi-VN" sz="3000" dirty="0" smtClean="0">
                <a:solidFill>
                  <a:schemeClr val="tx1"/>
                </a:solidFill>
                <a:latin typeface="Arial" pitchFamily="34" charset="0"/>
                <a:cs typeface="Arial" pitchFamily="34" charset="0"/>
              </a:rPr>
              <a:t>Lương </a:t>
            </a:r>
            <a:r>
              <a:rPr lang="vi-VN" sz="3000" dirty="0">
                <a:solidFill>
                  <a:schemeClr val="tx1"/>
                </a:solidFill>
                <a:latin typeface="Arial" pitchFamily="34" charset="0"/>
                <a:cs typeface="Arial" pitchFamily="34" charset="0"/>
              </a:rPr>
              <a:t>Thị Hoài Thương</a:t>
            </a:r>
            <a:r>
              <a:rPr lang="en-US" sz="3000" dirty="0">
                <a:solidFill>
                  <a:schemeClr val="tx1"/>
                </a:solidFill>
                <a:latin typeface="Arial" pitchFamily="34" charset="0"/>
                <a:cs typeface="Arial" pitchFamily="34" charset="0"/>
              </a:rPr>
              <a:t> </a:t>
            </a:r>
            <a:endParaRPr lang="vi-VN" sz="3000" dirty="0" smtClean="0">
              <a:solidFill>
                <a:schemeClr val="tx1"/>
              </a:solidFill>
              <a:latin typeface="Arial" pitchFamily="34" charset="0"/>
              <a:cs typeface="Arial" pitchFamily="34" charset="0"/>
            </a:endParaRPr>
          </a:p>
          <a:p>
            <a:pPr marL="0" indent="0">
              <a:spcBef>
                <a:spcPts val="600"/>
              </a:spcBef>
              <a:buNone/>
            </a:pPr>
            <a:r>
              <a:rPr lang="en-US" sz="3000" dirty="0" smtClean="0">
                <a:solidFill>
                  <a:schemeClr val="tx1"/>
                </a:solidFill>
                <a:latin typeface="Arial" pitchFamily="34" charset="0"/>
                <a:cs typeface="Arial" pitchFamily="34" charset="0"/>
              </a:rPr>
              <a:t>4.</a:t>
            </a:r>
            <a:r>
              <a:rPr lang="vi-VN" sz="3000" dirty="0" smtClean="0">
                <a:solidFill>
                  <a:schemeClr val="tx1"/>
                </a:solidFill>
                <a:latin typeface="Arial" pitchFamily="34" charset="0"/>
                <a:cs typeface="Arial" pitchFamily="34" charset="0"/>
              </a:rPr>
              <a:t>Lê </a:t>
            </a:r>
            <a:r>
              <a:rPr lang="vi-VN" sz="3000" dirty="0" smtClean="0">
                <a:solidFill>
                  <a:schemeClr val="tx1"/>
                </a:solidFill>
                <a:latin typeface="Arial" pitchFamily="34" charset="0"/>
                <a:cs typeface="Arial" pitchFamily="34" charset="0"/>
              </a:rPr>
              <a:t>Thị </a:t>
            </a:r>
            <a:r>
              <a:rPr lang="vi-VN" sz="3000" dirty="0">
                <a:solidFill>
                  <a:schemeClr val="tx1"/>
                </a:solidFill>
                <a:latin typeface="Arial" pitchFamily="34" charset="0"/>
                <a:cs typeface="Arial" pitchFamily="34" charset="0"/>
              </a:rPr>
              <a:t>H</a:t>
            </a:r>
            <a:r>
              <a:rPr lang="vi-VN" sz="3000" dirty="0" smtClean="0">
                <a:solidFill>
                  <a:schemeClr val="tx1"/>
                </a:solidFill>
                <a:latin typeface="Arial" pitchFamily="34" charset="0"/>
                <a:cs typeface="Arial" pitchFamily="34" charset="0"/>
              </a:rPr>
              <a:t>ồng </a:t>
            </a:r>
            <a:r>
              <a:rPr lang="vi-VN" sz="3000" dirty="0" smtClean="0">
                <a:solidFill>
                  <a:schemeClr val="tx1"/>
                </a:solidFill>
                <a:latin typeface="Arial" pitchFamily="34" charset="0"/>
                <a:cs typeface="Arial" pitchFamily="34" charset="0"/>
              </a:rPr>
              <a:t>Phúc</a:t>
            </a:r>
            <a:r>
              <a:rPr lang="en-US" sz="3000" dirty="0" smtClean="0">
                <a:solidFill>
                  <a:schemeClr val="tx1"/>
                </a:solidFill>
                <a:latin typeface="Arial" pitchFamily="34" charset="0"/>
                <a:cs typeface="Arial" pitchFamily="34" charset="0"/>
              </a:rPr>
              <a:t>            10.</a:t>
            </a:r>
            <a:r>
              <a:rPr lang="vi-VN" sz="3000" dirty="0" smtClean="0">
                <a:solidFill>
                  <a:schemeClr val="tx1"/>
                </a:solidFill>
                <a:latin typeface="Arial" pitchFamily="34" charset="0"/>
                <a:cs typeface="Arial" pitchFamily="34" charset="0"/>
              </a:rPr>
              <a:t>Phan </a:t>
            </a:r>
            <a:r>
              <a:rPr lang="vi-VN" sz="3000" dirty="0">
                <a:solidFill>
                  <a:schemeClr val="tx1"/>
                </a:solidFill>
                <a:latin typeface="Arial" pitchFamily="34" charset="0"/>
                <a:cs typeface="Arial" pitchFamily="34" charset="0"/>
              </a:rPr>
              <a:t>Thị Thu Phương</a:t>
            </a:r>
          </a:p>
          <a:p>
            <a:pPr marL="0" indent="0">
              <a:spcBef>
                <a:spcPts val="600"/>
              </a:spcBef>
              <a:buNone/>
            </a:pPr>
            <a:r>
              <a:rPr lang="en-US" sz="3000" dirty="0" smtClean="0">
                <a:solidFill>
                  <a:schemeClr val="tx1"/>
                </a:solidFill>
                <a:latin typeface="Arial" pitchFamily="34" charset="0"/>
                <a:cs typeface="Arial" pitchFamily="34" charset="0"/>
              </a:rPr>
              <a:t>5.Lê</a:t>
            </a:r>
            <a:r>
              <a:rPr lang="vi-VN" sz="3000" dirty="0" smtClean="0">
                <a:solidFill>
                  <a:schemeClr val="tx1"/>
                </a:solidFill>
                <a:latin typeface="Arial" pitchFamily="34" charset="0"/>
                <a:cs typeface="Arial" pitchFamily="34" charset="0"/>
              </a:rPr>
              <a:t> Thị</a:t>
            </a:r>
            <a:r>
              <a:rPr lang="en-US" sz="3000" dirty="0" smtClean="0">
                <a:solidFill>
                  <a:schemeClr val="tx1"/>
                </a:solidFill>
                <a:latin typeface="Arial" pitchFamily="34" charset="0"/>
                <a:cs typeface="Arial" pitchFamily="34" charset="0"/>
              </a:rPr>
              <a:t> Thu</a:t>
            </a:r>
            <a:r>
              <a:rPr lang="vi-VN" sz="3000" dirty="0">
                <a:solidFill>
                  <a:schemeClr val="tx1"/>
                </a:solidFill>
                <a:latin typeface="Arial" pitchFamily="34" charset="0"/>
                <a:cs typeface="Arial" pitchFamily="34" charset="0"/>
              </a:rPr>
              <a:t> </a:t>
            </a:r>
            <a:r>
              <a:rPr lang="vi-VN" sz="3000" dirty="0" smtClean="0">
                <a:solidFill>
                  <a:schemeClr val="tx1"/>
                </a:solidFill>
                <a:latin typeface="Arial" pitchFamily="34" charset="0"/>
                <a:cs typeface="Arial" pitchFamily="34" charset="0"/>
              </a:rPr>
              <a:t>Hoài</a:t>
            </a:r>
            <a:r>
              <a:rPr lang="en-US" sz="3000" dirty="0" smtClean="0">
                <a:solidFill>
                  <a:schemeClr val="tx1"/>
                </a:solidFill>
                <a:latin typeface="Arial" pitchFamily="34" charset="0"/>
                <a:cs typeface="Arial" pitchFamily="34" charset="0"/>
              </a:rPr>
              <a:t>                11.</a:t>
            </a:r>
            <a:r>
              <a:rPr lang="vi-VN" sz="3000" dirty="0" smtClean="0">
                <a:solidFill>
                  <a:schemeClr val="tx1"/>
                </a:solidFill>
                <a:latin typeface="Arial" pitchFamily="34" charset="0"/>
                <a:cs typeface="Arial" pitchFamily="34" charset="0"/>
              </a:rPr>
              <a:t>Nguyễn </a:t>
            </a:r>
            <a:r>
              <a:rPr lang="vi-VN" sz="3000" dirty="0">
                <a:solidFill>
                  <a:schemeClr val="tx1"/>
                </a:solidFill>
                <a:latin typeface="Arial" pitchFamily="34" charset="0"/>
                <a:cs typeface="Arial" pitchFamily="34" charset="0"/>
              </a:rPr>
              <a:t>Thị Thùy Dung</a:t>
            </a:r>
          </a:p>
          <a:p>
            <a:pPr marL="0" indent="0">
              <a:spcBef>
                <a:spcPts val="600"/>
              </a:spcBef>
              <a:buNone/>
            </a:pPr>
            <a:r>
              <a:rPr lang="en-US" sz="3000" dirty="0" smtClean="0">
                <a:solidFill>
                  <a:schemeClr val="tx1"/>
                </a:solidFill>
                <a:latin typeface="Arial" pitchFamily="34" charset="0"/>
                <a:cs typeface="Arial" pitchFamily="34" charset="0"/>
              </a:rPr>
              <a:t>6.</a:t>
            </a:r>
            <a:r>
              <a:rPr lang="vi-VN" sz="3000" dirty="0" smtClean="0">
                <a:solidFill>
                  <a:schemeClr val="tx1"/>
                </a:solidFill>
                <a:latin typeface="Arial" pitchFamily="34" charset="0"/>
                <a:cs typeface="Arial" pitchFamily="34" charset="0"/>
              </a:rPr>
              <a:t>Nguyễn </a:t>
            </a:r>
            <a:r>
              <a:rPr lang="vi-VN" sz="3000" dirty="0" smtClean="0">
                <a:solidFill>
                  <a:schemeClr val="tx1"/>
                </a:solidFill>
                <a:latin typeface="Arial" pitchFamily="34" charset="0"/>
                <a:cs typeface="Arial" pitchFamily="34" charset="0"/>
              </a:rPr>
              <a:t>Huỳnh </a:t>
            </a:r>
            <a:r>
              <a:rPr lang="vi-VN" sz="3000" dirty="0" smtClean="0">
                <a:solidFill>
                  <a:schemeClr val="tx1"/>
                </a:solidFill>
                <a:latin typeface="Arial" pitchFamily="34" charset="0"/>
                <a:cs typeface="Arial" pitchFamily="34" charset="0"/>
              </a:rPr>
              <a:t>Đức</a:t>
            </a:r>
            <a:r>
              <a:rPr lang="en-US" sz="3000" dirty="0" smtClean="0">
                <a:solidFill>
                  <a:schemeClr val="tx1"/>
                </a:solidFill>
                <a:latin typeface="Arial" pitchFamily="34" charset="0"/>
                <a:cs typeface="Arial" pitchFamily="34" charset="0"/>
              </a:rPr>
              <a:t>          12.</a:t>
            </a:r>
            <a:r>
              <a:rPr lang="vi-VN" sz="3000" dirty="0" smtClean="0">
                <a:solidFill>
                  <a:schemeClr val="tx1"/>
                </a:solidFill>
                <a:latin typeface="Arial" pitchFamily="34" charset="0"/>
                <a:cs typeface="Arial" pitchFamily="34" charset="0"/>
              </a:rPr>
              <a:t>Nguyễn </a:t>
            </a:r>
            <a:r>
              <a:rPr lang="vi-VN" sz="3000" dirty="0">
                <a:solidFill>
                  <a:schemeClr val="tx1"/>
                </a:solidFill>
                <a:latin typeface="Arial" pitchFamily="34" charset="0"/>
                <a:cs typeface="Arial" pitchFamily="34" charset="0"/>
              </a:rPr>
              <a:t>Thị Thu Hà</a:t>
            </a:r>
          </a:p>
          <a:p>
            <a:pPr marL="0" indent="0">
              <a:spcBef>
                <a:spcPts val="600"/>
              </a:spcBef>
              <a:buNone/>
            </a:pPr>
            <a:endParaRPr lang="vi-VN" sz="3000" dirty="0" smtClean="0">
              <a:solidFill>
                <a:schemeClr val="tx1"/>
              </a:solidFill>
              <a:latin typeface="Arial" pitchFamily="34" charset="0"/>
              <a:cs typeface="Arial" pitchFamily="34" charset="0"/>
            </a:endParaRPr>
          </a:p>
          <a:p>
            <a:pPr marL="514350" indent="-514350">
              <a:spcBef>
                <a:spcPts val="600"/>
              </a:spcBef>
              <a:buAutoNum type="arabicPeriod"/>
            </a:pPr>
            <a:endParaRPr lang="vi-VN" sz="30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294110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35865"/>
          </a:xfrm>
        </p:spPr>
        <p:txBody>
          <a:bodyPr/>
          <a:lstStyle/>
          <a:p>
            <a:r>
              <a:rPr lang="vi-VN" dirty="0" smtClean="0">
                <a:effectLst>
                  <a:outerShdw blurRad="38100" dist="38100" dir="2700000" algn="tl">
                    <a:srgbClr val="000000">
                      <a:alpha val="43137"/>
                    </a:srgbClr>
                  </a:outerShdw>
                </a:effectLst>
              </a:rPr>
              <a:t>                         </a:t>
            </a:r>
            <a:r>
              <a:rPr lang="vi-VN"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TỔNG QUAN</a:t>
            </a:r>
            <a:endParaRPr lang="vi-VN"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90688"/>
            <a:ext cx="10515600" cy="5167312"/>
          </a:xfrm>
        </p:spPr>
        <p:txBody>
          <a:bodyPr>
            <a:noAutofit/>
          </a:bodyPr>
          <a:lstStyle/>
          <a:p>
            <a:pPr marL="857250" lvl="2" indent="0">
              <a:buNone/>
            </a:pPr>
            <a:r>
              <a:rPr lang="en-US" sz="30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1. ĐỊNH </a:t>
            </a:r>
            <a:r>
              <a:rPr lang="en-US" sz="3000" dirty="0">
                <a:solidFill>
                  <a:schemeClr val="tx1"/>
                </a:solidFill>
                <a:effectLst>
                  <a:outerShdw blurRad="38100" dist="38100" dir="2700000" algn="tl">
                    <a:srgbClr val="000000">
                      <a:alpha val="43137"/>
                    </a:srgbClr>
                  </a:outerShdw>
                </a:effectLst>
                <a:latin typeface="Arial" pitchFamily="34" charset="0"/>
                <a:cs typeface="Arial" pitchFamily="34" charset="0"/>
              </a:rPr>
              <a:t>NGHĨA</a:t>
            </a:r>
            <a:endParaRPr lang="vi-VN" sz="3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400050" lvl="1" indent="0">
              <a:buNone/>
            </a:pPr>
            <a:r>
              <a:rPr lang="en-US" sz="3000" dirty="0" smtClean="0">
                <a:solidFill>
                  <a:schemeClr val="tx1"/>
                </a:solidFill>
                <a:latin typeface="Arial" pitchFamily="34" charset="0"/>
                <a:cs typeface="Arial" pitchFamily="34" charset="0"/>
              </a:rPr>
              <a:t>    Mở </a:t>
            </a:r>
            <a:r>
              <a:rPr lang="en-US" sz="3000" dirty="0">
                <a:solidFill>
                  <a:schemeClr val="tx1"/>
                </a:solidFill>
                <a:latin typeface="Arial" pitchFamily="34" charset="0"/>
                <a:cs typeface="Arial" pitchFamily="34" charset="0"/>
              </a:rPr>
              <a:t>khí quản là vết rạch ở khí quản tạo ra lỗ mở từ khí quản ra da qua canule Krisaberg tạm thời hay vĩnh viễn  cho phép không khí đi qua khi có tắc nghẽn đường hô hấp trên, giúp lấy chất tiết ở khí quản, giúp việc cai máy thở (do giảm khí khoảng chết và hạ kháng lực đường thở), cho phép giúp thở nhân tạo dài ngày. Nơi mở thường ở đốt 2, 3, 4 vòng sụn khí quản.</a:t>
            </a:r>
            <a:endParaRPr lang="vi-VN" sz="3000" dirty="0">
              <a:solidFill>
                <a:schemeClr val="tx1"/>
              </a:solidFill>
              <a:latin typeface="Arial" pitchFamily="34" charset="0"/>
              <a:cs typeface="Arial" pitchFamily="34" charset="0"/>
            </a:endParaRPr>
          </a:p>
          <a:p>
            <a:pPr marL="400050" lvl="1" indent="0">
              <a:buNone/>
            </a:pPr>
            <a:r>
              <a:rPr lang="en-US" sz="3000" dirty="0" smtClean="0">
                <a:solidFill>
                  <a:schemeClr val="tx1"/>
                </a:solidFill>
                <a:latin typeface="Arial" pitchFamily="34" charset="0"/>
                <a:cs typeface="Arial" pitchFamily="34" charset="0"/>
              </a:rPr>
              <a:t> </a:t>
            </a:r>
            <a:endParaRPr lang="vi-VN" sz="30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125626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74562" y="1064872"/>
            <a:ext cx="10521387" cy="4977154"/>
          </a:xfrm>
        </p:spPr>
        <p:txBody>
          <a:bodyPr>
            <a:noAutofit/>
          </a:bodyPr>
          <a:lstStyle/>
          <a:p>
            <a:pPr marL="857250" lvl="2" indent="0">
              <a:buNone/>
            </a:pPr>
            <a:r>
              <a:rPr lang="en-US" sz="30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2/</a:t>
            </a:r>
            <a:r>
              <a:rPr lang="en-US" sz="3000"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TRƯỜNG</a:t>
            </a:r>
            <a:r>
              <a:rPr lang="en-US" sz="30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3000" dirty="0" err="1">
                <a:solidFill>
                  <a:schemeClr val="tx1"/>
                </a:solidFill>
                <a:effectLst>
                  <a:outerShdw blurRad="38100" dist="38100" dir="2700000" algn="tl">
                    <a:srgbClr val="000000">
                      <a:alpha val="43137"/>
                    </a:srgbClr>
                  </a:outerShdw>
                </a:effectLst>
                <a:latin typeface="Arial" pitchFamily="34" charset="0"/>
                <a:cs typeface="Arial" pitchFamily="34" charset="0"/>
              </a:rPr>
              <a:t>HỢP</a:t>
            </a:r>
            <a:r>
              <a:rPr lang="en-US" sz="3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3000" dirty="0" err="1">
                <a:solidFill>
                  <a:schemeClr val="tx1"/>
                </a:solidFill>
                <a:effectLst>
                  <a:outerShdw blurRad="38100" dist="38100" dir="2700000" algn="tl">
                    <a:srgbClr val="000000">
                      <a:alpha val="43137"/>
                    </a:srgbClr>
                  </a:outerShdw>
                </a:effectLst>
                <a:latin typeface="Arial" pitchFamily="34" charset="0"/>
                <a:cs typeface="Arial" pitchFamily="34" charset="0"/>
              </a:rPr>
              <a:t>MỞ</a:t>
            </a:r>
            <a:r>
              <a:rPr lang="en-US" sz="3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3000" dirty="0" err="1">
                <a:solidFill>
                  <a:schemeClr val="tx1"/>
                </a:solidFill>
                <a:effectLst>
                  <a:outerShdw blurRad="38100" dist="38100" dir="2700000" algn="tl">
                    <a:srgbClr val="000000">
                      <a:alpha val="43137"/>
                    </a:srgbClr>
                  </a:outerShdw>
                </a:effectLst>
                <a:latin typeface="Arial" pitchFamily="34" charset="0"/>
                <a:cs typeface="Arial" pitchFamily="34" charset="0"/>
              </a:rPr>
              <a:t>KHÍ</a:t>
            </a:r>
            <a:r>
              <a:rPr lang="en-US" sz="3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3000"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QUẢN</a:t>
            </a:r>
            <a:endParaRPr lang="en-US" sz="3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857250" lvl="2" indent="0">
              <a:buNone/>
            </a:pPr>
            <a:r>
              <a:rPr lang="en-US" sz="3000" dirty="0" smtClean="0">
                <a:solidFill>
                  <a:schemeClr val="tx1"/>
                </a:solidFill>
                <a:latin typeface="Arial" pitchFamily="34" charset="0"/>
                <a:cs typeface="Arial" pitchFamily="34" charset="0"/>
              </a:rPr>
              <a:t>-</a:t>
            </a:r>
            <a:r>
              <a:rPr lang="en-US" sz="3000" dirty="0" err="1" smtClean="0">
                <a:solidFill>
                  <a:schemeClr val="tx1"/>
                </a:solidFill>
                <a:latin typeface="Arial" pitchFamily="34" charset="0"/>
                <a:cs typeface="Arial" pitchFamily="34" charset="0"/>
              </a:rPr>
              <a:t>Tắc</a:t>
            </a:r>
            <a:r>
              <a:rPr lang="en-US" sz="3000" dirty="0" smtClean="0">
                <a:solidFill>
                  <a:schemeClr val="tx1"/>
                </a:solidFill>
                <a:latin typeface="Arial" pitchFamily="34" charset="0"/>
                <a:cs typeface="Arial" pitchFamily="34" charset="0"/>
              </a:rPr>
              <a:t> </a:t>
            </a:r>
            <a:r>
              <a:rPr lang="en-US" sz="3000" dirty="0" err="1">
                <a:solidFill>
                  <a:schemeClr val="tx1"/>
                </a:solidFill>
                <a:latin typeface="Arial" pitchFamily="34" charset="0"/>
                <a:cs typeface="Arial" pitchFamily="34" charset="0"/>
              </a:rPr>
              <a:t>nghẽn</a:t>
            </a:r>
            <a:r>
              <a:rPr lang="en-US" sz="3000" dirty="0">
                <a:solidFill>
                  <a:schemeClr val="tx1"/>
                </a:solidFill>
                <a:latin typeface="Arial" pitchFamily="34" charset="0"/>
                <a:cs typeface="Arial" pitchFamily="34" charset="0"/>
              </a:rPr>
              <a:t> </a:t>
            </a:r>
            <a:r>
              <a:rPr lang="en-US" sz="3000" dirty="0" err="1">
                <a:solidFill>
                  <a:schemeClr val="tx1"/>
                </a:solidFill>
                <a:latin typeface="Arial" pitchFamily="34" charset="0"/>
                <a:cs typeface="Arial" pitchFamily="34" charset="0"/>
              </a:rPr>
              <a:t>hô</a:t>
            </a:r>
            <a:r>
              <a:rPr lang="en-US" sz="3000" dirty="0">
                <a:solidFill>
                  <a:schemeClr val="tx1"/>
                </a:solidFill>
                <a:latin typeface="Arial" pitchFamily="34" charset="0"/>
                <a:cs typeface="Arial" pitchFamily="34" charset="0"/>
              </a:rPr>
              <a:t> </a:t>
            </a:r>
            <a:r>
              <a:rPr lang="en-US" sz="3000" dirty="0" err="1">
                <a:solidFill>
                  <a:schemeClr val="tx1"/>
                </a:solidFill>
                <a:latin typeface="Arial" pitchFamily="34" charset="0"/>
                <a:cs typeface="Arial" pitchFamily="34" charset="0"/>
              </a:rPr>
              <a:t>hấp</a:t>
            </a:r>
            <a:endParaRPr lang="vi-VN" sz="3000" dirty="0">
              <a:solidFill>
                <a:schemeClr val="tx1"/>
              </a:solidFill>
              <a:latin typeface="Arial" pitchFamily="34" charset="0"/>
              <a:cs typeface="Arial" pitchFamily="34" charset="0"/>
            </a:endParaRPr>
          </a:p>
          <a:p>
            <a:pPr marL="0" indent="0">
              <a:buNone/>
            </a:pPr>
            <a:r>
              <a:rPr lang="en-US" sz="3000" dirty="0" smtClean="0">
                <a:solidFill>
                  <a:schemeClr val="tx1"/>
                </a:solidFill>
                <a:latin typeface="Arial" pitchFamily="34" charset="0"/>
                <a:cs typeface="Arial" pitchFamily="34" charset="0"/>
              </a:rPr>
              <a:t>         -</a:t>
            </a:r>
            <a:r>
              <a:rPr lang="en-US" sz="3000" dirty="0" err="1" smtClean="0">
                <a:solidFill>
                  <a:schemeClr val="tx1"/>
                </a:solidFill>
                <a:latin typeface="Arial" pitchFamily="34" charset="0"/>
                <a:cs typeface="Arial" pitchFamily="34" charset="0"/>
              </a:rPr>
              <a:t>Cấp</a:t>
            </a:r>
            <a:r>
              <a:rPr lang="en-US" sz="3000" dirty="0" smtClean="0">
                <a:solidFill>
                  <a:schemeClr val="tx1"/>
                </a:solidFill>
                <a:latin typeface="Arial" pitchFamily="34" charset="0"/>
                <a:cs typeface="Arial" pitchFamily="34" charset="0"/>
              </a:rPr>
              <a:t> </a:t>
            </a:r>
            <a:r>
              <a:rPr lang="en-US" sz="3000" dirty="0" smtClean="0">
                <a:solidFill>
                  <a:schemeClr val="tx1"/>
                </a:solidFill>
                <a:latin typeface="Arial" pitchFamily="34" charset="0"/>
                <a:cs typeface="Arial" pitchFamily="34" charset="0"/>
              </a:rPr>
              <a:t>cứu</a:t>
            </a:r>
            <a:endParaRPr lang="vi-VN" sz="3000" dirty="0" smtClean="0">
              <a:solidFill>
                <a:schemeClr val="tx1"/>
              </a:solidFill>
              <a:latin typeface="Arial" pitchFamily="34" charset="0"/>
              <a:cs typeface="Arial" pitchFamily="34" charset="0"/>
            </a:endParaRPr>
          </a:p>
          <a:p>
            <a:pPr marL="0" indent="0">
              <a:buNone/>
            </a:pPr>
            <a:r>
              <a:rPr lang="en-US" sz="3000" dirty="0" smtClean="0">
                <a:solidFill>
                  <a:schemeClr val="tx1"/>
                </a:solidFill>
                <a:latin typeface="Arial" pitchFamily="34" charset="0"/>
                <a:cs typeface="Arial" pitchFamily="34" charset="0"/>
              </a:rPr>
              <a:t>   + Tắc nghẽn đường hô hấp trên do dị vật.</a:t>
            </a:r>
            <a:endParaRPr lang="vi-VN" sz="3000" dirty="0" smtClean="0">
              <a:solidFill>
                <a:schemeClr val="tx1"/>
              </a:solidFill>
              <a:latin typeface="Arial" pitchFamily="34" charset="0"/>
              <a:cs typeface="Arial" pitchFamily="34" charset="0"/>
            </a:endParaRPr>
          </a:p>
          <a:p>
            <a:pPr marL="0" indent="0">
              <a:buNone/>
            </a:pPr>
            <a:r>
              <a:rPr lang="en-US" sz="3000" dirty="0" smtClean="0">
                <a:solidFill>
                  <a:schemeClr val="tx1"/>
                </a:solidFill>
                <a:latin typeface="Arial" pitchFamily="34" charset="0"/>
                <a:cs typeface="Arial" pitchFamily="34" charset="0"/>
              </a:rPr>
              <a:t>   + </a:t>
            </a:r>
            <a:r>
              <a:rPr lang="en-US" sz="3000" dirty="0">
                <a:solidFill>
                  <a:schemeClr val="tx1"/>
                </a:solidFill>
                <a:latin typeface="Arial" pitchFamily="34" charset="0"/>
                <a:cs typeface="Arial" pitchFamily="34" charset="0"/>
              </a:rPr>
              <a:t>Chấn thương hàm </a:t>
            </a:r>
            <a:r>
              <a:rPr lang="en-US" sz="3000" dirty="0" smtClean="0">
                <a:solidFill>
                  <a:schemeClr val="tx1"/>
                </a:solidFill>
                <a:latin typeface="Arial" pitchFamily="34" charset="0"/>
                <a:cs typeface="Arial" pitchFamily="34" charset="0"/>
              </a:rPr>
              <a:t>mặt.</a:t>
            </a:r>
            <a:endParaRPr lang="vi-VN" sz="3000" dirty="0">
              <a:solidFill>
                <a:schemeClr val="tx1"/>
              </a:solidFill>
              <a:latin typeface="Arial" pitchFamily="34" charset="0"/>
              <a:cs typeface="Arial" pitchFamily="34" charset="0"/>
            </a:endParaRPr>
          </a:p>
          <a:p>
            <a:pPr marL="0" indent="0">
              <a:buNone/>
            </a:pPr>
            <a:r>
              <a:rPr lang="en-US" sz="3000" dirty="0" smtClean="0">
                <a:solidFill>
                  <a:schemeClr val="tx1"/>
                </a:solidFill>
                <a:latin typeface="Arial" pitchFamily="34" charset="0"/>
                <a:cs typeface="Arial" pitchFamily="34" charset="0"/>
              </a:rPr>
              <a:t>   + </a:t>
            </a:r>
            <a:r>
              <a:rPr lang="en-US" sz="3000" dirty="0">
                <a:solidFill>
                  <a:schemeClr val="tx1"/>
                </a:solidFill>
                <a:latin typeface="Arial" pitchFamily="34" charset="0"/>
                <a:cs typeface="Arial" pitchFamily="34" charset="0"/>
              </a:rPr>
              <a:t>Người bệnh bị tổn thương do nội khí quản.</a:t>
            </a:r>
            <a:endParaRPr lang="vi-VN" sz="3000" dirty="0">
              <a:solidFill>
                <a:schemeClr val="tx1"/>
              </a:solidFill>
              <a:latin typeface="Arial" pitchFamily="34" charset="0"/>
              <a:cs typeface="Arial" pitchFamily="34" charset="0"/>
            </a:endParaRPr>
          </a:p>
          <a:p>
            <a:pPr marL="0" indent="0">
              <a:buNone/>
            </a:pPr>
            <a:r>
              <a:rPr lang="en-US" sz="3000" dirty="0" smtClean="0">
                <a:solidFill>
                  <a:schemeClr val="tx1"/>
                </a:solidFill>
                <a:latin typeface="Arial" pitchFamily="34" charset="0"/>
                <a:cs typeface="Arial" pitchFamily="34" charset="0"/>
              </a:rPr>
              <a:t>   + Chảy </a:t>
            </a:r>
            <a:r>
              <a:rPr lang="en-US" sz="3000" dirty="0">
                <a:solidFill>
                  <a:schemeClr val="tx1"/>
                </a:solidFill>
                <a:latin typeface="Arial" pitchFamily="34" charset="0"/>
                <a:cs typeface="Arial" pitchFamily="34" charset="0"/>
              </a:rPr>
              <a:t>máu đường hô hấp trên.</a:t>
            </a:r>
            <a:endParaRPr lang="vi-VN" sz="3000" dirty="0">
              <a:solidFill>
                <a:schemeClr val="tx1"/>
              </a:solidFill>
              <a:latin typeface="Arial" pitchFamily="34" charset="0"/>
              <a:cs typeface="Arial" pitchFamily="34" charset="0"/>
            </a:endParaRPr>
          </a:p>
          <a:p>
            <a:pPr marL="0" indent="0">
              <a:buNone/>
            </a:pPr>
            <a:r>
              <a:rPr lang="en-US" sz="3000" dirty="0" smtClean="0">
                <a:solidFill>
                  <a:schemeClr val="tx1"/>
                </a:solidFill>
                <a:latin typeface="Arial" pitchFamily="34" charset="0"/>
                <a:cs typeface="Arial" pitchFamily="34" charset="0"/>
              </a:rPr>
              <a:t>   + </a:t>
            </a:r>
            <a:r>
              <a:rPr lang="en-US" sz="3000" dirty="0">
                <a:solidFill>
                  <a:schemeClr val="tx1"/>
                </a:solidFill>
                <a:latin typeface="Arial" pitchFamily="34" charset="0"/>
                <a:cs typeface="Arial" pitchFamily="34" charset="0"/>
              </a:rPr>
              <a:t>Bỏng đường thở.</a:t>
            </a:r>
            <a:endParaRPr lang="vi-VN" sz="3000" dirty="0">
              <a:solidFill>
                <a:schemeClr val="tx1"/>
              </a:solidFill>
              <a:latin typeface="Arial" pitchFamily="34" charset="0"/>
              <a:cs typeface="Arial" pitchFamily="34" charset="0"/>
            </a:endParaRPr>
          </a:p>
          <a:p>
            <a:pPr marL="0" indent="0">
              <a:buNone/>
            </a:pPr>
            <a:r>
              <a:rPr lang="en-US" sz="3000" dirty="0" smtClean="0">
                <a:solidFill>
                  <a:schemeClr val="tx1"/>
                </a:solidFill>
                <a:latin typeface="Arial" pitchFamily="34" charset="0"/>
                <a:cs typeface="Arial" pitchFamily="34" charset="0"/>
              </a:rPr>
              <a:t>   + </a:t>
            </a:r>
            <a:r>
              <a:rPr lang="en-US" sz="3000" dirty="0">
                <a:solidFill>
                  <a:schemeClr val="tx1"/>
                </a:solidFill>
                <a:latin typeface="Arial" pitchFamily="34" charset="0"/>
                <a:cs typeface="Arial" pitchFamily="34" charset="0"/>
              </a:rPr>
              <a:t>Chấn thương cổ và thanh quản: gây giập nát, phù nề.</a:t>
            </a:r>
            <a:endParaRPr lang="vi-VN" sz="3000" dirty="0">
              <a:solidFill>
                <a:schemeClr val="tx1"/>
              </a:solidFill>
              <a:latin typeface="Arial" pitchFamily="34" charset="0"/>
              <a:cs typeface="Arial" pitchFamily="34" charset="0"/>
            </a:endParaRPr>
          </a:p>
          <a:p>
            <a:pPr marL="0" indent="0">
              <a:buNone/>
            </a:pPr>
            <a:endParaRPr lang="vi-VN" sz="30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924582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1884" y="1076445"/>
            <a:ext cx="10347766" cy="5100517"/>
          </a:xfrm>
        </p:spPr>
        <p:txBody>
          <a:bodyPr>
            <a:normAutofit fontScale="92500"/>
          </a:bodyPr>
          <a:lstStyle/>
          <a:p>
            <a:pPr marL="457200" lvl="1" indent="0">
              <a:buNone/>
            </a:pPr>
            <a:r>
              <a:rPr lang="en-US" sz="30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3. THỦ </a:t>
            </a:r>
            <a:r>
              <a:rPr lang="en-US" sz="3000" dirty="0">
                <a:solidFill>
                  <a:schemeClr val="tx1"/>
                </a:solidFill>
                <a:effectLst>
                  <a:outerShdw blurRad="38100" dist="38100" dir="2700000" algn="tl">
                    <a:srgbClr val="000000">
                      <a:alpha val="43137"/>
                    </a:srgbClr>
                  </a:outerShdw>
                </a:effectLst>
                <a:latin typeface="Arial" pitchFamily="34" charset="0"/>
                <a:cs typeface="Arial" pitchFamily="34" charset="0"/>
              </a:rPr>
              <a:t>THUẬT MỞ KHÍ QUẢN</a:t>
            </a:r>
            <a:endParaRPr lang="vi-VN" sz="3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r>
              <a:rPr lang="en-US" sz="3000" dirty="0" smtClean="0">
                <a:solidFill>
                  <a:schemeClr val="tx1"/>
                </a:solidFill>
                <a:latin typeface="Arial" pitchFamily="34" charset="0"/>
                <a:cs typeface="Arial" pitchFamily="34" charset="0"/>
              </a:rPr>
              <a:t>Thầy </a:t>
            </a:r>
            <a:r>
              <a:rPr lang="en-US" sz="3000" dirty="0">
                <a:solidFill>
                  <a:schemeClr val="tx1"/>
                </a:solidFill>
                <a:latin typeface="Arial" pitchFamily="34" charset="0"/>
                <a:cs typeface="Arial" pitchFamily="34" charset="0"/>
              </a:rPr>
              <a:t>thuốc gây tê tại chỗ và rạch đường thẳng đi vào thanh quản xuyên qua sụn khí quản.</a:t>
            </a:r>
            <a:endParaRPr lang="vi-VN" sz="3000" dirty="0">
              <a:solidFill>
                <a:schemeClr val="tx1"/>
              </a:solidFill>
              <a:latin typeface="Arial" pitchFamily="34" charset="0"/>
              <a:cs typeface="Arial" pitchFamily="34" charset="0"/>
            </a:endParaRPr>
          </a:p>
          <a:p>
            <a:r>
              <a:rPr lang="en-US" sz="3000" dirty="0">
                <a:solidFill>
                  <a:schemeClr val="tx1"/>
                </a:solidFill>
                <a:latin typeface="Arial" pitchFamily="34" charset="0"/>
                <a:cs typeface="Arial" pitchFamily="34" charset="0"/>
              </a:rPr>
              <a:t>Đưa bộ canyl thích hợp vào đường rạch ở khí quản,mặt canyl đưa lên mặt da,hút đờm giãi và khâu lại.</a:t>
            </a:r>
            <a:endParaRPr lang="vi-VN" sz="3000" dirty="0">
              <a:solidFill>
                <a:schemeClr val="tx1"/>
              </a:solidFill>
              <a:latin typeface="Arial" pitchFamily="34" charset="0"/>
              <a:cs typeface="Arial" pitchFamily="34" charset="0"/>
            </a:endParaRPr>
          </a:p>
          <a:p>
            <a:r>
              <a:rPr lang="en-US" sz="3000" dirty="0">
                <a:solidFill>
                  <a:schemeClr val="tx1"/>
                </a:solidFill>
                <a:latin typeface="Arial" pitchFamily="34" charset="0"/>
                <a:cs typeface="Arial" pitchFamily="34" charset="0"/>
              </a:rPr>
              <a:t>Sau </a:t>
            </a:r>
            <a:r>
              <a:rPr lang="en-US" sz="3000" dirty="0" err="1">
                <a:solidFill>
                  <a:schemeClr val="tx1"/>
                </a:solidFill>
                <a:latin typeface="Arial" pitchFamily="34" charset="0"/>
                <a:cs typeface="Arial" pitchFamily="34" charset="0"/>
              </a:rPr>
              <a:t>khi</a:t>
            </a:r>
            <a:r>
              <a:rPr lang="en-US" sz="3000" dirty="0">
                <a:solidFill>
                  <a:schemeClr val="tx1"/>
                </a:solidFill>
                <a:latin typeface="Arial" pitchFamily="34" charset="0"/>
                <a:cs typeface="Arial" pitchFamily="34" charset="0"/>
              </a:rPr>
              <a:t> </a:t>
            </a:r>
            <a:r>
              <a:rPr lang="en-US" sz="3000" dirty="0" err="1" smtClean="0">
                <a:solidFill>
                  <a:schemeClr val="tx1"/>
                </a:solidFill>
                <a:latin typeface="Arial" pitchFamily="34" charset="0"/>
                <a:cs typeface="Arial" pitchFamily="34" charset="0"/>
              </a:rPr>
              <a:t>đặt</a:t>
            </a:r>
            <a:r>
              <a:rPr lang="en-US" sz="3000" dirty="0" smtClean="0">
                <a:solidFill>
                  <a:schemeClr val="tx1"/>
                </a:solidFill>
                <a:latin typeface="Arial" pitchFamily="34" charset="0"/>
                <a:cs typeface="Arial" pitchFamily="34" charset="0"/>
              </a:rPr>
              <a:t> </a:t>
            </a:r>
            <a:r>
              <a:rPr lang="en-US" sz="3000" dirty="0">
                <a:solidFill>
                  <a:schemeClr val="tx1"/>
                </a:solidFill>
                <a:latin typeface="Arial" pitchFamily="34" charset="0"/>
                <a:cs typeface="Arial" pitchFamily="34" charset="0"/>
              </a:rPr>
              <a:t>canyl xong cố định dây 2 bên cổ bệnh nhân ,tránh cột chặt quá,tránh cột vào đường đi của mạch cảnh.</a:t>
            </a:r>
            <a:endParaRPr lang="vi-VN" sz="3000" dirty="0">
              <a:solidFill>
                <a:schemeClr val="tx1"/>
              </a:solidFill>
              <a:latin typeface="Arial" pitchFamily="34" charset="0"/>
              <a:cs typeface="Arial" pitchFamily="34" charset="0"/>
            </a:endParaRPr>
          </a:p>
          <a:p>
            <a:r>
              <a:rPr lang="en-US" sz="3000" dirty="0">
                <a:solidFill>
                  <a:schemeClr val="tx1"/>
                </a:solidFill>
                <a:latin typeface="Arial" pitchFamily="34" charset="0"/>
                <a:cs typeface="Arial" pitchFamily="34" charset="0"/>
              </a:rPr>
              <a:t>Băng chân canyl,nghe phổi và đánh giá sự thông khí của phổi,thở O2 và bóp bóng hỗ trợ theo y lệnh .Kiểm tra X-quang phổi.</a:t>
            </a:r>
            <a:endParaRPr lang="vi-VN" sz="30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752570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00035089"/>
              </p:ext>
            </p:extLst>
          </p:nvPr>
        </p:nvGraphicFramePr>
        <p:xfrm>
          <a:off x="486136" y="1251154"/>
          <a:ext cx="10903351" cy="5115240"/>
        </p:xfrm>
        <a:graphic>
          <a:graphicData uri="http://schemas.openxmlformats.org/drawingml/2006/table">
            <a:tbl>
              <a:tblPr firstRow="1" bandRow="1">
                <a:tableStyleId>{5C22544A-7EE6-4342-B048-85BDC9FD1C3A}</a:tableStyleId>
              </a:tblPr>
              <a:tblGrid>
                <a:gridCol w="2023771"/>
                <a:gridCol w="1114211"/>
                <a:gridCol w="1014609"/>
                <a:gridCol w="6750760"/>
              </a:tblGrid>
              <a:tr h="697884">
                <a:tc>
                  <a:txBody>
                    <a:bodyPr/>
                    <a:lstStyle/>
                    <a:p>
                      <a:pPr algn="ctr"/>
                      <a:r>
                        <a:rPr lang="en-US" sz="2100" dirty="0" err="1" smtClean="0">
                          <a:latin typeface="Arial" pitchFamily="34" charset="0"/>
                          <a:cs typeface="Arial" pitchFamily="34" charset="0"/>
                        </a:rPr>
                        <a:t>NHẬN</a:t>
                      </a:r>
                      <a:r>
                        <a:rPr lang="en-US" sz="2100" baseline="0" dirty="0" smtClean="0">
                          <a:latin typeface="Arial" pitchFamily="34" charset="0"/>
                          <a:cs typeface="Arial" pitchFamily="34" charset="0"/>
                        </a:rPr>
                        <a:t> </a:t>
                      </a:r>
                      <a:r>
                        <a:rPr lang="en-US" sz="2100" baseline="0" dirty="0" err="1" smtClean="0">
                          <a:latin typeface="Arial" pitchFamily="34" charset="0"/>
                          <a:cs typeface="Arial" pitchFamily="34" charset="0"/>
                        </a:rPr>
                        <a:t>ĐỊNH</a:t>
                      </a:r>
                      <a:endParaRPr lang="en-US" sz="2100" dirty="0">
                        <a:latin typeface="Arial" pitchFamily="34" charset="0"/>
                        <a:cs typeface="Arial" pitchFamily="34" charset="0"/>
                      </a:endParaRPr>
                    </a:p>
                  </a:txBody>
                  <a:tcPr/>
                </a:tc>
                <a:tc>
                  <a:txBody>
                    <a:bodyPr/>
                    <a:lstStyle/>
                    <a:p>
                      <a:pPr algn="ctr"/>
                      <a:r>
                        <a:rPr lang="en-US" sz="2100" dirty="0" err="1" smtClean="0">
                          <a:latin typeface="Arial" pitchFamily="34" charset="0"/>
                          <a:cs typeface="Arial" pitchFamily="34" charset="0"/>
                        </a:rPr>
                        <a:t>CHẨN</a:t>
                      </a:r>
                      <a:r>
                        <a:rPr lang="en-US" sz="2100" baseline="0" dirty="0" smtClean="0">
                          <a:latin typeface="Arial" pitchFamily="34" charset="0"/>
                          <a:cs typeface="Arial" pitchFamily="34" charset="0"/>
                        </a:rPr>
                        <a:t> </a:t>
                      </a:r>
                      <a:r>
                        <a:rPr lang="en-US" sz="2100" baseline="0" dirty="0" err="1" smtClean="0">
                          <a:latin typeface="Arial" pitchFamily="34" charset="0"/>
                          <a:cs typeface="Arial" pitchFamily="34" charset="0"/>
                        </a:rPr>
                        <a:t>ĐOÁN</a:t>
                      </a:r>
                      <a:endParaRPr lang="en-US" sz="2100" dirty="0">
                        <a:latin typeface="Arial" pitchFamily="34" charset="0"/>
                        <a:cs typeface="Arial" pitchFamily="34" charset="0"/>
                      </a:endParaRPr>
                    </a:p>
                  </a:txBody>
                  <a:tcPr/>
                </a:tc>
                <a:tc>
                  <a:txBody>
                    <a:bodyPr/>
                    <a:lstStyle/>
                    <a:p>
                      <a:pPr algn="ctr"/>
                      <a:r>
                        <a:rPr lang="en-US" sz="2100" dirty="0" err="1" smtClean="0">
                          <a:latin typeface="Arial" pitchFamily="34" charset="0"/>
                          <a:cs typeface="Arial" pitchFamily="34" charset="0"/>
                        </a:rPr>
                        <a:t>LẬP</a:t>
                      </a:r>
                      <a:r>
                        <a:rPr lang="en-US" sz="2100" baseline="0" dirty="0" smtClean="0">
                          <a:latin typeface="Arial" pitchFamily="34" charset="0"/>
                          <a:cs typeface="Arial" pitchFamily="34" charset="0"/>
                        </a:rPr>
                        <a:t> </a:t>
                      </a:r>
                      <a:r>
                        <a:rPr lang="en-US" sz="2100" baseline="0" dirty="0" err="1" smtClean="0">
                          <a:latin typeface="Arial" pitchFamily="34" charset="0"/>
                          <a:cs typeface="Arial" pitchFamily="34" charset="0"/>
                        </a:rPr>
                        <a:t>KHCS</a:t>
                      </a:r>
                      <a:endParaRPr lang="en-US" sz="2100" dirty="0">
                        <a:latin typeface="Arial" pitchFamily="34" charset="0"/>
                        <a:cs typeface="Arial" pitchFamily="34" charset="0"/>
                      </a:endParaRPr>
                    </a:p>
                  </a:txBody>
                  <a:tcPr/>
                </a:tc>
                <a:tc>
                  <a:txBody>
                    <a:bodyPr/>
                    <a:lstStyle/>
                    <a:p>
                      <a:pPr algn="ctr"/>
                      <a:r>
                        <a:rPr lang="en-US" sz="2100" dirty="0" smtClean="0">
                          <a:latin typeface="Arial" pitchFamily="34" charset="0"/>
                          <a:cs typeface="Arial" pitchFamily="34" charset="0"/>
                        </a:rPr>
                        <a:t>TH</a:t>
                      </a:r>
                      <a:r>
                        <a:rPr lang="en-US" sz="2100" baseline="0" dirty="0" smtClean="0">
                          <a:latin typeface="Arial" pitchFamily="34" charset="0"/>
                          <a:cs typeface="Arial" pitchFamily="34" charset="0"/>
                        </a:rPr>
                        <a:t> </a:t>
                      </a:r>
                      <a:r>
                        <a:rPr lang="en-US" sz="2100" baseline="0" dirty="0" err="1" smtClean="0">
                          <a:latin typeface="Arial" pitchFamily="34" charset="0"/>
                          <a:cs typeface="Arial" pitchFamily="34" charset="0"/>
                        </a:rPr>
                        <a:t>KHCS</a:t>
                      </a:r>
                      <a:endParaRPr lang="en-US" sz="2100" dirty="0">
                        <a:latin typeface="Arial" pitchFamily="34" charset="0"/>
                        <a:cs typeface="Arial" pitchFamily="34" charset="0"/>
                      </a:endParaRPr>
                    </a:p>
                  </a:txBody>
                  <a:tcPr/>
                </a:tc>
              </a:tr>
              <a:tr h="4383720">
                <a:tc>
                  <a:txBody>
                    <a:bodyPr/>
                    <a:lstStyle/>
                    <a:p>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Nhận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định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sự</a:t>
                      </a:r>
                      <a:r>
                        <a:rPr lang="en-US" sz="2100" kern="1200" dirty="0" smtClean="0">
                          <a:solidFill>
                            <a:schemeClr val="dk1"/>
                          </a:solidFill>
                          <a:effectLst/>
                          <a:latin typeface="Arial" pitchFamily="34" charset="0"/>
                          <a:ea typeface="+mn-ea"/>
                          <a:cs typeface="Arial" pitchFamily="34" charset="0"/>
                        </a:rPr>
                        <a:t> di </a:t>
                      </a:r>
                      <a:r>
                        <a:rPr lang="en-US" sz="2100" kern="1200" dirty="0" err="1" smtClean="0">
                          <a:solidFill>
                            <a:schemeClr val="dk1"/>
                          </a:solidFill>
                          <a:effectLst/>
                          <a:latin typeface="Arial" pitchFamily="34" charset="0"/>
                          <a:ea typeface="+mn-ea"/>
                          <a:cs typeface="Arial" pitchFamily="34" charset="0"/>
                        </a:rPr>
                        <a:t>động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của</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lồng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ngực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tình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trạng</a:t>
                      </a:r>
                      <a:r>
                        <a:rPr lang="en-US" sz="2100" kern="1200" dirty="0" smtClean="0">
                          <a:solidFill>
                            <a:schemeClr val="dk1"/>
                          </a:solidFill>
                          <a:effectLst/>
                          <a:latin typeface="Arial" pitchFamily="34" charset="0"/>
                          <a:ea typeface="+mn-ea"/>
                          <a:cs typeface="Arial" pitchFamily="34" charset="0"/>
                        </a:rPr>
                        <a:t> ho, </a:t>
                      </a:r>
                      <a:r>
                        <a:rPr lang="en-US" sz="2100" kern="1200" dirty="0" err="1" smtClean="0">
                          <a:solidFill>
                            <a:schemeClr val="dk1"/>
                          </a:solidFill>
                          <a:effectLst/>
                          <a:latin typeface="Arial" pitchFamily="34" charset="0"/>
                          <a:ea typeface="+mn-ea"/>
                          <a:cs typeface="Arial" pitchFamily="34" charset="0"/>
                        </a:rPr>
                        <a:t>số</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lượng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và</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chất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tiết</a:t>
                      </a:r>
                      <a:r>
                        <a:rPr lang="en-US" sz="2100" kern="1200" dirty="0" smtClean="0">
                          <a:solidFill>
                            <a:schemeClr val="dk1"/>
                          </a:solidFill>
                          <a:effectLst/>
                          <a:latin typeface="Arial" pitchFamily="34" charset="0"/>
                          <a:ea typeface="+mn-ea"/>
                          <a:cs typeface="Arial" pitchFamily="34" charset="0"/>
                        </a:rPr>
                        <a:t> qua </a:t>
                      </a:r>
                      <a:r>
                        <a:rPr lang="en-US" sz="2100" kern="1200" dirty="0" err="1" smtClean="0">
                          <a:solidFill>
                            <a:schemeClr val="dk1"/>
                          </a:solidFill>
                          <a:effectLst/>
                          <a:latin typeface="Arial" pitchFamily="34" charset="0"/>
                          <a:ea typeface="+mn-ea"/>
                          <a:cs typeface="Arial" pitchFamily="34" charset="0"/>
                        </a:rPr>
                        <a:t>mở</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khí</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quản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hút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đàm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Nhận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định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khí</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máu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động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mạch</a:t>
                      </a:r>
                      <a:r>
                        <a:rPr lang="en-US" sz="2100" kern="1200" dirty="0" smtClean="0">
                          <a:solidFill>
                            <a:schemeClr val="dk1"/>
                          </a:solidFill>
                          <a:effectLst/>
                          <a:latin typeface="Arial" pitchFamily="34" charset="0"/>
                          <a:ea typeface="+mn-ea"/>
                          <a:cs typeface="Arial" pitchFamily="34" charset="0"/>
                        </a:rPr>
                        <a:t> PaO2, PaCO2, SaO2</a:t>
                      </a:r>
                      <a:endParaRPr lang="en-US" sz="2100" dirty="0">
                        <a:latin typeface="Arial" pitchFamily="34" charset="0"/>
                        <a:cs typeface="Arial"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kern="1200" dirty="0" err="1" smtClean="0">
                          <a:solidFill>
                            <a:schemeClr val="dk1"/>
                          </a:solidFill>
                          <a:effectLst/>
                          <a:latin typeface="Arial" pitchFamily="34" charset="0"/>
                          <a:ea typeface="+mn-ea"/>
                          <a:cs typeface="Arial" pitchFamily="34" charset="0"/>
                        </a:rPr>
                        <a:t>Thở</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không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hiệu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quả</a:t>
                      </a:r>
                      <a:r>
                        <a:rPr lang="en-US" sz="2100" kern="1200" dirty="0" smtClean="0">
                          <a:solidFill>
                            <a:schemeClr val="dk1"/>
                          </a:solidFill>
                          <a:effectLst/>
                          <a:latin typeface="Arial" pitchFamily="34" charset="0"/>
                          <a:ea typeface="+mn-ea"/>
                          <a:cs typeface="Arial" pitchFamily="34" charset="0"/>
                        </a:rPr>
                        <a:t> do </a:t>
                      </a:r>
                      <a:r>
                        <a:rPr lang="en-US" sz="2100" kern="1200" dirty="0" err="1" smtClean="0">
                          <a:solidFill>
                            <a:schemeClr val="dk1"/>
                          </a:solidFill>
                          <a:effectLst/>
                          <a:latin typeface="Arial" pitchFamily="34" charset="0"/>
                          <a:ea typeface="+mn-ea"/>
                          <a:cs typeface="Arial" pitchFamily="34" charset="0"/>
                        </a:rPr>
                        <a:t>tăng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tiết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đờm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giãi</a:t>
                      </a:r>
                      <a:r>
                        <a:rPr lang="en-US" sz="2100" kern="1200" dirty="0" smtClean="0">
                          <a:solidFill>
                            <a:schemeClr val="dk1"/>
                          </a:solidFill>
                          <a:effectLst/>
                          <a:latin typeface="Arial" pitchFamily="34" charset="0"/>
                          <a:ea typeface="+mn-ea"/>
                          <a:cs typeface="Arial" pitchFamily="34" charset="0"/>
                        </a:rPr>
                        <a:t> qua </a:t>
                      </a:r>
                      <a:r>
                        <a:rPr lang="en-US" sz="2100" kern="1200" dirty="0" err="1" smtClean="0">
                          <a:solidFill>
                            <a:schemeClr val="dk1"/>
                          </a:solidFill>
                          <a:effectLst/>
                          <a:latin typeface="Arial" pitchFamily="34" charset="0"/>
                          <a:ea typeface="+mn-ea"/>
                          <a:cs typeface="Arial" pitchFamily="34" charset="0"/>
                        </a:rPr>
                        <a:t>ống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mở</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khí</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quản</a:t>
                      </a:r>
                      <a:endParaRPr lang="en-US" sz="2100" kern="1200" dirty="0" smtClean="0">
                        <a:solidFill>
                          <a:schemeClr val="dk1"/>
                        </a:solidFill>
                        <a:effectLst/>
                        <a:latin typeface="Arial" pitchFamily="34" charset="0"/>
                        <a:ea typeface="+mn-ea"/>
                        <a:cs typeface="Arial" pitchFamily="34" charset="0"/>
                      </a:endParaRPr>
                    </a:p>
                    <a:p>
                      <a:endParaRPr lang="en-US" sz="2100" dirty="0">
                        <a:latin typeface="Arial" pitchFamily="34" charset="0"/>
                        <a:cs typeface="Arial" pitchFamily="34" charset="0"/>
                      </a:endParaRPr>
                    </a:p>
                  </a:txBody>
                  <a:tcPr/>
                </a:tc>
                <a:tc>
                  <a:txBody>
                    <a:bodyPr/>
                    <a:lstStyle/>
                    <a:p>
                      <a:r>
                        <a:rPr lang="en-US" sz="2100" kern="1200" dirty="0" err="1" smtClean="0">
                          <a:solidFill>
                            <a:schemeClr val="dk1"/>
                          </a:solidFill>
                          <a:effectLst/>
                          <a:latin typeface="Arial" pitchFamily="34" charset="0"/>
                          <a:ea typeface="+mn-ea"/>
                          <a:cs typeface="Arial" pitchFamily="34" charset="0"/>
                        </a:rPr>
                        <a:t>Đảm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bảo</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thông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khí</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tốt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không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bị</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bít,tắc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ống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MKQ</a:t>
                      </a:r>
                      <a:endParaRPr lang="en-US" sz="2100" dirty="0">
                        <a:latin typeface="Arial" pitchFamily="34" charset="0"/>
                        <a:cs typeface="Arial" pitchFamily="34" charset="0"/>
                      </a:endParaRPr>
                    </a:p>
                  </a:txBody>
                  <a:tcPr/>
                </a:tc>
                <a:tc>
                  <a:txBody>
                    <a:bodyPr/>
                    <a:lstStyle/>
                    <a:p>
                      <a:r>
                        <a:rPr lang="en-US" sz="2100" kern="1200" dirty="0" err="1" smtClean="0">
                          <a:solidFill>
                            <a:schemeClr val="dk1"/>
                          </a:solidFill>
                          <a:effectLst/>
                          <a:latin typeface="Arial" pitchFamily="34" charset="0"/>
                          <a:ea typeface="+mn-ea"/>
                          <a:cs typeface="Arial" pitchFamily="34" charset="0"/>
                        </a:rPr>
                        <a:t>Ngay</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sau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mở</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khí</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quản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điều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dưỡng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phải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hút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đàm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nhớt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thường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xuyên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Lượng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giá</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nồng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độ</a:t>
                      </a:r>
                      <a:r>
                        <a:rPr lang="en-US" sz="2100" kern="1200" dirty="0" smtClean="0">
                          <a:solidFill>
                            <a:schemeClr val="dk1"/>
                          </a:solidFill>
                          <a:effectLst/>
                          <a:latin typeface="Arial" pitchFamily="34" charset="0"/>
                          <a:ea typeface="+mn-ea"/>
                          <a:cs typeface="Arial" pitchFamily="34" charset="0"/>
                        </a:rPr>
                        <a:t> oxy </a:t>
                      </a:r>
                      <a:r>
                        <a:rPr lang="en-US" sz="2100" kern="1200" dirty="0" err="1" smtClean="0">
                          <a:solidFill>
                            <a:schemeClr val="dk1"/>
                          </a:solidFill>
                          <a:effectLst/>
                          <a:latin typeface="Arial" pitchFamily="34" charset="0"/>
                          <a:ea typeface="+mn-ea"/>
                          <a:cs typeface="Arial" pitchFamily="34" charset="0"/>
                        </a:rPr>
                        <a:t>trong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máu</a:t>
                      </a:r>
                      <a:r>
                        <a:rPr lang="en-US" sz="2100" kern="1200" dirty="0" smtClean="0">
                          <a:solidFill>
                            <a:schemeClr val="dk1"/>
                          </a:solidFill>
                          <a:effectLst/>
                          <a:latin typeface="Arial" pitchFamily="34" charset="0"/>
                          <a:ea typeface="+mn-ea"/>
                          <a:cs typeface="Arial" pitchFamily="34" charset="0"/>
                        </a:rPr>
                        <a:t> qua </a:t>
                      </a:r>
                      <a:r>
                        <a:rPr lang="en-US" sz="2100" kern="1200" dirty="0" err="1" smtClean="0">
                          <a:solidFill>
                            <a:schemeClr val="dk1"/>
                          </a:solidFill>
                          <a:effectLst/>
                          <a:latin typeface="Arial" pitchFamily="34" charset="0"/>
                          <a:ea typeface="+mn-ea"/>
                          <a:cs typeface="Arial" pitchFamily="34" charset="0"/>
                        </a:rPr>
                        <a:t>khí</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máu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động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mạch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Ghi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chú</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về</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hút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đàm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đáp</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ứng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người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đánh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giá</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chức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năng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lồng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ngực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và</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điều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trị</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Người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luôn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nằm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trong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tầm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nhìn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của</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điều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dưỡng</a:t>
                      </a:r>
                      <a:r>
                        <a:rPr lang="en-US" sz="2100" kern="1200" dirty="0" smtClean="0">
                          <a:solidFill>
                            <a:schemeClr val="dk1"/>
                          </a:solidFill>
                          <a:effectLst/>
                          <a:latin typeface="Arial" pitchFamily="34" charset="0"/>
                          <a:ea typeface="+mn-ea"/>
                          <a:cs typeface="Arial" pitchFamily="34" charset="0"/>
                        </a:rPr>
                        <a:t> 24/24 </a:t>
                      </a:r>
                      <a:r>
                        <a:rPr lang="en-US" sz="2100" kern="1200" dirty="0" err="1" smtClean="0">
                          <a:solidFill>
                            <a:schemeClr val="dk1"/>
                          </a:solidFill>
                          <a:effectLst/>
                          <a:latin typeface="Arial" pitchFamily="34" charset="0"/>
                          <a:ea typeface="+mn-ea"/>
                          <a:cs typeface="Arial" pitchFamily="34" charset="0"/>
                        </a:rPr>
                        <a:t>giờ.Hút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đàm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nên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cung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cấp</a:t>
                      </a:r>
                      <a:r>
                        <a:rPr lang="en-US" sz="2100" kern="1200" dirty="0" smtClean="0">
                          <a:solidFill>
                            <a:schemeClr val="dk1"/>
                          </a:solidFill>
                          <a:effectLst/>
                          <a:latin typeface="Arial" pitchFamily="34" charset="0"/>
                          <a:ea typeface="+mn-ea"/>
                          <a:cs typeface="Arial" pitchFamily="34" charset="0"/>
                        </a:rPr>
                        <a:t> oxy </a:t>
                      </a:r>
                      <a:r>
                        <a:rPr lang="en-US" sz="2100" kern="1200" dirty="0" err="1" smtClean="0">
                          <a:solidFill>
                            <a:schemeClr val="dk1"/>
                          </a:solidFill>
                          <a:effectLst/>
                          <a:latin typeface="Arial" pitchFamily="34" charset="0"/>
                          <a:ea typeface="+mn-ea"/>
                          <a:cs typeface="Arial" pitchFamily="34" charset="0"/>
                        </a:rPr>
                        <a:t>trước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hút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Ống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hút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nhỏ</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hơn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canule</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Cung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cấp</a:t>
                      </a:r>
                      <a:r>
                        <a:rPr lang="en-US" sz="2100" kern="1200" dirty="0" smtClean="0">
                          <a:solidFill>
                            <a:schemeClr val="dk1"/>
                          </a:solidFill>
                          <a:effectLst/>
                          <a:latin typeface="Arial" pitchFamily="34" charset="0"/>
                          <a:ea typeface="+mn-ea"/>
                          <a:cs typeface="Arial" pitchFamily="34" charset="0"/>
                        </a:rPr>
                        <a:t> oxy </a:t>
                      </a:r>
                      <a:r>
                        <a:rPr lang="en-US" sz="2100" kern="1200" dirty="0" err="1" smtClean="0">
                          <a:solidFill>
                            <a:schemeClr val="dk1"/>
                          </a:solidFill>
                          <a:effectLst/>
                          <a:latin typeface="Arial" pitchFamily="34" charset="0"/>
                          <a:ea typeface="+mn-ea"/>
                          <a:cs typeface="Arial" pitchFamily="34" charset="0"/>
                        </a:rPr>
                        <a:t>cho</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người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bệnh:bằng</a:t>
                      </a:r>
                      <a:r>
                        <a:rPr lang="en-US" sz="2100" kern="1200" dirty="0" smtClean="0">
                          <a:solidFill>
                            <a:schemeClr val="dk1"/>
                          </a:solidFill>
                          <a:effectLst/>
                          <a:latin typeface="Arial" pitchFamily="34" charset="0"/>
                          <a:ea typeface="+mn-ea"/>
                          <a:cs typeface="Arial" pitchFamily="34" charset="0"/>
                        </a:rPr>
                        <a:t> oxy </a:t>
                      </a:r>
                      <a:r>
                        <a:rPr lang="en-US" sz="2100" kern="1200" dirty="0" err="1" smtClean="0">
                          <a:solidFill>
                            <a:schemeClr val="dk1"/>
                          </a:solidFill>
                          <a:effectLst/>
                          <a:latin typeface="Arial" pitchFamily="34" charset="0"/>
                          <a:ea typeface="+mn-ea"/>
                          <a:cs typeface="Arial" pitchFamily="34" charset="0"/>
                        </a:rPr>
                        <a:t>ẩm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ấm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tránh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biến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chứng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khô</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phổi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xẹp</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phổi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Duy</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trì</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đủ</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độ</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ẩm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để</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loãng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đàm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giúp</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hút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đàm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dễ</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dàng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nếu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cần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thì</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bơm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vào</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canule</a:t>
                      </a:r>
                      <a:r>
                        <a:rPr lang="en-US" sz="2100" kern="1200" dirty="0" smtClean="0">
                          <a:solidFill>
                            <a:schemeClr val="dk1"/>
                          </a:solidFill>
                          <a:effectLst/>
                          <a:latin typeface="Arial" pitchFamily="34" charset="0"/>
                          <a:ea typeface="+mn-ea"/>
                          <a:cs typeface="Arial" pitchFamily="34" charset="0"/>
                        </a:rPr>
                        <a:t> 5-10 ml </a:t>
                      </a:r>
                      <a:r>
                        <a:rPr lang="en-US" sz="2100" kern="1200" dirty="0" err="1" smtClean="0">
                          <a:solidFill>
                            <a:schemeClr val="dk1"/>
                          </a:solidFill>
                          <a:effectLst/>
                          <a:latin typeface="Arial" pitchFamily="34" charset="0"/>
                          <a:ea typeface="+mn-ea"/>
                          <a:cs typeface="Arial" pitchFamily="34" charset="0"/>
                        </a:rPr>
                        <a:t>nước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muối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sinh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lý</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trước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hút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đàm</a:t>
                      </a:r>
                      <a:r>
                        <a:rPr lang="en-US" sz="2100" kern="1200" dirty="0" smtClean="0">
                          <a:solidFill>
                            <a:schemeClr val="dk1"/>
                          </a:solidFill>
                          <a:effectLst/>
                          <a:latin typeface="Arial" pitchFamily="34" charset="0"/>
                          <a:ea typeface="+mn-ea"/>
                          <a:cs typeface="Arial" pitchFamily="34" charset="0"/>
                        </a:rPr>
                        <a:t>.</a:t>
                      </a:r>
                    </a:p>
                  </a:txBody>
                  <a:tcPr/>
                </a:tc>
              </a:tr>
            </a:tbl>
          </a:graphicData>
        </a:graphic>
      </p:graphicFrame>
      <p:sp>
        <p:nvSpPr>
          <p:cNvPr id="3" name="TextBox 2"/>
          <p:cNvSpPr txBox="1"/>
          <p:nvPr/>
        </p:nvSpPr>
        <p:spPr>
          <a:xfrm>
            <a:off x="1099595" y="405112"/>
            <a:ext cx="10069974" cy="646331"/>
          </a:xfrm>
          <a:prstGeom prst="rect">
            <a:avLst/>
          </a:prstGeom>
          <a:noFill/>
        </p:spPr>
        <p:txBody>
          <a:bodyPr wrap="square" rtlCol="0">
            <a:spAutoFit/>
          </a:bodyPr>
          <a:lstStyle/>
          <a:p>
            <a:r>
              <a:rPr lang="en-US" sz="3600"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II.CHĂM</a:t>
            </a:r>
            <a:r>
              <a:rPr lang="en-US" sz="3600"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en-US" sz="3600"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SÓC</a:t>
            </a:r>
            <a:r>
              <a:rPr lang="en-US" sz="3600"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en-US" sz="3600"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BỆNH</a:t>
            </a:r>
            <a:r>
              <a:rPr lang="en-US" sz="3600"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en-US" sz="3600"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NHÂN</a:t>
            </a:r>
            <a:r>
              <a:rPr lang="en-US" sz="3600"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en-US" sz="3600"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MỞ</a:t>
            </a:r>
            <a:r>
              <a:rPr lang="en-US" sz="3600"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en-US" sz="3600"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KHÍ</a:t>
            </a:r>
            <a:r>
              <a:rPr lang="en-US" sz="3600"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en-US" sz="3600"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QUẢN</a:t>
            </a:r>
            <a:endParaRPr lang="en-US" sz="36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2706301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09054374"/>
              </p:ext>
            </p:extLst>
          </p:nvPr>
        </p:nvGraphicFramePr>
        <p:xfrm>
          <a:off x="266217" y="719666"/>
          <a:ext cx="11702005" cy="5943600"/>
        </p:xfrm>
        <a:graphic>
          <a:graphicData uri="http://schemas.openxmlformats.org/drawingml/2006/table">
            <a:tbl>
              <a:tblPr firstRow="1" bandRow="1">
                <a:tableStyleId>{5C22544A-7EE6-4342-B048-85BDC9FD1C3A}</a:tableStyleId>
              </a:tblPr>
              <a:tblGrid>
                <a:gridCol w="1165491"/>
                <a:gridCol w="1695261"/>
                <a:gridCol w="1224354"/>
                <a:gridCol w="7616899"/>
              </a:tblGrid>
              <a:tr h="454722">
                <a:tc>
                  <a:txBody>
                    <a:bodyPr/>
                    <a:lstStyle/>
                    <a:p>
                      <a:pPr algn="ctr"/>
                      <a:r>
                        <a:rPr lang="en-US" sz="2100" dirty="0" err="1" smtClean="0">
                          <a:latin typeface="Arial" pitchFamily="34" charset="0"/>
                          <a:cs typeface="Arial" pitchFamily="34" charset="0"/>
                        </a:rPr>
                        <a:t>NĐ</a:t>
                      </a:r>
                      <a:endParaRPr lang="en-US" sz="2100" dirty="0">
                        <a:latin typeface="Arial" pitchFamily="34" charset="0"/>
                        <a:cs typeface="Arial" pitchFamily="34" charset="0"/>
                      </a:endParaRPr>
                    </a:p>
                  </a:txBody>
                  <a:tcPr/>
                </a:tc>
                <a:tc>
                  <a:txBody>
                    <a:bodyPr/>
                    <a:lstStyle/>
                    <a:p>
                      <a:pPr algn="ctr"/>
                      <a:r>
                        <a:rPr lang="en-US" sz="2100" dirty="0" err="1" smtClean="0">
                          <a:latin typeface="Arial" pitchFamily="34" charset="0"/>
                          <a:cs typeface="Arial" pitchFamily="34" charset="0"/>
                        </a:rPr>
                        <a:t>CĐ</a:t>
                      </a:r>
                      <a:endParaRPr lang="en-US" sz="2100" dirty="0">
                        <a:latin typeface="Arial" pitchFamily="34" charset="0"/>
                        <a:cs typeface="Arial" pitchFamily="34" charset="0"/>
                      </a:endParaRPr>
                    </a:p>
                  </a:txBody>
                  <a:tcPr/>
                </a:tc>
                <a:tc>
                  <a:txBody>
                    <a:bodyPr/>
                    <a:lstStyle/>
                    <a:p>
                      <a:pPr algn="ctr"/>
                      <a:r>
                        <a:rPr lang="en-US" sz="2100" dirty="0" err="1" smtClean="0">
                          <a:latin typeface="Arial" pitchFamily="34" charset="0"/>
                          <a:cs typeface="Arial" pitchFamily="34" charset="0"/>
                        </a:rPr>
                        <a:t>LẬP</a:t>
                      </a:r>
                      <a:r>
                        <a:rPr lang="en-US" sz="2100" baseline="0" dirty="0" smtClean="0">
                          <a:latin typeface="Arial" pitchFamily="34" charset="0"/>
                          <a:cs typeface="Arial" pitchFamily="34" charset="0"/>
                        </a:rPr>
                        <a:t> </a:t>
                      </a:r>
                      <a:r>
                        <a:rPr lang="en-US" sz="2100" baseline="0" dirty="0" err="1" smtClean="0">
                          <a:latin typeface="Arial" pitchFamily="34" charset="0"/>
                          <a:cs typeface="Arial" pitchFamily="34" charset="0"/>
                        </a:rPr>
                        <a:t>KHCS</a:t>
                      </a:r>
                      <a:endParaRPr lang="en-US" sz="2100" dirty="0">
                        <a:latin typeface="Arial" pitchFamily="34" charset="0"/>
                        <a:cs typeface="Arial" pitchFamily="34" charset="0"/>
                      </a:endParaRPr>
                    </a:p>
                  </a:txBody>
                  <a:tcPr/>
                </a:tc>
                <a:tc>
                  <a:txBody>
                    <a:bodyPr/>
                    <a:lstStyle/>
                    <a:p>
                      <a:pPr algn="ctr"/>
                      <a:r>
                        <a:rPr lang="en-US" sz="2100" dirty="0" smtClean="0">
                          <a:latin typeface="Arial" pitchFamily="34" charset="0"/>
                          <a:cs typeface="Arial" pitchFamily="34" charset="0"/>
                        </a:rPr>
                        <a:t>TH </a:t>
                      </a:r>
                      <a:r>
                        <a:rPr lang="en-US" sz="2100" dirty="0" err="1" smtClean="0">
                          <a:latin typeface="Arial" pitchFamily="34" charset="0"/>
                          <a:cs typeface="Arial" pitchFamily="34" charset="0"/>
                        </a:rPr>
                        <a:t>KHCS</a:t>
                      </a:r>
                      <a:endParaRPr lang="en-US" sz="2100" dirty="0">
                        <a:latin typeface="Arial" pitchFamily="34" charset="0"/>
                        <a:cs typeface="Arial" pitchFamily="34" charset="0"/>
                      </a:endParaRPr>
                    </a:p>
                  </a:txBody>
                  <a:tcPr/>
                </a:tc>
              </a:tr>
              <a:tr h="4821298">
                <a:tc>
                  <a:txBody>
                    <a:bodyPr/>
                    <a:lstStyle/>
                    <a:p>
                      <a:r>
                        <a:rPr lang="en-US" sz="2100" kern="1200" dirty="0" err="1" smtClean="0">
                          <a:solidFill>
                            <a:schemeClr val="dk1"/>
                          </a:solidFill>
                          <a:effectLst/>
                          <a:latin typeface="Arial" pitchFamily="34" charset="0"/>
                          <a:ea typeface="+mn-ea"/>
                          <a:cs typeface="Arial" pitchFamily="34" charset="0"/>
                        </a:rPr>
                        <a:t>Kiểm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tra</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vùng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đặt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cany</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về</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chảy</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máu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sưng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nề</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tràn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khí</a:t>
                      </a:r>
                      <a:r>
                        <a:rPr lang="en-US" sz="2100" kern="1200" dirty="0" smtClean="0">
                          <a:solidFill>
                            <a:schemeClr val="dk1"/>
                          </a:solidFill>
                          <a:effectLst/>
                          <a:latin typeface="Arial" pitchFamily="34" charset="0"/>
                          <a:ea typeface="+mn-ea"/>
                          <a:cs typeface="Arial" pitchFamily="34" charset="0"/>
                        </a:rPr>
                        <a:t> DD </a:t>
                      </a:r>
                      <a:r>
                        <a:rPr lang="en-US" sz="2100" kern="1200" dirty="0" err="1" smtClean="0">
                          <a:solidFill>
                            <a:schemeClr val="dk1"/>
                          </a:solidFill>
                          <a:effectLst/>
                          <a:latin typeface="Arial" pitchFamily="34" charset="0"/>
                          <a:ea typeface="+mn-ea"/>
                          <a:cs typeface="Arial" pitchFamily="34" charset="0"/>
                        </a:rPr>
                        <a:t>quanh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vùng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cổ</a:t>
                      </a:r>
                      <a:endParaRPr lang="en-US" sz="2100" kern="1200" dirty="0" smtClean="0">
                        <a:solidFill>
                          <a:schemeClr val="dk1"/>
                        </a:solidFill>
                        <a:effectLst/>
                        <a:latin typeface="Arial" pitchFamily="34" charset="0"/>
                        <a:ea typeface="+mn-ea"/>
                        <a:cs typeface="Arial" pitchFamily="34" charset="0"/>
                      </a:endParaRPr>
                    </a:p>
                    <a:p>
                      <a:r>
                        <a:rPr lang="en-US" sz="2100" dirty="0" smtClean="0">
                          <a:latin typeface="Arial" pitchFamily="34" charset="0"/>
                          <a:cs typeface="Arial" pitchFamily="34" charset="0"/>
                        </a:rPr>
                        <a:t>Lo</a:t>
                      </a:r>
                      <a:r>
                        <a:rPr lang="en-US" sz="2100" baseline="0" dirty="0" smtClean="0">
                          <a:latin typeface="Arial" pitchFamily="34" charset="0"/>
                          <a:cs typeface="Arial" pitchFamily="34" charset="0"/>
                        </a:rPr>
                        <a:t> </a:t>
                      </a:r>
                      <a:r>
                        <a:rPr lang="en-US" sz="2100" baseline="0" dirty="0" err="1" smtClean="0">
                          <a:latin typeface="Arial" pitchFamily="34" charset="0"/>
                          <a:cs typeface="Arial" pitchFamily="34" charset="0"/>
                        </a:rPr>
                        <a:t>lắng</a:t>
                      </a:r>
                      <a:endParaRPr lang="en-US" sz="2100" dirty="0">
                        <a:latin typeface="Arial" pitchFamily="34" charset="0"/>
                        <a:cs typeface="Arial"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kern="1200" dirty="0" err="1" smtClean="0">
                          <a:solidFill>
                            <a:schemeClr val="dk1"/>
                          </a:solidFill>
                          <a:effectLst/>
                          <a:latin typeface="Arial" pitchFamily="34" charset="0"/>
                          <a:ea typeface="+mn-ea"/>
                          <a:cs typeface="Arial" pitchFamily="34" charset="0"/>
                        </a:rPr>
                        <a:t>Nhiễm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trùng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xung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quanh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chân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ống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MKQ</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liên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quan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tiết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nhiều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đờm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giãi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xung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quanh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chân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ống</a:t>
                      </a:r>
                      <a:endParaRPr lang="en-US" sz="2100" kern="1200" dirty="0" smtClean="0">
                        <a:solidFill>
                          <a:schemeClr val="dk1"/>
                        </a:solidFill>
                        <a:effectLst/>
                        <a:latin typeface="Arial" pitchFamily="34" charset="0"/>
                        <a:ea typeface="+mn-ea"/>
                        <a:cs typeface="Arial" pitchFamily="34" charset="0"/>
                      </a:endParaRPr>
                    </a:p>
                    <a:p>
                      <a:endParaRPr lang="en-US" sz="2100" kern="1200" dirty="0" smtClean="0">
                        <a:solidFill>
                          <a:schemeClr val="dk1"/>
                        </a:solidFill>
                        <a:effectLst/>
                        <a:latin typeface="Arial" pitchFamily="34" charset="0"/>
                        <a:ea typeface="+mn-ea"/>
                        <a:cs typeface="Arial" pitchFamily="34" charset="0"/>
                      </a:endParaRPr>
                    </a:p>
                    <a:p>
                      <a:endParaRPr lang="en-US" sz="2100" kern="1200" dirty="0" smtClean="0">
                        <a:solidFill>
                          <a:schemeClr val="dk1"/>
                        </a:solidFill>
                        <a:effectLst/>
                        <a:latin typeface="Arial" pitchFamily="34" charset="0"/>
                        <a:ea typeface="+mn-ea"/>
                        <a:cs typeface="Arial" pitchFamily="34" charset="0"/>
                      </a:endParaRPr>
                    </a:p>
                    <a:p>
                      <a:r>
                        <a:rPr lang="en-US" sz="2100" kern="1200" dirty="0" smtClean="0">
                          <a:solidFill>
                            <a:schemeClr val="dk1"/>
                          </a:solidFill>
                          <a:effectLst/>
                          <a:latin typeface="Arial" pitchFamily="34" charset="0"/>
                          <a:ea typeface="+mn-ea"/>
                          <a:cs typeface="Arial" pitchFamily="34" charset="0"/>
                        </a:rPr>
                        <a:t>Lo </a:t>
                      </a:r>
                      <a:r>
                        <a:rPr lang="en-US" sz="2100" kern="1200" dirty="0" err="1" smtClean="0">
                          <a:solidFill>
                            <a:schemeClr val="dk1"/>
                          </a:solidFill>
                          <a:effectLst/>
                          <a:latin typeface="Arial" pitchFamily="34" charset="0"/>
                          <a:ea typeface="+mn-ea"/>
                          <a:cs typeface="Arial" pitchFamily="34" charset="0"/>
                        </a:rPr>
                        <a:t>lắng</a:t>
                      </a:r>
                      <a:r>
                        <a:rPr lang="en-US" sz="2100" kern="1200" dirty="0" smtClean="0">
                          <a:solidFill>
                            <a:schemeClr val="dk1"/>
                          </a:solidFill>
                          <a:effectLst/>
                          <a:latin typeface="Arial" pitchFamily="34" charset="0"/>
                          <a:ea typeface="+mn-ea"/>
                          <a:cs typeface="Arial" pitchFamily="34" charset="0"/>
                        </a:rPr>
                        <a:t> do </a:t>
                      </a:r>
                      <a:r>
                        <a:rPr lang="en-US" sz="2100" kern="1200" dirty="0" err="1" smtClean="0">
                          <a:solidFill>
                            <a:schemeClr val="dk1"/>
                          </a:solidFill>
                          <a:effectLst/>
                          <a:latin typeface="Arial" pitchFamily="34" charset="0"/>
                          <a:ea typeface="+mn-ea"/>
                          <a:cs typeface="Arial" pitchFamily="34" charset="0"/>
                        </a:rPr>
                        <a:t>không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giao</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tiếp</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bằng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lời</a:t>
                      </a:r>
                      <a:r>
                        <a:rPr lang="en-US" sz="2100" kern="1200" dirty="0" smtClean="0">
                          <a:solidFill>
                            <a:schemeClr val="dk1"/>
                          </a:solidFill>
                          <a:effectLst/>
                          <a:latin typeface="Arial" pitchFamily="34" charset="0"/>
                          <a:ea typeface="+mn-ea"/>
                          <a:cs typeface="Arial" pitchFamily="34" charset="0"/>
                        </a:rPr>
                        <a:t>, do </a:t>
                      </a:r>
                      <a:r>
                        <a:rPr lang="en-US" sz="2100" kern="1200" dirty="0" err="1" smtClean="0">
                          <a:solidFill>
                            <a:schemeClr val="dk1"/>
                          </a:solidFill>
                          <a:effectLst/>
                          <a:latin typeface="Arial" pitchFamily="34" charset="0"/>
                          <a:ea typeface="+mn-ea"/>
                          <a:cs typeface="Arial" pitchFamily="34" charset="0"/>
                        </a:rPr>
                        <a:t>sợ</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lỗ</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mở</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trên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cổ</a:t>
                      </a:r>
                      <a:endParaRPr lang="en-US" sz="2100" dirty="0">
                        <a:latin typeface="Arial" pitchFamily="34" charset="0"/>
                        <a:cs typeface="Arial"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kern="1200" dirty="0" err="1" smtClean="0">
                          <a:solidFill>
                            <a:schemeClr val="dk1"/>
                          </a:solidFill>
                          <a:effectLst/>
                          <a:latin typeface="Arial" pitchFamily="34" charset="0"/>
                          <a:ea typeface="+mn-ea"/>
                          <a:cs typeface="Arial" pitchFamily="34" charset="0"/>
                        </a:rPr>
                        <a:t>Chăm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sóc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nhiễm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trùng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tốt,tích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cực</a:t>
                      </a:r>
                      <a:endParaRPr lang="en-US" sz="2100" kern="1200" dirty="0" smtClean="0">
                        <a:solidFill>
                          <a:schemeClr val="dk1"/>
                        </a:solidFill>
                        <a:effectLst/>
                        <a:latin typeface="Arial" pitchFamily="34" charset="0"/>
                        <a:ea typeface="+mn-ea"/>
                        <a:cs typeface="Arial" pitchFamily="34" charset="0"/>
                      </a:endParaRPr>
                    </a:p>
                    <a:p>
                      <a:endParaRPr lang="en-US" sz="2100" dirty="0" smtClean="0">
                        <a:latin typeface="Arial" pitchFamily="34" charset="0"/>
                        <a:cs typeface="Arial" pitchFamily="34" charset="0"/>
                      </a:endParaRPr>
                    </a:p>
                    <a:p>
                      <a:endParaRPr lang="en-US" sz="2100" dirty="0" smtClean="0">
                        <a:latin typeface="Arial" pitchFamily="34" charset="0"/>
                        <a:cs typeface="Arial" pitchFamily="34" charset="0"/>
                      </a:endParaRPr>
                    </a:p>
                    <a:p>
                      <a:endParaRPr lang="en-US" sz="2100" dirty="0" smtClean="0">
                        <a:latin typeface="Arial" pitchFamily="34" charset="0"/>
                        <a:cs typeface="Arial" pitchFamily="34" charset="0"/>
                      </a:endParaRPr>
                    </a:p>
                    <a:p>
                      <a:endParaRPr lang="en-US" sz="2100" dirty="0" smtClean="0">
                        <a:latin typeface="Arial" pitchFamily="34" charset="0"/>
                        <a:cs typeface="Arial" pitchFamily="34" charset="0"/>
                      </a:endParaRPr>
                    </a:p>
                    <a:p>
                      <a:endParaRPr lang="en-US" sz="2100" dirty="0" smtClean="0">
                        <a:latin typeface="Arial" pitchFamily="34" charset="0"/>
                        <a:cs typeface="Arial" pitchFamily="34" charset="0"/>
                      </a:endParaRPr>
                    </a:p>
                    <a:p>
                      <a:r>
                        <a:rPr lang="en-US" sz="2100" dirty="0" err="1" smtClean="0">
                          <a:latin typeface="Arial" pitchFamily="34" charset="0"/>
                          <a:cs typeface="Arial" pitchFamily="34" charset="0"/>
                        </a:rPr>
                        <a:t>Giảm</a:t>
                      </a:r>
                      <a:r>
                        <a:rPr lang="en-US" sz="2100" dirty="0" smtClean="0">
                          <a:latin typeface="Arial" pitchFamily="34" charset="0"/>
                          <a:cs typeface="Arial" pitchFamily="34" charset="0"/>
                        </a:rPr>
                        <a:t> lo </a:t>
                      </a:r>
                      <a:r>
                        <a:rPr lang="en-US" sz="2100" dirty="0" err="1" smtClean="0">
                          <a:latin typeface="Arial" pitchFamily="34" charset="0"/>
                          <a:cs typeface="Arial" pitchFamily="34" charset="0"/>
                        </a:rPr>
                        <a:t>lắng</a:t>
                      </a:r>
                      <a:r>
                        <a:rPr lang="en-US" sz="2100" baseline="0" dirty="0" smtClean="0">
                          <a:latin typeface="Arial" pitchFamily="34" charset="0"/>
                          <a:cs typeface="Arial" pitchFamily="34" charset="0"/>
                        </a:rPr>
                        <a:t> </a:t>
                      </a:r>
                      <a:r>
                        <a:rPr lang="en-US" sz="2100" baseline="0" dirty="0" err="1" smtClean="0">
                          <a:latin typeface="Arial" pitchFamily="34" charset="0"/>
                          <a:cs typeface="Arial" pitchFamily="34" charset="0"/>
                        </a:rPr>
                        <a:t>cho</a:t>
                      </a:r>
                      <a:r>
                        <a:rPr lang="en-US" sz="2100" baseline="0" dirty="0" smtClean="0">
                          <a:latin typeface="Arial" pitchFamily="34" charset="0"/>
                          <a:cs typeface="Arial" pitchFamily="34" charset="0"/>
                        </a:rPr>
                        <a:t> </a:t>
                      </a:r>
                      <a:r>
                        <a:rPr lang="en-US" sz="2100" baseline="0" dirty="0" err="1" smtClean="0">
                          <a:latin typeface="Arial" pitchFamily="34" charset="0"/>
                          <a:cs typeface="Arial" pitchFamily="34" charset="0"/>
                        </a:rPr>
                        <a:t>bệnh</a:t>
                      </a:r>
                      <a:r>
                        <a:rPr lang="en-US" sz="2100" baseline="0" dirty="0" smtClean="0">
                          <a:latin typeface="Arial" pitchFamily="34" charset="0"/>
                          <a:cs typeface="Arial" pitchFamily="34" charset="0"/>
                        </a:rPr>
                        <a:t> </a:t>
                      </a:r>
                      <a:r>
                        <a:rPr lang="en-US" sz="2100" baseline="0" dirty="0" err="1" smtClean="0">
                          <a:latin typeface="Arial" pitchFamily="34" charset="0"/>
                          <a:cs typeface="Arial" pitchFamily="34" charset="0"/>
                        </a:rPr>
                        <a:t>nhân</a:t>
                      </a:r>
                      <a:endParaRPr lang="en-US" sz="2100" dirty="0" smtClean="0">
                        <a:latin typeface="Arial" pitchFamily="34" charset="0"/>
                        <a:cs typeface="Arial"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kern="1200" dirty="0" smtClean="0">
                          <a:solidFill>
                            <a:schemeClr val="dk1"/>
                          </a:solidFill>
                          <a:effectLst/>
                          <a:latin typeface="Arial" pitchFamily="34" charset="0"/>
                          <a:ea typeface="+mn-ea"/>
                          <a:cs typeface="Arial" pitchFamily="34" charset="0"/>
                        </a:rPr>
                        <a:t>Theo </a:t>
                      </a:r>
                      <a:r>
                        <a:rPr lang="en-US" sz="2100" kern="1200" dirty="0" err="1" smtClean="0">
                          <a:solidFill>
                            <a:schemeClr val="dk1"/>
                          </a:solidFill>
                          <a:effectLst/>
                          <a:latin typeface="Arial" pitchFamily="34" charset="0"/>
                          <a:ea typeface="+mn-ea"/>
                          <a:cs typeface="Arial" pitchFamily="34" charset="0"/>
                        </a:rPr>
                        <a:t>dõi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dấu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chứng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sinh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tồn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nhận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định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màu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sắc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đàm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theo</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dõi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choáng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chảy</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máu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suy</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hô</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hấp</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biến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chứng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của</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mở</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khí</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quản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Lượng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giá</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vết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thương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trong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suốt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mỗi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phiên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trực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và</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ghi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hồ</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sơ</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cẩn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thận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về</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chảy</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máu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mủ</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tình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trạng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mô</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chung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quanh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quan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sát</a:t>
                      </a:r>
                      <a:r>
                        <a:rPr lang="en-US" sz="2100" kern="1200" dirty="0" smtClean="0">
                          <a:solidFill>
                            <a:schemeClr val="dk1"/>
                          </a:solidFill>
                          <a:effectLst/>
                          <a:latin typeface="Arial" pitchFamily="34" charset="0"/>
                          <a:ea typeface="+mn-ea"/>
                          <a:cs typeface="Arial" pitchFamily="34" charset="0"/>
                        </a:rPr>
                        <a:t> da </a:t>
                      </a:r>
                      <a:r>
                        <a:rPr lang="en-US" sz="2100" kern="1200" dirty="0" err="1" smtClean="0">
                          <a:solidFill>
                            <a:schemeClr val="dk1"/>
                          </a:solidFill>
                          <a:effectLst/>
                          <a:latin typeface="Arial" pitchFamily="34" charset="0"/>
                          <a:ea typeface="+mn-ea"/>
                          <a:cs typeface="Arial" pitchFamily="34" charset="0"/>
                        </a:rPr>
                        <a:t>dưới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canule</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Chăm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sóc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canule</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mỗi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ẩm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ướt</a:t>
                      </a:r>
                      <a:r>
                        <a:rPr lang="en-US" sz="2100" kern="1200" dirty="0" smtClean="0">
                          <a:solidFill>
                            <a:schemeClr val="dk1"/>
                          </a:solidFill>
                          <a:effectLst/>
                          <a:latin typeface="Arial" pitchFamily="34" charset="0"/>
                          <a:ea typeface="+mn-ea"/>
                          <a:cs typeface="Arial" pitchFamily="34" charset="0"/>
                        </a:rPr>
                        <a:t> hay </a:t>
                      </a:r>
                      <a:r>
                        <a:rPr lang="en-US" sz="2100" kern="1200" dirty="0" err="1" smtClean="0">
                          <a:solidFill>
                            <a:schemeClr val="dk1"/>
                          </a:solidFill>
                          <a:effectLst/>
                          <a:latin typeface="Arial" pitchFamily="34" charset="0"/>
                          <a:ea typeface="+mn-ea"/>
                          <a:cs typeface="Arial" pitchFamily="34" charset="0"/>
                        </a:rPr>
                        <a:t>mỗi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phiên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trực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rửa</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vết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thương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ẩm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ướt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rửa</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nòng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trong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mỗi</a:t>
                      </a:r>
                      <a:r>
                        <a:rPr lang="en-US" sz="2100" kern="1200" dirty="0" smtClean="0">
                          <a:solidFill>
                            <a:schemeClr val="dk1"/>
                          </a:solidFill>
                          <a:effectLst/>
                          <a:latin typeface="Arial" pitchFamily="34" charset="0"/>
                          <a:ea typeface="+mn-ea"/>
                          <a:cs typeface="Arial" pitchFamily="34" charset="0"/>
                        </a:rPr>
                        <a:t> 4 </a:t>
                      </a:r>
                      <a:r>
                        <a:rPr lang="en-US" sz="2100" kern="1200" dirty="0" err="1" smtClean="0">
                          <a:solidFill>
                            <a:schemeClr val="dk1"/>
                          </a:solidFill>
                          <a:effectLst/>
                          <a:latin typeface="Arial" pitchFamily="34" charset="0"/>
                          <a:ea typeface="+mn-ea"/>
                          <a:cs typeface="Arial" pitchFamily="34" charset="0"/>
                        </a:rPr>
                        <a:t>giờ</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Bảo</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đảm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vô</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khuẩn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hút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đàm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Cẩn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thận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cạo</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râu</a:t>
                      </a:r>
                      <a:r>
                        <a:rPr lang="en-US" sz="2100" kern="1200" dirty="0" smtClean="0">
                          <a:solidFill>
                            <a:schemeClr val="dk1"/>
                          </a:solidFill>
                          <a:effectLst/>
                          <a:latin typeface="Arial" pitchFamily="34" charset="0"/>
                          <a:ea typeface="+mn-ea"/>
                          <a:cs typeface="Arial" pitchFamily="34" charset="0"/>
                        </a:rPr>
                        <a:t> hay </a:t>
                      </a:r>
                      <a:r>
                        <a:rPr lang="en-US" sz="2100" kern="1200" dirty="0" err="1" smtClean="0">
                          <a:solidFill>
                            <a:schemeClr val="dk1"/>
                          </a:solidFill>
                          <a:effectLst/>
                          <a:latin typeface="Arial" pitchFamily="34" charset="0"/>
                          <a:ea typeface="+mn-ea"/>
                          <a:cs typeface="Arial" pitchFamily="34" charset="0"/>
                        </a:rPr>
                        <a:t>cắt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tóc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cho</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người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tránh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lông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tóc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rớt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vào</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khí</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quản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Gạc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dùng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che</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chân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mở</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khí</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quản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nên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cắt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trước</a:t>
                      </a:r>
                      <a:r>
                        <a:rPr lang="en-US" sz="2100" kern="1200" dirty="0" smtClean="0">
                          <a:solidFill>
                            <a:schemeClr val="dk1"/>
                          </a:solidFill>
                          <a:effectLst/>
                          <a:latin typeface="Arial" pitchFamily="34" charset="0"/>
                          <a:ea typeface="+mn-ea"/>
                          <a:cs typeface="Arial" pitchFamily="34" charset="0"/>
                        </a:rPr>
                        <a:t> hay </a:t>
                      </a:r>
                      <a:r>
                        <a:rPr lang="en-US" sz="2100" kern="1200" dirty="0" err="1" smtClean="0">
                          <a:solidFill>
                            <a:schemeClr val="dk1"/>
                          </a:solidFill>
                          <a:effectLst/>
                          <a:latin typeface="Arial" pitchFamily="34" charset="0"/>
                          <a:ea typeface="+mn-ea"/>
                          <a:cs typeface="Arial" pitchFamily="34" charset="0"/>
                        </a:rPr>
                        <a:t>dùng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gạc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không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bị</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tưa</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chỉ</a:t>
                      </a:r>
                      <a:r>
                        <a:rPr lang="en-US" sz="2100" kern="1200" dirty="0" smtClean="0">
                          <a:solidFill>
                            <a:schemeClr val="dk1"/>
                          </a:solidFill>
                          <a:effectLst/>
                          <a:latin typeface="Arial" pitchFamily="34" charset="0"/>
                          <a:ea typeface="+mn-ea"/>
                          <a:cs typeface="Arial" pitchFamily="34" charset="0"/>
                        </a:rPr>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2100" kern="1200" dirty="0" smtClean="0">
                        <a:solidFill>
                          <a:schemeClr val="dk1"/>
                        </a:solidFill>
                        <a:effectLst/>
                        <a:latin typeface="Arial" pitchFamily="34" charset="0"/>
                        <a:ea typeface="+mn-ea"/>
                        <a:cs typeface="Arial"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2100" kern="1200" dirty="0" err="1" smtClean="0">
                          <a:solidFill>
                            <a:schemeClr val="dk1"/>
                          </a:solidFill>
                          <a:effectLst/>
                          <a:latin typeface="Arial" pitchFamily="34" charset="0"/>
                          <a:ea typeface="+mn-ea"/>
                          <a:cs typeface="Arial" pitchFamily="34" charset="0"/>
                        </a:rPr>
                        <a:t>Lượng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giá</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mức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độ</a:t>
                      </a:r>
                      <a:r>
                        <a:rPr lang="en-US" sz="2100" kern="1200" dirty="0" smtClean="0">
                          <a:solidFill>
                            <a:schemeClr val="dk1"/>
                          </a:solidFill>
                          <a:effectLst/>
                          <a:latin typeface="Arial" pitchFamily="34" charset="0"/>
                          <a:ea typeface="+mn-ea"/>
                          <a:cs typeface="Arial" pitchFamily="34" charset="0"/>
                        </a:rPr>
                        <a:t> lo </a:t>
                      </a:r>
                      <a:r>
                        <a:rPr lang="en-US" sz="2100" kern="1200" dirty="0" err="1" smtClean="0">
                          <a:solidFill>
                            <a:schemeClr val="dk1"/>
                          </a:solidFill>
                          <a:effectLst/>
                          <a:latin typeface="Arial" pitchFamily="34" charset="0"/>
                          <a:ea typeface="+mn-ea"/>
                          <a:cs typeface="Arial" pitchFamily="34" charset="0"/>
                        </a:rPr>
                        <a:t>lắng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người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giải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thích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cách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hút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đàm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tạo</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sự</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tự</a:t>
                      </a:r>
                      <a:r>
                        <a:rPr lang="en-US" sz="2100" kern="1200" dirty="0" smtClean="0">
                          <a:solidFill>
                            <a:schemeClr val="dk1"/>
                          </a:solidFill>
                          <a:effectLst/>
                          <a:latin typeface="Arial" pitchFamily="34" charset="0"/>
                          <a:ea typeface="+mn-ea"/>
                          <a:cs typeface="Arial" pitchFamily="34" charset="0"/>
                        </a:rPr>
                        <a:t> tin </a:t>
                      </a:r>
                      <a:r>
                        <a:rPr lang="en-US" sz="2100" kern="1200" dirty="0" err="1" smtClean="0">
                          <a:solidFill>
                            <a:schemeClr val="dk1"/>
                          </a:solidFill>
                          <a:effectLst/>
                          <a:latin typeface="Arial" pitchFamily="34" charset="0"/>
                          <a:ea typeface="+mn-ea"/>
                          <a:cs typeface="Arial" pitchFamily="34" charset="0"/>
                        </a:rPr>
                        <a:t>cho</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người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 Do </a:t>
                      </a:r>
                      <a:r>
                        <a:rPr lang="en-US" sz="2100" kern="1200" dirty="0" err="1" smtClean="0">
                          <a:solidFill>
                            <a:schemeClr val="dk1"/>
                          </a:solidFill>
                          <a:effectLst/>
                          <a:latin typeface="Arial" pitchFamily="34" charset="0"/>
                          <a:ea typeface="+mn-ea"/>
                          <a:cs typeface="Arial" pitchFamily="34" charset="0"/>
                        </a:rPr>
                        <a:t>người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không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giao</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tiếp</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bằng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lời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được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nên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cung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cấp</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cho</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người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các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dụng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cụ</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giao</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tiếp</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giấy</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bút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phấn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bảng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chuông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gọi</a:t>
                      </a:r>
                      <a:r>
                        <a:rPr lang="en-US" sz="2100" kern="1200" dirty="0" smtClean="0">
                          <a:solidFill>
                            <a:schemeClr val="dk1"/>
                          </a:solidFill>
                          <a:effectLst/>
                          <a:latin typeface="Arial" pitchFamily="34" charset="0"/>
                          <a:ea typeface="+mn-ea"/>
                          <a:cs typeface="Arial" pitchFamily="34" charset="0"/>
                        </a:rPr>
                        <a:t>. </a:t>
                      </a:r>
                      <a:endParaRPr lang="en-US" sz="21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2509851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86446324"/>
              </p:ext>
            </p:extLst>
          </p:nvPr>
        </p:nvGraphicFramePr>
        <p:xfrm>
          <a:off x="208347" y="245896"/>
          <a:ext cx="11678853" cy="6583680"/>
        </p:xfrm>
        <a:graphic>
          <a:graphicData uri="http://schemas.openxmlformats.org/drawingml/2006/table">
            <a:tbl>
              <a:tblPr firstRow="1" bandRow="1">
                <a:tableStyleId>{5C22544A-7EE6-4342-B048-85BDC9FD1C3A}</a:tableStyleId>
              </a:tblPr>
              <a:tblGrid>
                <a:gridCol w="914397"/>
                <a:gridCol w="914400"/>
                <a:gridCol w="1018572"/>
                <a:gridCol w="8831484"/>
              </a:tblGrid>
              <a:tr h="719888">
                <a:tc>
                  <a:txBody>
                    <a:bodyPr/>
                    <a:lstStyle/>
                    <a:p>
                      <a:pPr algn="ctr"/>
                      <a:r>
                        <a:rPr lang="en-US" sz="2100" dirty="0" err="1" smtClean="0">
                          <a:latin typeface="Arial" pitchFamily="34" charset="0"/>
                          <a:cs typeface="Arial" pitchFamily="34" charset="0"/>
                        </a:rPr>
                        <a:t>NĐ</a:t>
                      </a:r>
                      <a:endParaRPr lang="en-US" sz="2100" dirty="0">
                        <a:latin typeface="Arial" pitchFamily="34" charset="0"/>
                        <a:cs typeface="Arial" pitchFamily="34" charset="0"/>
                      </a:endParaRPr>
                    </a:p>
                  </a:txBody>
                  <a:tcPr/>
                </a:tc>
                <a:tc>
                  <a:txBody>
                    <a:bodyPr/>
                    <a:lstStyle/>
                    <a:p>
                      <a:pPr algn="ctr"/>
                      <a:r>
                        <a:rPr lang="en-US" sz="2100" dirty="0" err="1" smtClean="0">
                          <a:latin typeface="Arial" pitchFamily="34" charset="0"/>
                          <a:cs typeface="Arial" pitchFamily="34" charset="0"/>
                        </a:rPr>
                        <a:t>CĐ</a:t>
                      </a:r>
                      <a:endParaRPr lang="en-US" sz="2100" dirty="0">
                        <a:latin typeface="Arial" pitchFamily="34" charset="0"/>
                        <a:cs typeface="Arial" pitchFamily="34" charset="0"/>
                      </a:endParaRPr>
                    </a:p>
                  </a:txBody>
                  <a:tcPr/>
                </a:tc>
                <a:tc>
                  <a:txBody>
                    <a:bodyPr/>
                    <a:lstStyle/>
                    <a:p>
                      <a:pPr algn="ctr"/>
                      <a:r>
                        <a:rPr lang="en-US" sz="2100" dirty="0" err="1" smtClean="0">
                          <a:latin typeface="Arial" pitchFamily="34" charset="0"/>
                          <a:cs typeface="Arial" pitchFamily="34" charset="0"/>
                        </a:rPr>
                        <a:t>LẬP</a:t>
                      </a:r>
                      <a:r>
                        <a:rPr lang="en-US" sz="2100" baseline="0" dirty="0" smtClean="0">
                          <a:latin typeface="Arial" pitchFamily="34" charset="0"/>
                          <a:cs typeface="Arial" pitchFamily="34" charset="0"/>
                        </a:rPr>
                        <a:t> </a:t>
                      </a:r>
                      <a:r>
                        <a:rPr lang="en-US" sz="2100" baseline="0" dirty="0" err="1" smtClean="0">
                          <a:latin typeface="Arial" pitchFamily="34" charset="0"/>
                          <a:cs typeface="Arial" pitchFamily="34" charset="0"/>
                        </a:rPr>
                        <a:t>KHCS</a:t>
                      </a:r>
                      <a:endParaRPr lang="en-US" sz="2100" dirty="0">
                        <a:latin typeface="Arial" pitchFamily="34" charset="0"/>
                        <a:cs typeface="Arial" pitchFamily="34" charset="0"/>
                      </a:endParaRPr>
                    </a:p>
                  </a:txBody>
                  <a:tcPr/>
                </a:tc>
                <a:tc>
                  <a:txBody>
                    <a:bodyPr/>
                    <a:lstStyle/>
                    <a:p>
                      <a:pPr algn="ctr"/>
                      <a:r>
                        <a:rPr lang="en-US" sz="2100" dirty="0" smtClean="0">
                          <a:latin typeface="Arial" pitchFamily="34" charset="0"/>
                          <a:cs typeface="Arial" pitchFamily="34" charset="0"/>
                        </a:rPr>
                        <a:t>TH </a:t>
                      </a:r>
                      <a:r>
                        <a:rPr lang="en-US" sz="2100" dirty="0" err="1" smtClean="0">
                          <a:latin typeface="Arial" pitchFamily="34" charset="0"/>
                          <a:cs typeface="Arial" pitchFamily="34" charset="0"/>
                        </a:rPr>
                        <a:t>KHCS</a:t>
                      </a:r>
                      <a:endParaRPr lang="en-US" sz="2100" dirty="0">
                        <a:latin typeface="Arial" pitchFamily="34" charset="0"/>
                        <a:cs typeface="Arial" pitchFamily="34" charset="0"/>
                      </a:endParaRPr>
                    </a:p>
                  </a:txBody>
                  <a:tcPr/>
                </a:tc>
              </a:tr>
              <a:tr h="5759107">
                <a:tc>
                  <a:txBody>
                    <a:bodyPr/>
                    <a:lstStyle/>
                    <a:p>
                      <a:endParaRPr lang="en-US" sz="2100" kern="1200" dirty="0" smtClean="0">
                        <a:solidFill>
                          <a:schemeClr val="dk1"/>
                        </a:solidFill>
                        <a:effectLst/>
                        <a:latin typeface="Arial" pitchFamily="34" charset="0"/>
                        <a:ea typeface="+mn-ea"/>
                        <a:cs typeface="Arial" pitchFamily="34" charset="0"/>
                      </a:endParaRPr>
                    </a:p>
                    <a:p>
                      <a:endParaRPr lang="en-US" sz="2100" kern="1200" dirty="0" smtClean="0">
                        <a:solidFill>
                          <a:schemeClr val="dk1"/>
                        </a:solidFill>
                        <a:effectLst/>
                        <a:latin typeface="Arial" pitchFamily="34" charset="0"/>
                        <a:ea typeface="+mn-ea"/>
                        <a:cs typeface="Arial" pitchFamily="34" charset="0"/>
                      </a:endParaRPr>
                    </a:p>
                    <a:p>
                      <a:endParaRPr lang="en-US" sz="2100" kern="1200" dirty="0" smtClean="0">
                        <a:solidFill>
                          <a:schemeClr val="dk1"/>
                        </a:solidFill>
                        <a:effectLst/>
                        <a:latin typeface="Arial" pitchFamily="34" charset="0"/>
                        <a:ea typeface="+mn-ea"/>
                        <a:cs typeface="Arial" pitchFamily="34" charset="0"/>
                      </a:endParaRPr>
                    </a:p>
                    <a:p>
                      <a:r>
                        <a:rPr lang="en-US" sz="2100" kern="1200" dirty="0" err="1" smtClean="0">
                          <a:solidFill>
                            <a:schemeClr val="dk1"/>
                          </a:solidFill>
                          <a:effectLst/>
                          <a:latin typeface="Arial" pitchFamily="34" charset="0"/>
                          <a:ea typeface="+mn-ea"/>
                          <a:cs typeface="Arial" pitchFamily="34" charset="0"/>
                        </a:rPr>
                        <a:t>Giảm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cân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nặng,suy</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mòn</a:t>
                      </a:r>
                      <a:endParaRPr lang="en-US" sz="2100" dirty="0">
                        <a:latin typeface="Arial" pitchFamily="34" charset="0"/>
                        <a:cs typeface="Arial" pitchFamily="34" charset="0"/>
                      </a:endParaRPr>
                    </a:p>
                  </a:txBody>
                  <a:tcPr/>
                </a:tc>
                <a:tc>
                  <a:txBody>
                    <a:bodyPr/>
                    <a:lstStyle/>
                    <a:p>
                      <a:endParaRPr lang="en-US" sz="2100" kern="1200" dirty="0" smtClean="0">
                        <a:solidFill>
                          <a:schemeClr val="dk1"/>
                        </a:solidFill>
                        <a:effectLst/>
                        <a:latin typeface="Arial" pitchFamily="34" charset="0"/>
                        <a:ea typeface="+mn-ea"/>
                        <a:cs typeface="Arial" pitchFamily="34" charset="0"/>
                      </a:endParaRPr>
                    </a:p>
                    <a:p>
                      <a:endParaRPr lang="en-US" sz="2100" kern="1200" dirty="0" smtClean="0">
                        <a:solidFill>
                          <a:schemeClr val="dk1"/>
                        </a:solidFill>
                        <a:effectLst/>
                        <a:latin typeface="Arial" pitchFamily="34" charset="0"/>
                        <a:ea typeface="+mn-ea"/>
                        <a:cs typeface="Arial" pitchFamily="34" charset="0"/>
                      </a:endParaRPr>
                    </a:p>
                    <a:p>
                      <a:endParaRPr lang="en-US" sz="2100" kern="1200" dirty="0" smtClean="0">
                        <a:solidFill>
                          <a:schemeClr val="dk1"/>
                        </a:solidFill>
                        <a:effectLst/>
                        <a:latin typeface="Arial" pitchFamily="34" charset="0"/>
                        <a:ea typeface="+mn-ea"/>
                        <a:cs typeface="Arial" pitchFamily="34" charset="0"/>
                      </a:endParaRPr>
                    </a:p>
                    <a:p>
                      <a:r>
                        <a:rPr lang="en-US" sz="2100" kern="1200" dirty="0" err="1" smtClean="0">
                          <a:solidFill>
                            <a:schemeClr val="dk1"/>
                          </a:solidFill>
                          <a:effectLst/>
                          <a:latin typeface="Arial" pitchFamily="34" charset="0"/>
                          <a:ea typeface="+mn-ea"/>
                          <a:cs typeface="Arial" pitchFamily="34" charset="0"/>
                        </a:rPr>
                        <a:t>Nguy</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cơ</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suy</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dinh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dưỡng</a:t>
                      </a:r>
                      <a:r>
                        <a:rPr lang="en-US" sz="2100" kern="1200" dirty="0" smtClean="0">
                          <a:solidFill>
                            <a:schemeClr val="dk1"/>
                          </a:solidFill>
                          <a:effectLst/>
                          <a:latin typeface="Arial" pitchFamily="34" charset="0"/>
                          <a:ea typeface="+mn-ea"/>
                          <a:cs typeface="Arial" pitchFamily="34" charset="0"/>
                        </a:rPr>
                        <a:t> do </a:t>
                      </a:r>
                      <a:r>
                        <a:rPr lang="en-US" sz="2100" kern="1200" dirty="0" err="1" smtClean="0">
                          <a:solidFill>
                            <a:schemeClr val="dk1"/>
                          </a:solidFill>
                          <a:effectLst/>
                          <a:latin typeface="Arial" pitchFamily="34" charset="0"/>
                          <a:ea typeface="+mn-ea"/>
                          <a:cs typeface="Arial" pitchFamily="34" charset="0"/>
                        </a:rPr>
                        <a:t>khó</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nuốt</a:t>
                      </a:r>
                      <a:endParaRPr lang="en-US" sz="2100" dirty="0">
                        <a:latin typeface="Arial" pitchFamily="34" charset="0"/>
                        <a:cs typeface="Arial" pitchFamily="34" charset="0"/>
                      </a:endParaRPr>
                    </a:p>
                  </a:txBody>
                  <a:tcPr/>
                </a:tc>
                <a:tc>
                  <a:txBody>
                    <a:bodyPr/>
                    <a:lstStyle/>
                    <a:p>
                      <a:endParaRPr lang="en-US" sz="2100" kern="1200" dirty="0" smtClean="0">
                        <a:solidFill>
                          <a:schemeClr val="dk1"/>
                        </a:solidFill>
                        <a:effectLst/>
                        <a:latin typeface="Arial" pitchFamily="34" charset="0"/>
                        <a:ea typeface="+mn-ea"/>
                        <a:cs typeface="Arial" pitchFamily="34" charset="0"/>
                      </a:endParaRPr>
                    </a:p>
                    <a:p>
                      <a:endParaRPr lang="en-US" sz="2100" kern="1200" dirty="0" smtClean="0">
                        <a:solidFill>
                          <a:schemeClr val="dk1"/>
                        </a:solidFill>
                        <a:effectLst/>
                        <a:latin typeface="Arial" pitchFamily="34" charset="0"/>
                        <a:ea typeface="+mn-ea"/>
                        <a:cs typeface="Arial" pitchFamily="34" charset="0"/>
                      </a:endParaRPr>
                    </a:p>
                    <a:p>
                      <a:endParaRPr lang="en-US" sz="2100" kern="1200" dirty="0" smtClean="0">
                        <a:solidFill>
                          <a:schemeClr val="dk1"/>
                        </a:solidFill>
                        <a:effectLst/>
                        <a:latin typeface="Arial" pitchFamily="34" charset="0"/>
                        <a:ea typeface="+mn-ea"/>
                        <a:cs typeface="Arial" pitchFamily="34" charset="0"/>
                      </a:endParaRPr>
                    </a:p>
                    <a:p>
                      <a:r>
                        <a:rPr lang="en-US" sz="2100" kern="1200" dirty="0" err="1" smtClean="0">
                          <a:solidFill>
                            <a:schemeClr val="dk1"/>
                          </a:solidFill>
                          <a:effectLst/>
                          <a:latin typeface="Arial" pitchFamily="34" charset="0"/>
                          <a:ea typeface="+mn-ea"/>
                          <a:cs typeface="Arial" pitchFamily="34" charset="0"/>
                        </a:rPr>
                        <a:t>Đảm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bảo</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nuôi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dưỡng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tốt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tránh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suy</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mòn</a:t>
                      </a:r>
                      <a:r>
                        <a:rPr lang="en-US" sz="2100" kern="1200" dirty="0" smtClean="0">
                          <a:solidFill>
                            <a:schemeClr val="dk1"/>
                          </a:solidFill>
                          <a:effectLst/>
                          <a:latin typeface="Arial" pitchFamily="34" charset="0"/>
                          <a:ea typeface="+mn-ea"/>
                          <a:cs typeface="Arial" pitchFamily="34" charset="0"/>
                        </a:rPr>
                        <a:t>.</a:t>
                      </a:r>
                    </a:p>
                    <a:p>
                      <a:r>
                        <a:rPr lang="en-US" sz="2100" kern="1200" dirty="0" err="1" smtClean="0">
                          <a:solidFill>
                            <a:schemeClr val="dk1"/>
                          </a:solidFill>
                          <a:effectLst/>
                          <a:latin typeface="Arial" pitchFamily="34" charset="0"/>
                          <a:ea typeface="+mn-ea"/>
                          <a:cs typeface="Arial" pitchFamily="34" charset="0"/>
                        </a:rPr>
                        <a:t>Quản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lý</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người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xuất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viện</a:t>
                      </a:r>
                      <a:endParaRPr lang="en-US" sz="2100" kern="1200" dirty="0" smtClean="0">
                        <a:solidFill>
                          <a:schemeClr val="dk1"/>
                        </a:solidFill>
                        <a:effectLst/>
                        <a:latin typeface="Arial" pitchFamily="34" charset="0"/>
                        <a:ea typeface="+mn-ea"/>
                        <a:cs typeface="Arial" pitchFamily="34" charset="0"/>
                      </a:endParaRPr>
                    </a:p>
                    <a:p>
                      <a:endParaRPr lang="en-US" sz="2100" dirty="0">
                        <a:latin typeface="Arial" pitchFamily="34" charset="0"/>
                        <a:cs typeface="Arial"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kern="1200" dirty="0" err="1" smtClean="0">
                          <a:solidFill>
                            <a:schemeClr val="dk1"/>
                          </a:solidFill>
                          <a:effectLst/>
                          <a:latin typeface="Arial" pitchFamily="34" charset="0"/>
                          <a:ea typeface="+mn-ea"/>
                          <a:cs typeface="Arial" pitchFamily="34" charset="0"/>
                        </a:rPr>
                        <a:t>Có</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thể</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giao</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tiếp</a:t>
                      </a:r>
                      <a:r>
                        <a:rPr lang="en-US" sz="2100" kern="1200" dirty="0" smtClean="0">
                          <a:solidFill>
                            <a:schemeClr val="dk1"/>
                          </a:solidFill>
                          <a:effectLst/>
                          <a:latin typeface="Arial" pitchFamily="34" charset="0"/>
                          <a:ea typeface="+mn-ea"/>
                          <a:cs typeface="Arial" pitchFamily="34" charset="0"/>
                        </a:rPr>
                        <a:t> qua </a:t>
                      </a:r>
                      <a:r>
                        <a:rPr lang="en-US" sz="2100" kern="1200" dirty="0" err="1" smtClean="0">
                          <a:solidFill>
                            <a:schemeClr val="dk1"/>
                          </a:solidFill>
                          <a:effectLst/>
                          <a:latin typeface="Arial" pitchFamily="34" charset="0"/>
                          <a:ea typeface="+mn-ea"/>
                          <a:cs typeface="Arial" pitchFamily="34" charset="0"/>
                        </a:rPr>
                        <a:t>dấu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hiệu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người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cần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được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học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tập</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điệu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bộ</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trước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Hướng</a:t>
                      </a:r>
                      <a:r>
                        <a:rPr lang="en-US" sz="2100" kern="1200" baseline="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dẫn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người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dùng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tay</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che</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canule</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để</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nói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nhưng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cẩn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thận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không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thực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hiện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với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những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người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nặng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khó</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thở</a:t>
                      </a:r>
                      <a:r>
                        <a:rPr lang="en-US" sz="2100" kern="1200" dirty="0" smtClean="0">
                          <a:solidFill>
                            <a:schemeClr val="dk1"/>
                          </a:solidFill>
                          <a:effectLst/>
                          <a:latin typeface="Arial" pitchFamily="34" charset="0"/>
                          <a:ea typeface="+mn-ea"/>
                          <a:cs typeface="Arial" pitchFamily="34" charset="0"/>
                        </a:rPr>
                        <a:t>.</a:t>
                      </a:r>
                    </a:p>
                    <a:p>
                      <a:r>
                        <a:rPr lang="en-US" sz="2100" kern="1200" dirty="0" err="1" smtClean="0">
                          <a:solidFill>
                            <a:schemeClr val="dk1"/>
                          </a:solidFill>
                          <a:effectLst/>
                          <a:latin typeface="Arial" pitchFamily="34" charset="0"/>
                          <a:ea typeface="+mn-ea"/>
                          <a:cs typeface="Arial" pitchFamily="34" charset="0"/>
                        </a:rPr>
                        <a:t>Phát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hiện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sớm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đau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mất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nước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suy</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dinh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dưỡng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Truyền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dịch</a:t>
                      </a:r>
                      <a:r>
                        <a:rPr lang="en-US" sz="2100" kern="1200" dirty="0" smtClean="0">
                          <a:solidFill>
                            <a:schemeClr val="dk1"/>
                          </a:solidFill>
                          <a:effectLst/>
                          <a:latin typeface="Arial" pitchFamily="34" charset="0"/>
                          <a:ea typeface="+mn-ea"/>
                          <a:cs typeface="Arial" pitchFamily="34" charset="0"/>
                        </a:rPr>
                        <a:t> hay </a:t>
                      </a:r>
                      <a:r>
                        <a:rPr lang="en-US" sz="2100" kern="1200" dirty="0" err="1" smtClean="0">
                          <a:solidFill>
                            <a:schemeClr val="dk1"/>
                          </a:solidFill>
                          <a:effectLst/>
                          <a:latin typeface="Arial" pitchFamily="34" charset="0"/>
                          <a:ea typeface="+mn-ea"/>
                          <a:cs typeface="Arial" pitchFamily="34" charset="0"/>
                        </a:rPr>
                        <a:t>ăn</a:t>
                      </a:r>
                      <a:r>
                        <a:rPr lang="en-US" sz="2100" kern="1200" dirty="0" smtClean="0">
                          <a:solidFill>
                            <a:schemeClr val="dk1"/>
                          </a:solidFill>
                          <a:effectLst/>
                          <a:latin typeface="Arial" pitchFamily="34" charset="0"/>
                          <a:ea typeface="+mn-ea"/>
                          <a:cs typeface="Arial" pitchFamily="34" charset="0"/>
                        </a:rPr>
                        <a:t> qua </a:t>
                      </a:r>
                      <a:r>
                        <a:rPr lang="en-US" sz="2100" kern="1200" dirty="0" err="1" smtClean="0">
                          <a:solidFill>
                            <a:schemeClr val="dk1"/>
                          </a:solidFill>
                          <a:effectLst/>
                          <a:latin typeface="Arial" pitchFamily="34" charset="0"/>
                          <a:ea typeface="+mn-ea"/>
                          <a:cs typeface="Arial" pitchFamily="34" charset="0"/>
                        </a:rPr>
                        <a:t>ống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thông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dạ</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dày</a:t>
                      </a:r>
                      <a:r>
                        <a:rPr lang="en-US" sz="2100" kern="1200" dirty="0" smtClean="0">
                          <a:solidFill>
                            <a:schemeClr val="dk1"/>
                          </a:solidFill>
                          <a:effectLst/>
                          <a:latin typeface="Arial" pitchFamily="34" charset="0"/>
                          <a:ea typeface="+mn-ea"/>
                          <a:cs typeface="Arial" pitchFamily="34" charset="0"/>
                        </a:rPr>
                        <a:t> hay </a:t>
                      </a:r>
                      <a:r>
                        <a:rPr lang="en-US" sz="2100" kern="1200" dirty="0" err="1" smtClean="0">
                          <a:solidFill>
                            <a:schemeClr val="dk1"/>
                          </a:solidFill>
                          <a:effectLst/>
                          <a:latin typeface="Arial" pitchFamily="34" charset="0"/>
                          <a:ea typeface="+mn-ea"/>
                          <a:cs typeface="Arial" pitchFamily="34" charset="0"/>
                        </a:rPr>
                        <a:t>bằng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miệng</a:t>
                      </a:r>
                      <a:r>
                        <a:rPr lang="en-US" sz="2100" kern="1200" dirty="0" smtClean="0">
                          <a:solidFill>
                            <a:schemeClr val="dk1"/>
                          </a:solidFill>
                          <a:effectLst/>
                          <a:latin typeface="Arial" pitchFamily="34" charset="0"/>
                          <a:ea typeface="+mn-ea"/>
                          <a:cs typeface="Arial" pitchFamily="34" charset="0"/>
                        </a:rPr>
                        <a:t>. Theo </a:t>
                      </a:r>
                      <a:r>
                        <a:rPr lang="en-US" sz="2100" kern="1200" dirty="0" err="1" smtClean="0">
                          <a:solidFill>
                            <a:schemeClr val="dk1"/>
                          </a:solidFill>
                          <a:effectLst/>
                          <a:latin typeface="Arial" pitchFamily="34" charset="0"/>
                          <a:ea typeface="+mn-ea"/>
                          <a:cs typeface="Arial" pitchFamily="34" charset="0"/>
                        </a:rPr>
                        <a:t>dõi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cân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nặng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người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mỗi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ngày</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và</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lượng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nước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xuất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nhập.Nếu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ăn</a:t>
                      </a:r>
                      <a:r>
                        <a:rPr lang="en-US" sz="2100" kern="1200" dirty="0" smtClean="0">
                          <a:solidFill>
                            <a:schemeClr val="dk1"/>
                          </a:solidFill>
                          <a:effectLst/>
                          <a:latin typeface="Arial" pitchFamily="34" charset="0"/>
                          <a:ea typeface="+mn-ea"/>
                          <a:cs typeface="Arial" pitchFamily="34" charset="0"/>
                        </a:rPr>
                        <a:t> qua </a:t>
                      </a:r>
                      <a:r>
                        <a:rPr lang="en-US" sz="2100" kern="1200" dirty="0" err="1" smtClean="0">
                          <a:solidFill>
                            <a:schemeClr val="dk1"/>
                          </a:solidFill>
                          <a:effectLst/>
                          <a:latin typeface="Arial" pitchFamily="34" charset="0"/>
                          <a:ea typeface="+mn-ea"/>
                          <a:cs typeface="Arial" pitchFamily="34" charset="0"/>
                        </a:rPr>
                        <a:t>ống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thông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dạ</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dày</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nên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bơm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bóng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chèn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trước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ăn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và</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xả</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bóng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sau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ăn</a:t>
                      </a:r>
                      <a:r>
                        <a:rPr lang="en-US" sz="2100" kern="1200" dirty="0" smtClean="0">
                          <a:solidFill>
                            <a:schemeClr val="dk1"/>
                          </a:solidFill>
                          <a:effectLst/>
                          <a:latin typeface="Arial" pitchFamily="34" charset="0"/>
                          <a:ea typeface="+mn-ea"/>
                          <a:cs typeface="Arial" pitchFamily="34" charset="0"/>
                        </a:rPr>
                        <a:t> 15 </a:t>
                      </a:r>
                      <a:r>
                        <a:rPr lang="en-US" sz="2100" kern="1200" dirty="0" err="1" smtClean="0">
                          <a:solidFill>
                            <a:schemeClr val="dk1"/>
                          </a:solidFill>
                          <a:effectLst/>
                          <a:latin typeface="Arial" pitchFamily="34" charset="0"/>
                          <a:ea typeface="+mn-ea"/>
                          <a:cs typeface="Arial" pitchFamily="34" charset="0"/>
                        </a:rPr>
                        <a:t>phút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Người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phải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nằm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đầu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cao</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ăn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và</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giữ</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tư</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thế</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đó</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sau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ăn</a:t>
                      </a:r>
                      <a:r>
                        <a:rPr lang="en-US" sz="2100" kern="1200" dirty="0" smtClean="0">
                          <a:solidFill>
                            <a:schemeClr val="dk1"/>
                          </a:solidFill>
                          <a:effectLst/>
                          <a:latin typeface="Arial" pitchFamily="34" charset="0"/>
                          <a:ea typeface="+mn-ea"/>
                          <a:cs typeface="Arial" pitchFamily="34" charset="0"/>
                        </a:rPr>
                        <a:t> 30 </a:t>
                      </a:r>
                      <a:r>
                        <a:rPr lang="en-US" sz="2100" kern="1200" dirty="0" err="1" smtClean="0">
                          <a:solidFill>
                            <a:schemeClr val="dk1"/>
                          </a:solidFill>
                          <a:effectLst/>
                          <a:latin typeface="Arial" pitchFamily="34" charset="0"/>
                          <a:ea typeface="+mn-ea"/>
                          <a:cs typeface="Arial" pitchFamily="34" charset="0"/>
                        </a:rPr>
                        <a:t>phút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Nếu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người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nặng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hôn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mê</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nên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cho</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thức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ăn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nhỏ</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giọt</a:t>
                      </a:r>
                      <a:r>
                        <a:rPr lang="en-US" sz="2100" kern="1200" dirty="0" smtClean="0">
                          <a:solidFill>
                            <a:schemeClr val="dk1"/>
                          </a:solidFill>
                          <a:effectLst/>
                          <a:latin typeface="Arial" pitchFamily="34" charset="0"/>
                          <a:ea typeface="+mn-ea"/>
                          <a:cs typeface="Arial" pitchFamily="34" charset="0"/>
                        </a:rPr>
                        <a:t> qua </a:t>
                      </a:r>
                      <a:r>
                        <a:rPr lang="en-US" sz="2100" kern="1200" dirty="0" err="1" smtClean="0">
                          <a:solidFill>
                            <a:schemeClr val="dk1"/>
                          </a:solidFill>
                          <a:effectLst/>
                          <a:latin typeface="Arial" pitchFamily="34" charset="0"/>
                          <a:ea typeface="+mn-ea"/>
                          <a:cs typeface="Arial" pitchFamily="34" charset="0"/>
                        </a:rPr>
                        <a:t>sonde.Đánh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giá</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khả</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năng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nuốt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Kiểm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soát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và</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cung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cấp</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dinh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dưỡng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đủ</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cho</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người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để</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giúp</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người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ngon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miệng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nên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cho</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người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ngửi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nhìn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nếm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thức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ăn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trước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ăn</a:t>
                      </a:r>
                      <a:r>
                        <a:rPr lang="en-US" sz="2100" kern="1200" dirty="0" smtClean="0">
                          <a:solidFill>
                            <a:schemeClr val="dk1"/>
                          </a:solidFill>
                          <a:effectLst/>
                          <a:latin typeface="Arial" pitchFamily="34" charset="0"/>
                          <a:ea typeface="+mn-ea"/>
                          <a:cs typeface="Arial" pitchFamily="34" charset="0"/>
                        </a:rPr>
                        <a:t>. Cho </a:t>
                      </a:r>
                      <a:r>
                        <a:rPr lang="en-US" sz="2100" kern="1200" dirty="0" err="1" smtClean="0">
                          <a:solidFill>
                            <a:schemeClr val="dk1"/>
                          </a:solidFill>
                          <a:effectLst/>
                          <a:latin typeface="Arial" pitchFamily="34" charset="0"/>
                          <a:ea typeface="+mn-ea"/>
                          <a:cs typeface="Arial" pitchFamily="34" charset="0"/>
                        </a:rPr>
                        <a:t>người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uống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nhiều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nước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giúp</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loãng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đàm</a:t>
                      </a:r>
                      <a:r>
                        <a:rPr lang="en-US" sz="2100" kern="1200" dirty="0" smtClean="0">
                          <a:solidFill>
                            <a:schemeClr val="dk1"/>
                          </a:solidFill>
                          <a:effectLst/>
                          <a:latin typeface="Arial" pitchFamily="34" charset="0"/>
                          <a:ea typeface="+mn-ea"/>
                          <a:cs typeface="Arial" pitchFamily="34" charset="0"/>
                        </a:rPr>
                        <a:t>.</a:t>
                      </a:r>
                    </a:p>
                    <a:p>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Phải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hướng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dẫn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người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và</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gia</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đình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biết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cách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chăm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sóc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ống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mở</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khí</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quản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tại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nhà</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gồm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Khuyến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khích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và</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hướng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dẫn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người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tham</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gia</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tự</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thở</a:t>
                      </a:r>
                      <a:r>
                        <a:rPr lang="en-US" sz="2100" kern="1200" dirty="0" smtClean="0">
                          <a:solidFill>
                            <a:schemeClr val="dk1"/>
                          </a:solidFill>
                          <a:effectLst/>
                          <a:latin typeface="Arial" pitchFamily="34" charset="0"/>
                          <a:ea typeface="+mn-ea"/>
                          <a:cs typeface="Arial" pitchFamily="34" charset="0"/>
                        </a:rPr>
                        <a:t> qua </a:t>
                      </a:r>
                      <a:r>
                        <a:rPr lang="en-US" sz="2100" kern="1200" dirty="0" err="1" smtClean="0">
                          <a:solidFill>
                            <a:schemeClr val="dk1"/>
                          </a:solidFill>
                          <a:effectLst/>
                          <a:latin typeface="Arial" pitchFamily="34" charset="0"/>
                          <a:ea typeface="+mn-ea"/>
                          <a:cs typeface="Arial" pitchFamily="34" charset="0"/>
                        </a:rPr>
                        <a:t>mũi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Phúc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trình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bất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kỳ</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triệu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chứng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bất</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thường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của</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cho</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thầy</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thuốc.Theo</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dõi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tiến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triển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của</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nhân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và</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các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dấu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hiệu</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của</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a:t>
                      </a:r>
                    </a:p>
                    <a:p>
                      <a:r>
                        <a:rPr lang="en-US" sz="2100" kern="1200" dirty="0" smtClean="0">
                          <a:solidFill>
                            <a:schemeClr val="dk1"/>
                          </a:solidFill>
                          <a:effectLst/>
                          <a:latin typeface="Arial" pitchFamily="34" charset="0"/>
                          <a:ea typeface="+mn-ea"/>
                          <a:cs typeface="Arial" pitchFamily="34" charset="0"/>
                        </a:rPr>
                        <a:t>Theo </a:t>
                      </a:r>
                      <a:r>
                        <a:rPr lang="en-US" sz="2100" kern="1200" dirty="0" err="1" smtClean="0">
                          <a:solidFill>
                            <a:schemeClr val="dk1"/>
                          </a:solidFill>
                          <a:effectLst/>
                          <a:latin typeface="Arial" pitchFamily="34" charset="0"/>
                          <a:ea typeface="+mn-ea"/>
                          <a:cs typeface="Arial" pitchFamily="34" charset="0"/>
                        </a:rPr>
                        <a:t>dõi</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các</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biến</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chứng</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của</a:t>
                      </a:r>
                      <a:r>
                        <a:rPr lang="en-US" sz="2100" kern="1200" dirty="0" smtClean="0">
                          <a:solidFill>
                            <a:schemeClr val="dk1"/>
                          </a:solidFill>
                          <a:effectLst/>
                          <a:latin typeface="Arial" pitchFamily="34" charset="0"/>
                          <a:ea typeface="+mn-ea"/>
                          <a:cs typeface="Arial" pitchFamily="34" charset="0"/>
                        </a:rPr>
                        <a:t> </a:t>
                      </a:r>
                      <a:r>
                        <a:rPr lang="en-US" sz="2100" kern="1200" dirty="0" err="1" smtClean="0">
                          <a:solidFill>
                            <a:schemeClr val="dk1"/>
                          </a:solidFill>
                          <a:effectLst/>
                          <a:latin typeface="Arial" pitchFamily="34" charset="0"/>
                          <a:ea typeface="+mn-ea"/>
                          <a:cs typeface="Arial" pitchFamily="34" charset="0"/>
                        </a:rPr>
                        <a:t>bệnh</a:t>
                      </a:r>
                      <a:r>
                        <a:rPr lang="en-US" sz="2100" kern="1200" dirty="0" smtClean="0">
                          <a:solidFill>
                            <a:schemeClr val="dk1"/>
                          </a:solidFill>
                          <a:effectLst/>
                          <a:latin typeface="Arial" pitchFamily="34" charset="0"/>
                          <a:ea typeface="+mn-ea"/>
                          <a:cs typeface="Arial" pitchFamily="34" charset="0"/>
                        </a:rPr>
                        <a:t>.</a:t>
                      </a:r>
                    </a:p>
                  </a:txBody>
                  <a:tcPr/>
                </a:tc>
              </a:tr>
            </a:tbl>
          </a:graphicData>
        </a:graphic>
      </p:graphicFrame>
    </p:spTree>
    <p:extLst>
      <p:ext uri="{BB962C8B-B14F-4D97-AF65-F5344CB8AC3E}">
        <p14:creationId xmlns:p14="http://schemas.microsoft.com/office/powerpoint/2010/main" val="265695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9375" y="3174840"/>
            <a:ext cx="4757195" cy="2531480"/>
          </a:xfrm>
          <a:prstGeom prst="rect">
            <a:avLst/>
          </a:prstGeom>
        </p:spPr>
      </p:pic>
      <p:sp>
        <p:nvSpPr>
          <p:cNvPr id="3" name="TextBox 2"/>
          <p:cNvSpPr txBox="1"/>
          <p:nvPr/>
        </p:nvSpPr>
        <p:spPr>
          <a:xfrm>
            <a:off x="1284789" y="2060292"/>
            <a:ext cx="9398643" cy="833377"/>
          </a:xfrm>
          <a:prstGeom prst="rect">
            <a:avLst/>
          </a:prstGeom>
          <a:noFill/>
        </p:spPr>
        <p:txBody>
          <a:bodyPr wrap="square" rtlCol="0">
            <a:prstTxWarp prst="textCanUp">
              <a:avLst/>
            </a:prstTxWarp>
            <a:spAutoFit/>
          </a:bodyPr>
          <a:lstStyle/>
          <a:p>
            <a:r>
              <a:rPr lang="en-US" sz="3000"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Cảm</a:t>
            </a:r>
            <a:r>
              <a:rPr lang="en-US" sz="3000"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en-US" sz="3000"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ơn</a:t>
            </a:r>
            <a:r>
              <a:rPr lang="en-US" sz="3000"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en-US" sz="3000"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thầy</a:t>
            </a:r>
            <a:r>
              <a:rPr lang="en-US" sz="3000"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en-US" sz="3000"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và</a:t>
            </a:r>
            <a:r>
              <a:rPr lang="en-US" sz="3000"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en-US" sz="3000"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các</a:t>
            </a:r>
            <a:r>
              <a:rPr lang="en-US" sz="3000"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en-US" sz="3000"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bạn</a:t>
            </a:r>
            <a:r>
              <a:rPr lang="en-US" sz="3000"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en-US" sz="3000"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đã</a:t>
            </a:r>
            <a:r>
              <a:rPr lang="en-US" sz="3000"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en-US" sz="3000"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lắng</a:t>
            </a:r>
            <a:r>
              <a:rPr lang="en-US" sz="3000"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en-US" sz="3000"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nghe</a:t>
            </a:r>
            <a:endParaRPr lang="en-US" sz="30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1744189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255</TotalTime>
  <Words>1043</Words>
  <Application>Microsoft Office PowerPoint</Application>
  <PresentationFormat>Custom</PresentationFormat>
  <Paragraphs>82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Facet</vt:lpstr>
      <vt:lpstr>                                ĐỀ TÀI:        CHĂM SÓC BỆNH NHÂN MỞ KHÍ QUẢN</vt:lpstr>
      <vt:lpstr>                          DANH SÁCH NHÓM</vt:lpstr>
      <vt:lpstr>                         I. TỔNG QUAN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thuyết trình điều dưỡng hồi sức – cấp cứu</dc:title>
  <dc:creator>HANH</dc:creator>
  <cp:lastModifiedBy>PC</cp:lastModifiedBy>
  <cp:revision>29</cp:revision>
  <dcterms:created xsi:type="dcterms:W3CDTF">2016-09-16T06:54:53Z</dcterms:created>
  <dcterms:modified xsi:type="dcterms:W3CDTF">2016-09-16T17:04:17Z</dcterms:modified>
</cp:coreProperties>
</file>