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76" r:id="rId2"/>
    <p:sldMasterId id="2147483888" r:id="rId3"/>
    <p:sldMasterId id="2147483912" r:id="rId4"/>
    <p:sldMasterId id="2147483924" r:id="rId5"/>
  </p:sldMasterIdLst>
  <p:notesMasterIdLst>
    <p:notesMasterId r:id="rId42"/>
  </p:notesMasterIdLst>
  <p:sldIdLst>
    <p:sldId id="290" r:id="rId6"/>
    <p:sldId id="288" r:id="rId7"/>
    <p:sldId id="292" r:id="rId8"/>
    <p:sldId id="293" r:id="rId9"/>
    <p:sldId id="289" r:id="rId10"/>
    <p:sldId id="297" r:id="rId11"/>
    <p:sldId id="257" r:id="rId12"/>
    <p:sldId id="258" r:id="rId13"/>
    <p:sldId id="259" r:id="rId14"/>
    <p:sldId id="283" r:id="rId15"/>
    <p:sldId id="261" r:id="rId16"/>
    <p:sldId id="260" r:id="rId17"/>
    <p:sldId id="262" r:id="rId18"/>
    <p:sldId id="263" r:id="rId19"/>
    <p:sldId id="291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81" r:id="rId31"/>
    <p:sldId id="278" r:id="rId32"/>
    <p:sldId id="282" r:id="rId33"/>
    <p:sldId id="280" r:id="rId34"/>
    <p:sldId id="277" r:id="rId35"/>
    <p:sldId id="284" r:id="rId36"/>
    <p:sldId id="285" r:id="rId37"/>
    <p:sldId id="286" r:id="rId38"/>
    <p:sldId id="287" r:id="rId39"/>
    <p:sldId id="294" r:id="rId40"/>
    <p:sldId id="296" r:id="rId4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5BC1F-428E-4D3F-841A-55CD0C499E5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F6D30-D162-4C2E-AA9D-789712A06B2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8414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vi-V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vi-V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vi-V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vi-V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vi-V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vi-V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vi-V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vi-VN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322523A-E67A-47CC-9210-D6DEA2BD1990}" type="datetimeFigureOut">
              <a:rPr lang="vi-VN" smtClean="0"/>
              <a:pPr/>
              <a:t>17/04/2019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vi-V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39E8B39-EB87-4D69-A0CB-5722CFA8395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28600"/>
            <a:ext cx="61276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pc="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ĐẠI HỌC DUY TÂN</a:t>
            </a:r>
          </a:p>
          <a:p>
            <a:pPr algn="ctr"/>
            <a:r>
              <a:rPr lang="en-US" b="1" spc="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 Y</a:t>
            </a:r>
            <a:endParaRPr lang="en-US" b="1" spc="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295400"/>
            <a:ext cx="390523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BỆNH LÝ HỌC</a:t>
            </a:r>
          </a:p>
          <a:p>
            <a:pPr algn="ctr"/>
            <a:r>
              <a:rPr lang="en-US" sz="20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LOÉT DẠ DÀY – TÁ TRÀNG</a:t>
            </a:r>
            <a:endParaRPr lang="en-US" sz="2000" b="1" u="sng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PH_DauDaDay_04-e14781794358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362200"/>
            <a:ext cx="4095750" cy="27500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5410200"/>
            <a:ext cx="5311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 VIÊN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NGUYỄN PHÚC HỌC</a:t>
            </a:r>
          </a:p>
          <a:p>
            <a:pPr algn="ctr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 MÔN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PTH 350 D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636" y="908720"/>
            <a:ext cx="3024336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4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vi-VN" sz="2400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8084" y="908720"/>
            <a:ext cx="3024336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1905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dirty="0" smtClean="0">
                <a:ln w="1905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1905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 smtClean="0">
                <a:ln w="1905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1905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 smtClean="0">
                <a:ln w="1905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1905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 smtClean="0">
                <a:ln w="1905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ln w="19050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>
            <a:stCxn id="5" idx="1"/>
            <a:endCxn id="4" idx="3"/>
          </p:cNvCxnSpPr>
          <p:nvPr/>
        </p:nvCxnSpPr>
        <p:spPr>
          <a:xfrm flipH="1">
            <a:off x="4319972" y="1376772"/>
            <a:ext cx="10081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</p:cNvCxnSpPr>
          <p:nvPr/>
        </p:nvCxnSpPr>
        <p:spPr>
          <a:xfrm>
            <a:off x="2807804" y="1844824"/>
            <a:ext cx="5634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</p:cNvCxnSpPr>
          <p:nvPr/>
        </p:nvCxnSpPr>
        <p:spPr>
          <a:xfrm>
            <a:off x="6840252" y="1844824"/>
            <a:ext cx="0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295636" y="2996952"/>
            <a:ext cx="3024336" cy="28803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clohydric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Helicobacter pylori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Pepsin 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NSAIDs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28084" y="2996952"/>
            <a:ext cx="3024336" cy="28803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nhầy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Bicarbonate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Prostaglandin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150" y="72571"/>
            <a:ext cx="7651306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480060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pepsin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82296" indent="0">
              <a:buNone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Pepsine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được tiết ra dưới dạng tiền chất pepsinnogene + acid HCL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pepsine hoạt động khi pH &lt; 3.5 làm tiêu hủy chất nhầy và collagen.</a:t>
            </a:r>
          </a:p>
          <a:p>
            <a:pPr marL="82296" indent="0">
              <a:buNone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Sự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tán ngược của ion H+: tiến trình loét được khởi phát do tăng tiết HCl do  lượng tế bào thành quá nhiều hoặc quá hoạt động.</a:t>
            </a:r>
          </a:p>
          <a:p>
            <a:pPr marL="82296" indent="0">
              <a:buNone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Yếu tố bảo vệ của niêm mạc dạ dày:</a:t>
            </a:r>
          </a:p>
          <a:p>
            <a:pPr marL="82296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 Hàng rào niêm dịch</a:t>
            </a:r>
          </a:p>
          <a:p>
            <a:pPr marL="82296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Lớp niêm mạc dạ dày</a:t>
            </a:r>
          </a:p>
          <a:p>
            <a:pPr marL="82296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Lớp lamina propria</a:t>
            </a:r>
          </a:p>
          <a:p>
            <a:pPr marL="82296" indent="0"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317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0"/>
            <a:ext cx="8100392" cy="1472184"/>
          </a:xfrm>
        </p:spPr>
        <p:txBody>
          <a:bodyPr>
            <a:normAutofit/>
          </a:bodyPr>
          <a:lstStyle/>
          <a:p>
            <a:pPr algn="ctr"/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NGHĨA, NGUYÊN NHÂN VÀ BỆNH SINH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8100392" cy="5184576"/>
          </a:xfrm>
        </p:spPr>
        <p:txBody>
          <a:bodyPr/>
          <a:lstStyle/>
          <a:p>
            <a:r>
              <a:rPr lang="vi-VN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Vai trò của Helicobater Pylori (HP)</a:t>
            </a:r>
          </a:p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 định cư ở niêm mạc dạ dày, thường gây viêm</a:t>
            </a:r>
          </a:p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niêm mạc. 90% loét dạ dày và 95% loét tá tràng có sự hiện diện của HP nơi ổ loét.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84984"/>
            <a:ext cx="810039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1381" cy="54452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0"/>
            <a:ext cx="4139952" cy="54452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7584" y="5819327"/>
            <a:ext cx="252028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của Helicobater Pylori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8064" y="5774658"/>
            <a:ext cx="3600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 trình HP xâm nhập gây loét dạ dày- tá tràng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786112" cy="1143000"/>
          </a:xfrm>
        </p:spPr>
        <p:txBody>
          <a:bodyPr>
            <a:noAutofit/>
          </a:bodyPr>
          <a:lstStyle/>
          <a:p>
            <a:pPr algn="ctr"/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NGHĨA, NGUYÊN NHÂN VÀ BỆNH SINH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pPr marL="82296" indent="0">
              <a:buNone/>
            </a:pPr>
            <a:r>
              <a:rPr lang="vi-VN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Sử dụng NSAIDs và corticoide.</a:t>
            </a:r>
          </a:p>
          <a:p>
            <a:pPr marL="82296" indent="0">
              <a:buNone/>
            </a:pPr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4864"/>
            <a:ext cx="727280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795592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NGHĨA, NGUYÊN NHÂN VÀ CƠ CHẾ BỆNH SINH.</a:t>
            </a:r>
            <a:endParaRPr lang="vi-VN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7723584" cy="4968552"/>
          </a:xfrm>
        </p:spPr>
        <p:txBody>
          <a:bodyPr/>
          <a:lstStyle/>
          <a:p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 Các yếu tố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khác.</a:t>
            </a:r>
            <a:endParaRPr lang="vi-V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76872"/>
            <a:ext cx="5832648" cy="3343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609329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Zolinger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Ellison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1143000"/>
          </a:xfrm>
        </p:spPr>
        <p:txBody>
          <a:bodyPr>
            <a:noAutofit/>
          </a:bodyPr>
          <a:lstStyle/>
          <a:p>
            <a:pPr algn="ctr"/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NGHĨA, NGUYÊN NHÂN VÀ CƠ CHẾ BỆNH SINH.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02" y="1988839"/>
            <a:ext cx="3535337" cy="3600401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66774"/>
            <a:ext cx="3528392" cy="3478450"/>
          </a:xfrm>
        </p:spPr>
      </p:pic>
      <p:sp>
        <p:nvSpPr>
          <p:cNvPr id="10" name="TextBox 9"/>
          <p:cNvSpPr txBox="1"/>
          <p:nvPr/>
        </p:nvSpPr>
        <p:spPr>
          <a:xfrm>
            <a:off x="1043608" y="1412776"/>
            <a:ext cx="399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 Các yếu tố khác.</a:t>
            </a:r>
            <a:endParaRPr lang="vi-VN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602128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 tố di truyền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0735" y="602128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 tố tinh thần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2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000" y="116632"/>
            <a:ext cx="7890080" cy="1143000"/>
          </a:xfrm>
        </p:spPr>
        <p:txBody>
          <a:bodyPr>
            <a:noAutofit/>
          </a:bodyPr>
          <a:lstStyle/>
          <a:p>
            <a:pPr algn="ctr"/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NGHĨA, NGUYÊN NHÂN VÀ CƠ CHẾ BỆNH SINH.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2276872"/>
            <a:ext cx="3384376" cy="310796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04864"/>
            <a:ext cx="3240360" cy="3168352"/>
          </a:xfrm>
        </p:spPr>
      </p:pic>
      <p:sp>
        <p:nvSpPr>
          <p:cNvPr id="8" name="TextBox 7"/>
          <p:cNvSpPr txBox="1"/>
          <p:nvPr/>
        </p:nvSpPr>
        <p:spPr>
          <a:xfrm>
            <a:off x="3059832" y="5661247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 tố ăn uống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62880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 Các yếu tố khác</a:t>
            </a:r>
            <a:r>
              <a:rPr lang="vi-V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925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1143000"/>
          </a:xfrm>
        </p:spPr>
        <p:txBody>
          <a:bodyPr>
            <a:normAutofit/>
          </a:bodyPr>
          <a:lstStyle/>
          <a:p>
            <a:pPr algn="ctr"/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 CHỨNG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96752"/>
            <a:ext cx="7818072" cy="5051648"/>
          </a:xfrm>
        </p:spPr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vi-VN" sz="1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Loét dạ dày.</a:t>
            </a:r>
          </a:p>
          <a:p>
            <a:pPr marL="82296" indent="0">
              <a:buNone/>
            </a:pPr>
            <a:r>
              <a:rPr lang="vi-VN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Triệu chứng.</a:t>
            </a:r>
          </a:p>
          <a:p>
            <a:pPr>
              <a:buFontTx/>
              <a:buChar char="-"/>
            </a:pPr>
            <a:r>
              <a:rPr lang="vi-VN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 </a:t>
            </a:r>
            <a:r>
              <a:rPr lang="vi-VN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triệu chứng chính </a:t>
            </a:r>
            <a:r>
              <a:rPr lang="vi-VN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vi-VN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 </a:t>
            </a:r>
            <a:r>
              <a:rPr lang="vi-VN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từng đợt 2 – 8 tuần, vài tháng đến, vài </a:t>
            </a:r>
            <a:r>
              <a:rPr lang="vi-VN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năm.</a:t>
            </a:r>
          </a:p>
          <a:p>
            <a:pPr>
              <a:buFontTx/>
              <a:buChar char="-"/>
            </a:pPr>
            <a:r>
              <a:rPr lang="vi-VN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 </a:t>
            </a:r>
            <a:r>
              <a:rPr lang="vi-VN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tăng theo mùa, nhất là mùa đông </a:t>
            </a:r>
            <a:r>
              <a:rPr lang="vi-VN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vi-VN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chu kỳ bệnh </a:t>
            </a:r>
            <a:r>
              <a:rPr lang="vi-VN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loét.</a:t>
            </a:r>
          </a:p>
          <a:p>
            <a:pPr>
              <a:buFontTx/>
              <a:buChar char="-"/>
            </a:pPr>
            <a:r>
              <a:rPr lang="vi-VN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 </a:t>
            </a:r>
            <a:r>
              <a:rPr lang="vi-VN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liên hệ đến bữa ăn, sau ăn 30 phút đến 2 giờ </a:t>
            </a:r>
            <a:r>
              <a:rPr lang="vi-VN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(Trưa và tối)</a:t>
            </a:r>
          </a:p>
          <a:p>
            <a:pPr>
              <a:buFontTx/>
              <a:buChar char="-"/>
            </a:pPr>
            <a:r>
              <a:rPr lang="vi-VN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 </a:t>
            </a:r>
            <a:r>
              <a:rPr lang="vi-VN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kiểu quặn tức, đau đói hiếm hơn đau </a:t>
            </a:r>
            <a:r>
              <a:rPr lang="vi-VN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 </a:t>
            </a:r>
            <a:r>
              <a:rPr lang="vi-VN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rát </a:t>
            </a:r>
            <a:r>
              <a:rPr lang="vi-VN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</a:p>
          <a:p>
            <a:pPr>
              <a:buFontTx/>
              <a:buChar char="-"/>
            </a:pPr>
            <a:r>
              <a:rPr lang="vi-VN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 </a:t>
            </a:r>
            <a:r>
              <a:rPr lang="vi-VN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trí đau là vùng thượng vị, đau bất kỳ chổ nào trên </a:t>
            </a:r>
            <a:r>
              <a:rPr lang="vi-VN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bụng.</a:t>
            </a:r>
          </a:p>
          <a:p>
            <a:pPr>
              <a:buFontTx/>
              <a:buChar char="-"/>
            </a:pPr>
            <a:r>
              <a:rPr lang="vi-VN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trường hợp loét không có triệu </a:t>
            </a:r>
            <a:r>
              <a:rPr lang="vi-VN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 </a:t>
            </a:r>
            <a:r>
              <a:rPr lang="vi-VN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phát hiện khi có biến </a:t>
            </a:r>
            <a:r>
              <a:rPr lang="vi-VN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chứng.</a:t>
            </a:r>
            <a:endParaRPr lang="vi-VN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841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90080" cy="936104"/>
          </a:xfrm>
        </p:spPr>
        <p:txBody>
          <a:bodyPr/>
          <a:lstStyle/>
          <a:p>
            <a:pPr algn="ctr"/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TRIỆU CHỨNG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052736"/>
            <a:ext cx="7890080" cy="580526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Xét nghiệm.</a:t>
            </a:r>
          </a:p>
          <a:p>
            <a:pPr>
              <a:buFontTx/>
              <a:buChar char="-"/>
            </a:pP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xét nghiệm sinh hóa ít có giá trị chuẩn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</a:p>
          <a:p>
            <a:pPr>
              <a:buFontTx/>
              <a:buChar char="-"/>
            </a:pP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lượng dịch vị cơ bản thấp (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BAO)</a:t>
            </a:r>
          </a:p>
          <a:p>
            <a:pPr>
              <a:buFontTx/>
              <a:buChar char="-"/>
            </a:pP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lượng sau kích thích (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MAO)</a:t>
            </a:r>
          </a:p>
          <a:p>
            <a:pPr>
              <a:buFontTx/>
              <a:buChar char="-"/>
            </a:pP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Chụp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phim dạ dày Baryte và nội soi thấy h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ình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ảnh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 loét thường nằm ở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hang vị góc bờ cong nhỏ, thân dạ dày, tiền môn vị.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4293096"/>
            <a:ext cx="4032448" cy="2304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4509120"/>
            <a:ext cx="335737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7355472_809348626107231_5307492397079330816_n.jpg"/>
          <p:cNvPicPr>
            <a:picLocks noChangeAspect="1"/>
          </p:cNvPicPr>
          <p:nvPr/>
        </p:nvPicPr>
        <p:blipFill>
          <a:blip r:embed="rId2"/>
          <a:srcRect t="3333" b="6667"/>
          <a:stretch>
            <a:fillRect/>
          </a:stretch>
        </p:blipFill>
        <p:spPr>
          <a:xfrm>
            <a:off x="304800" y="1219200"/>
            <a:ext cx="2762250" cy="4419600"/>
          </a:xfrm>
          <a:prstGeom prst="rect">
            <a:avLst/>
          </a:prstGeom>
        </p:spPr>
      </p:pic>
      <p:pic>
        <p:nvPicPr>
          <p:cNvPr id="6" name="Picture 5" descr="57429708_2074423175988937_9136041440328024064_n.jpg"/>
          <p:cNvPicPr>
            <a:picLocks noChangeAspect="1"/>
          </p:cNvPicPr>
          <p:nvPr/>
        </p:nvPicPr>
        <p:blipFill>
          <a:blip r:embed="rId3"/>
          <a:srcRect t="3333" b="6667"/>
          <a:stretch>
            <a:fillRect/>
          </a:stretch>
        </p:blipFill>
        <p:spPr>
          <a:xfrm>
            <a:off x="6105525" y="1219200"/>
            <a:ext cx="2809875" cy="4495800"/>
          </a:xfrm>
          <a:prstGeom prst="rect">
            <a:avLst/>
          </a:prstGeom>
        </p:spPr>
      </p:pic>
      <p:pic>
        <p:nvPicPr>
          <p:cNvPr id="7" name="Picture 6" descr="57852241_424955468297571_3064983327799771136_n.jpg"/>
          <p:cNvPicPr>
            <a:picLocks noChangeAspect="1"/>
          </p:cNvPicPr>
          <p:nvPr/>
        </p:nvPicPr>
        <p:blipFill>
          <a:blip r:embed="rId4"/>
          <a:srcRect t="3333" b="6667"/>
          <a:stretch>
            <a:fillRect/>
          </a:stretch>
        </p:blipFill>
        <p:spPr>
          <a:xfrm>
            <a:off x="3200400" y="1219200"/>
            <a:ext cx="2786063" cy="44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90080" cy="1080120"/>
          </a:xfrm>
        </p:spPr>
        <p:txBody>
          <a:bodyPr/>
          <a:lstStyle/>
          <a:p>
            <a:pPr algn="ctr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TRIỆU CHỨNG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vi-VN" sz="4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Loét tá tràng.</a:t>
            </a:r>
          </a:p>
          <a:p>
            <a:pPr marL="82296" indent="0">
              <a:buNone/>
            </a:pPr>
            <a:r>
              <a:rPr lang="vi-V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Triệu chứng.</a:t>
            </a:r>
          </a:p>
          <a:p>
            <a:pPr>
              <a:buFontTx/>
              <a:buChar char="-"/>
            </a:pPr>
            <a:r>
              <a:rPr lang="vi-V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 </a:t>
            </a: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đặc trưng của loét tá tràng</a:t>
            </a:r>
            <a:r>
              <a:rPr lang="vi-V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vi-V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đợt </a:t>
            </a: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bộc phát rất rõ ràng. Chu kỳ đau: </a:t>
            </a:r>
            <a:r>
              <a:rPr lang="vi-V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vài </a:t>
            </a: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tuần tới vài tháng ( mùa loét hoặc khi thay đổi thời tiết</a:t>
            </a:r>
            <a:r>
              <a:rPr lang="vi-V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Tx/>
              <a:buChar char="-"/>
            </a:pPr>
            <a:r>
              <a:rPr lang="vi-V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 </a:t>
            </a: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điệu đau: theo giờ nhất định 2 – 4 </a:t>
            </a:r>
            <a:r>
              <a:rPr lang="vi-V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ăn hoặc 1 – 2 giờ </a:t>
            </a:r>
            <a:r>
              <a:rPr lang="vi-V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</a:p>
          <a:p>
            <a:pPr>
              <a:buFontTx/>
              <a:buChar char="-"/>
            </a:pPr>
            <a:r>
              <a:rPr lang="vi-V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 </a:t>
            </a: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đói, đau quặng thắt, đau ở </a:t>
            </a:r>
            <a:r>
              <a:rPr lang="vi-V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thượng </a:t>
            </a: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vị lan ra sau lưng về phía </a:t>
            </a:r>
            <a:r>
              <a:rPr lang="vi-V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phải.</a:t>
            </a:r>
          </a:p>
          <a:p>
            <a:pPr>
              <a:buFontTx/>
              <a:buChar char="-"/>
            </a:pPr>
            <a:r>
              <a:rPr lang="vi-V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10% trường hợp không đau, </a:t>
            </a:r>
            <a:r>
              <a:rPr lang="vi-V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 qua nội soi, biến </a:t>
            </a:r>
            <a:r>
              <a:rPr lang="vi-V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 10</a:t>
            </a: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loét đã lành sẹo nhưng vẫn thấy đau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026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930128" cy="1143000"/>
          </a:xfrm>
        </p:spPr>
        <p:txBody>
          <a:bodyPr/>
          <a:lstStyle/>
          <a:p>
            <a:pPr algn="ctr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TRIỆU CHỨNG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/>
          <a:lstStyle/>
          <a:p>
            <a:pPr marL="82296" indent="0">
              <a:buNone/>
            </a:pP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2.2.Xét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nghiệm:</a:t>
            </a:r>
          </a:p>
          <a:p>
            <a:pPr>
              <a:buFontTx/>
              <a:buChar char="-"/>
            </a:pP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90% loét nằm ở mặt trước hoặc sau của hành tá tràng cách môn vị 2 cm.Nội soi cho hình ảnh loét tròn, loét    không đều, loét dọc,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buFontTx/>
              <a:buChar char="-"/>
            </a:pP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 và phim Baryte  nằm theo trục môn vị trên 2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mặt.</a:t>
            </a:r>
          </a:p>
          <a:p>
            <a:pPr>
              <a:buFontTx/>
              <a:buChar char="-"/>
            </a:pP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lượng và Gastrin</a:t>
            </a:r>
          </a:p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653136"/>
            <a:ext cx="4896543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7195645" cy="3168352"/>
          </a:xfrm>
        </p:spPr>
      </p:pic>
      <p:sp>
        <p:nvSpPr>
          <p:cNvPr id="5" name="TextBox 4"/>
          <p:cNvSpPr txBox="1"/>
          <p:nvPr/>
        </p:nvSpPr>
        <p:spPr>
          <a:xfrm>
            <a:off x="1115616" y="4581128"/>
            <a:ext cx="77768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kêt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bụng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loét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669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1152128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1.Mục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vi-VN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627784" y="2286698"/>
            <a:ext cx="1800200" cy="710254"/>
          </a:xfrm>
          <a:prstGeom prst="straightConnector1">
            <a:avLst/>
          </a:prstGeom>
          <a:ln w="76200" cmpd="dbl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48064" y="2276872"/>
            <a:ext cx="0" cy="720080"/>
          </a:xfrm>
          <a:prstGeom prst="straightConnector1">
            <a:avLst/>
          </a:prstGeom>
          <a:ln w="76200" cmpd="dbl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24128" y="2276872"/>
            <a:ext cx="1944216" cy="720080"/>
          </a:xfrm>
          <a:prstGeom prst="straightConnector1">
            <a:avLst/>
          </a:prstGeom>
          <a:ln w="7620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547664" y="3140968"/>
            <a:ext cx="1980220" cy="23042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loét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65652" y="3140968"/>
            <a:ext cx="1980220" cy="23042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HP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57954" y="3140968"/>
            <a:ext cx="1980220" cy="23042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78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30128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kỹ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924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33038" y="1268760"/>
            <a:ext cx="7900650" cy="4979640"/>
          </a:xfrm>
        </p:spPr>
        <p:txBody>
          <a:bodyPr/>
          <a:lstStyle/>
          <a:p>
            <a:pPr marL="82296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loét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85" y="1916832"/>
            <a:ext cx="4021426" cy="3384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23" y="1916832"/>
            <a:ext cx="3570276" cy="3384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7092" y="5445224"/>
            <a:ext cx="5019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116632"/>
            <a:ext cx="7962088" cy="1152128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608" y="1268760"/>
            <a:ext cx="7890080" cy="497964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endParaRPr lang="vi-V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8096"/>
            <a:ext cx="2798064" cy="2334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42954"/>
            <a:ext cx="2880320" cy="2090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70" y="3704292"/>
            <a:ext cx="3750826" cy="2380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3768" y="6084397"/>
            <a:ext cx="504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vi-VN" sz="28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08012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endParaRPr lang="vi-V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2820112" cy="2136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08" y="2060848"/>
            <a:ext cx="2808312" cy="2279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933056"/>
            <a:ext cx="2980944" cy="1987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9602" y="5920352"/>
            <a:ext cx="6189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loét</a:t>
            </a:r>
            <a:endParaRPr lang="vi-VN" sz="28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008112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608" y="980728"/>
            <a:ext cx="7890080" cy="5267672"/>
          </a:xfrm>
        </p:spPr>
        <p:txBody>
          <a:bodyPr/>
          <a:lstStyle/>
          <a:p>
            <a:pPr marL="82296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loét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endParaRPr lang="vi-V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1988840"/>
            <a:ext cx="4536504" cy="2157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5801" y="4725144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sz="28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90080" cy="792088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608" y="980728"/>
            <a:ext cx="7890080" cy="5877272"/>
          </a:xfrm>
        </p:spPr>
        <p:txBody>
          <a:bodyPr/>
          <a:lstStyle/>
          <a:p>
            <a:pPr marL="82296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loét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endParaRPr lang="vi-V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36" y="1777267"/>
            <a:ext cx="3481683" cy="2426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81553"/>
            <a:ext cx="3600400" cy="2123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99900"/>
            <a:ext cx="3312368" cy="156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3768" y="586357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HP</a:t>
            </a:r>
            <a:endParaRPr lang="vi-VN" sz="28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7092876_378701799390040_5941298504746926080_n.jpg"/>
          <p:cNvPicPr>
            <a:picLocks noChangeAspect="1"/>
          </p:cNvPicPr>
          <p:nvPr/>
        </p:nvPicPr>
        <p:blipFill>
          <a:blip r:embed="rId2"/>
          <a:srcRect t="3333" b="6667"/>
          <a:stretch>
            <a:fillRect/>
          </a:stretch>
        </p:blipFill>
        <p:spPr>
          <a:xfrm>
            <a:off x="4800601" y="640080"/>
            <a:ext cx="3505200" cy="5608320"/>
          </a:xfrm>
          <a:prstGeom prst="rect">
            <a:avLst/>
          </a:prstGeom>
        </p:spPr>
      </p:pic>
      <p:pic>
        <p:nvPicPr>
          <p:cNvPr id="5" name="Picture 4" descr="57064180_392969051433942_2498117927572602880_n.jpg"/>
          <p:cNvPicPr>
            <a:picLocks noChangeAspect="1"/>
          </p:cNvPicPr>
          <p:nvPr/>
        </p:nvPicPr>
        <p:blipFill>
          <a:blip r:embed="rId3"/>
          <a:srcRect t="3333" b="6667"/>
          <a:stretch>
            <a:fillRect/>
          </a:stretch>
        </p:blipFill>
        <p:spPr>
          <a:xfrm>
            <a:off x="838200" y="642022"/>
            <a:ext cx="3475411" cy="556065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43608" y="116632"/>
            <a:ext cx="7771772" cy="764846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043608" y="1124744"/>
            <a:ext cx="7795592" cy="936104"/>
          </a:xfrm>
        </p:spPr>
        <p:txBody>
          <a:bodyPr>
            <a:noAutofit/>
          </a:bodyPr>
          <a:lstStyle/>
          <a:p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loét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vi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HP.</a:t>
            </a:r>
            <a:endParaRPr lang="vi-VN" sz="3000" u="sng" dirty="0"/>
          </a:p>
        </p:txBody>
      </p:sp>
      <p:sp>
        <p:nvSpPr>
          <p:cNvPr id="10" name="Oval 9"/>
          <p:cNvSpPr/>
          <p:nvPr/>
        </p:nvSpPr>
        <p:spPr>
          <a:xfrm>
            <a:off x="2987824" y="1916832"/>
            <a:ext cx="388843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3429000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PPI: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Clarithromycin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500mg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Amoxicillin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PPI: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Clarithromycin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500mg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Metronidazole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Timidazole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500mg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7-14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5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252" y="116632"/>
            <a:ext cx="7795592" cy="648072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43608" y="2780928"/>
            <a:ext cx="8100392" cy="4077072"/>
          </a:xfrm>
        </p:spPr>
        <p:txBody>
          <a:bodyPr numCol="2">
            <a:normAutofit/>
          </a:bodyPr>
          <a:lstStyle/>
          <a:p>
            <a:pPr marL="484632" indent="-457200">
              <a:buFontTx/>
              <a:buChar char="-"/>
            </a:pP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Bismuth</a:t>
            </a:r>
          </a:p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Bismuth 120 mg/ 4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Metronidazole (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Tinidazole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250mg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4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Tetrecyclin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500mg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4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PPI: 2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Ranitidin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150mg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2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10-14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84632" indent="-457200">
              <a:buFontTx/>
              <a:buChar char="-"/>
            </a:pP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Bismuth</a:t>
            </a:r>
          </a:p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PPI: 2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Amoxicillin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2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Clarithromycin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500mg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2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Metronidazole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500mg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2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347864" y="1556792"/>
            <a:ext cx="331236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908720"/>
            <a:ext cx="8100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loét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vi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HP.</a:t>
            </a:r>
            <a:endParaRPr lang="vi-VN" sz="3000" u="sng" dirty="0"/>
          </a:p>
        </p:txBody>
      </p:sp>
    </p:spTree>
    <p:extLst>
      <p:ext uri="{BB962C8B-B14F-4D97-AF65-F5344CB8AC3E}">
        <p14:creationId xmlns:p14="http://schemas.microsoft.com/office/powerpoint/2010/main" val="1980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16632"/>
            <a:ext cx="777686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vi-VN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43608" y="972963"/>
            <a:ext cx="7694672" cy="1002872"/>
          </a:xfrm>
        </p:spPr>
        <p:txBody>
          <a:bodyPr/>
          <a:lstStyle/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loét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vi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HP.</a:t>
            </a:r>
            <a:endParaRPr lang="vi-VN" u="sng" dirty="0"/>
          </a:p>
        </p:txBody>
      </p:sp>
      <p:sp>
        <p:nvSpPr>
          <p:cNvPr id="3" name="Oval 2"/>
          <p:cNvSpPr/>
          <p:nvPr/>
        </p:nvSpPr>
        <p:spPr>
          <a:xfrm>
            <a:off x="3093233" y="1916832"/>
            <a:ext cx="344919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429000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PPI: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Amoxicillin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PPI: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Clarithromycin 500 mg/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Tinidazole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500mg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98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867600" cy="72008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vi-VN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48700" y="908720"/>
            <a:ext cx="7406640" cy="1002872"/>
          </a:xfrm>
        </p:spPr>
        <p:txBody>
          <a:bodyPr/>
          <a:lstStyle/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loét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vi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HP.</a:t>
            </a:r>
            <a:endParaRPr lang="vi-VN" u="sng" dirty="0"/>
          </a:p>
        </p:txBody>
      </p:sp>
      <p:sp>
        <p:nvSpPr>
          <p:cNvPr id="5" name="Oval 4"/>
          <p:cNvSpPr/>
          <p:nvPr/>
        </p:nvSpPr>
        <p:spPr>
          <a:xfrm>
            <a:off x="2915816" y="1772816"/>
            <a:ext cx="381642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Levofloxacin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3501008"/>
            <a:ext cx="61206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PPI: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Levofloxacin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500mg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Amoxicillin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584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4475584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2296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2296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40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304800" y="0"/>
            <a:ext cx="8305800" cy="548640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059155">
            <a:off x="1731894" y="2370770"/>
            <a:ext cx="447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 GAME</a:t>
            </a:r>
            <a:endParaRPr lang="en-US" sz="54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8" name="AutoShape 2" descr="Káº¿t quáº£ hÃ¬nh áº£nh cho áº£nh Äá»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hinh-anh-dong-de-thuong_11205409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0" y="3657600"/>
            <a:ext cx="35242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able-thank-you-cards-thank-you-cards-picture-thank-you-cards-freebie-printable-thank.jpg"/>
          <p:cNvPicPr>
            <a:picLocks noChangeAspect="1"/>
          </p:cNvPicPr>
          <p:nvPr/>
        </p:nvPicPr>
        <p:blipFill>
          <a:blip r:embed="rId2"/>
          <a:srcRect b="7724"/>
          <a:stretch>
            <a:fillRect/>
          </a:stretch>
        </p:blipFill>
        <p:spPr>
          <a:xfrm>
            <a:off x="914400" y="914400"/>
            <a:ext cx="7521393" cy="4552950"/>
          </a:xfrm>
          <a:prstGeom prst="rect">
            <a:avLst/>
          </a:prstGeom>
        </p:spPr>
      </p:pic>
      <p:pic>
        <p:nvPicPr>
          <p:cNvPr id="36866" name="Picture 2" descr="Anh Dong (14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066800"/>
            <a:ext cx="1295400" cy="1046967"/>
          </a:xfrm>
          <a:prstGeom prst="rect">
            <a:avLst/>
          </a:prstGeom>
          <a:noFill/>
        </p:spPr>
      </p:pic>
      <p:pic>
        <p:nvPicPr>
          <p:cNvPr id="36868" name="Picture 4" descr="Anh Dong (14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33400"/>
            <a:ext cx="695325" cy="561975"/>
          </a:xfrm>
          <a:prstGeom prst="rect">
            <a:avLst/>
          </a:prstGeom>
          <a:noFill/>
        </p:spPr>
      </p:pic>
      <p:pic>
        <p:nvPicPr>
          <p:cNvPr id="36870" name="Picture 6" descr="Anh Dong (14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752600"/>
            <a:ext cx="609600" cy="492690"/>
          </a:xfrm>
          <a:prstGeom prst="rect">
            <a:avLst/>
          </a:prstGeom>
          <a:noFill/>
        </p:spPr>
      </p:pic>
      <p:pic>
        <p:nvPicPr>
          <p:cNvPr id="8" name="Picture 2" descr="Anh Dong (14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5029200"/>
            <a:ext cx="1295400" cy="1046967"/>
          </a:xfrm>
          <a:prstGeom prst="rect">
            <a:avLst/>
          </a:prstGeom>
          <a:noFill/>
        </p:spPr>
      </p:pic>
      <p:pic>
        <p:nvPicPr>
          <p:cNvPr id="11" name="Picture 4" descr="Anh Dong (14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648200"/>
            <a:ext cx="695325" cy="561975"/>
          </a:xfrm>
          <a:prstGeom prst="rect">
            <a:avLst/>
          </a:prstGeom>
          <a:noFill/>
        </p:spPr>
      </p:pic>
      <p:pic>
        <p:nvPicPr>
          <p:cNvPr id="12" name="Picture 6" descr="Anh Dong (14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5638800"/>
            <a:ext cx="609600" cy="492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7546512_341100726542140_8134303106662924288_n.jpg"/>
          <p:cNvPicPr>
            <a:picLocks noChangeAspect="1"/>
          </p:cNvPicPr>
          <p:nvPr/>
        </p:nvPicPr>
        <p:blipFill>
          <a:blip r:embed="rId2"/>
          <a:srcRect t="3333" b="6667"/>
          <a:stretch>
            <a:fillRect/>
          </a:stretch>
        </p:blipFill>
        <p:spPr>
          <a:xfrm>
            <a:off x="4876800" y="533400"/>
            <a:ext cx="3590925" cy="5745480"/>
          </a:xfrm>
          <a:prstGeom prst="rect">
            <a:avLst/>
          </a:prstGeom>
        </p:spPr>
      </p:pic>
      <p:pic>
        <p:nvPicPr>
          <p:cNvPr id="5" name="Picture 4" descr="57218026_2804414673116248_2267464603090812928_n.jpg"/>
          <p:cNvPicPr>
            <a:picLocks noChangeAspect="1"/>
          </p:cNvPicPr>
          <p:nvPr/>
        </p:nvPicPr>
        <p:blipFill>
          <a:blip r:embed="rId3"/>
          <a:srcRect t="3333" b="6667"/>
          <a:stretch>
            <a:fillRect/>
          </a:stretch>
        </p:blipFill>
        <p:spPr>
          <a:xfrm>
            <a:off x="762000" y="533400"/>
            <a:ext cx="3581400" cy="57302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5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5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47"/>
            <a:ext cx="7406640" cy="1472184"/>
          </a:xfrm>
        </p:spPr>
        <p:txBody>
          <a:bodyPr/>
          <a:lstStyle/>
          <a:p>
            <a:pPr algn="ctr"/>
            <a:r>
              <a:rPr lang="en-US" b="1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b="1" i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980728"/>
            <a:ext cx="7406640" cy="5616624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ko-K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ko-K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ko-K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endParaRPr lang="en-US" altLang="ko-K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2.1.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endParaRPr lang="en-US" altLang="ko-K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2.2.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endParaRPr lang="en-US" altLang="ko-K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 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endParaRPr lang="en-US" altLang="ko-K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4.1.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endParaRPr lang="en-US" altLang="ko-K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4.2.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endParaRPr lang="en-US" altLang="ko-K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4.3.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endParaRPr lang="en-US" altLang="ko-K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4.4.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endParaRPr lang="ko-KR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4593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776864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(Peptic ulcer)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ổ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vi-V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1988840"/>
            <a:ext cx="3657600" cy="3600399"/>
          </a:xfrm>
        </p:spPr>
      </p:pic>
    </p:spTree>
    <p:extLst>
      <p:ext uri="{BB962C8B-B14F-4D97-AF65-F5344CB8AC3E}">
        <p14:creationId xmlns:p14="http://schemas.microsoft.com/office/powerpoint/2010/main" val="420098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043608" y="116632"/>
            <a:ext cx="7632848" cy="1296144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992888" cy="5373216"/>
          </a:xfrm>
        </p:spPr>
        <p:txBody>
          <a:bodyPr/>
          <a:lstStyle/>
          <a:p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60848"/>
            <a:ext cx="7740352" cy="44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1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568</TotalTime>
  <Words>1441</Words>
  <Application>Microsoft Office PowerPoint</Application>
  <PresentationFormat>On-screen Show (4:3)</PresentationFormat>
  <Paragraphs>171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Solstice</vt:lpstr>
      <vt:lpstr>Origin</vt:lpstr>
      <vt:lpstr>Foundry</vt:lpstr>
      <vt:lpstr>Trek</vt:lpstr>
      <vt:lpstr>1_Origin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TRÌNH BÀY </vt:lpstr>
      <vt:lpstr>ĐỊNH NGHĨA, NGUYÊN NHÂN VÀ BỆNH SINH</vt:lpstr>
      <vt:lpstr>ĐỊNH NGHĨA, NGUYÊN NHÂN VÀ BỆNH SINH.</vt:lpstr>
      <vt:lpstr>PowerPoint Presentation</vt:lpstr>
      <vt:lpstr>ĐỊNH NGHĨA, NGUYÊN NHÂN VÀ BỆNH SINH.</vt:lpstr>
      <vt:lpstr>ĐỊNH NGHĨA, NGUYÊN NHÂN VÀ BỆNH SINH</vt:lpstr>
      <vt:lpstr>PowerPoint Presentation</vt:lpstr>
      <vt:lpstr>ĐỊNH NGHĨA, NGUYÊN NHÂN VÀ BỆNH SINH</vt:lpstr>
      <vt:lpstr>ĐỊNH NGHĨA, NGUYÊN NHÂN VÀ CƠ CHẾ BỆNH SINH.</vt:lpstr>
      <vt:lpstr>ĐỊNH NGHĨA, NGUYÊN NHÂN VÀ CƠ CHẾ BỆNH SINH.</vt:lpstr>
      <vt:lpstr>ĐỊNH NGHĨA, NGUYÊN NHÂN VÀ CƠ CHẾ BỆNH SINH.</vt:lpstr>
      <vt:lpstr>TRIỆU CHỨNG</vt:lpstr>
      <vt:lpstr>TRIỆU CHỨNG</vt:lpstr>
      <vt:lpstr>TRIỆU CHỨNG</vt:lpstr>
      <vt:lpstr>TRIỆU CHỨNG</vt:lpstr>
      <vt:lpstr>BIẾN CHỨNG </vt:lpstr>
      <vt:lpstr>ĐIỀU TRỊ</vt:lpstr>
      <vt:lpstr>ĐIỀU TRỊ</vt:lpstr>
      <vt:lpstr>ĐIỀU TRỊ</vt:lpstr>
      <vt:lpstr>ĐIỀU TRỊ</vt:lpstr>
      <vt:lpstr>ĐIỀU TRỊ</vt:lpstr>
      <vt:lpstr>ĐIỀU TRỊ</vt:lpstr>
      <vt:lpstr>ĐIỀU TRỊ</vt:lpstr>
      <vt:lpstr>ĐIỀU TRỊ</vt:lpstr>
      <vt:lpstr>ĐIỀU TRỊ</vt:lpstr>
      <vt:lpstr>ĐIỀU TRỊ</vt:lpstr>
      <vt:lpstr>ĐIỀU TRỊ</vt:lpstr>
      <vt:lpstr>ĐIỀU TRỊ 5. Chỉ định điều trị ngoại khoa.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ĐẠI HỌC DUY TÂN KHOA DƯỢC</dc:title>
  <dc:creator>Windows User</dc:creator>
  <cp:lastModifiedBy>Windows User</cp:lastModifiedBy>
  <cp:revision>44</cp:revision>
  <dcterms:created xsi:type="dcterms:W3CDTF">2019-04-16T12:51:48Z</dcterms:created>
  <dcterms:modified xsi:type="dcterms:W3CDTF">2019-04-17T16:29:42Z</dcterms:modified>
</cp:coreProperties>
</file>