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55" r:id="rId1"/>
  </p:sldMasterIdLst>
  <p:notesMasterIdLst>
    <p:notesMasterId r:id="rId30"/>
  </p:notesMasterIdLst>
  <p:sldIdLst>
    <p:sldId id="260" r:id="rId2"/>
    <p:sldId id="320" r:id="rId3"/>
    <p:sldId id="266" r:id="rId4"/>
    <p:sldId id="268" r:id="rId5"/>
    <p:sldId id="270" r:id="rId6"/>
    <p:sldId id="271" r:id="rId7"/>
    <p:sldId id="327" r:id="rId8"/>
    <p:sldId id="329" r:id="rId9"/>
    <p:sldId id="330" r:id="rId10"/>
    <p:sldId id="331" r:id="rId11"/>
    <p:sldId id="335" r:id="rId12"/>
    <p:sldId id="336" r:id="rId13"/>
    <p:sldId id="291" r:id="rId14"/>
    <p:sldId id="292" r:id="rId15"/>
    <p:sldId id="293" r:id="rId16"/>
    <p:sldId id="298" r:id="rId17"/>
    <p:sldId id="342" r:id="rId18"/>
    <p:sldId id="343" r:id="rId19"/>
    <p:sldId id="344" r:id="rId20"/>
    <p:sldId id="345" r:id="rId21"/>
    <p:sldId id="346" r:id="rId22"/>
    <p:sldId id="347" r:id="rId23"/>
    <p:sldId id="348" r:id="rId24"/>
    <p:sldId id="322" r:id="rId25"/>
    <p:sldId id="323" r:id="rId26"/>
    <p:sldId id="324" r:id="rId27"/>
    <p:sldId id="325" r:id="rId28"/>
    <p:sldId id="318" r:id="rId29"/>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5pPr>
    <a:lvl6pPr marL="2286000" algn="l" defTabSz="914400" rtl="0" eaLnBrk="1" latinLnBrk="0" hangingPunct="1">
      <a:defRPr kern="1200">
        <a:solidFill>
          <a:schemeClr val="bg1"/>
        </a:solidFill>
        <a:latin typeface="Arial" charset="0"/>
        <a:ea typeface="Microsoft YaHei" pitchFamily="34" charset="-122"/>
        <a:cs typeface="+mn-cs"/>
      </a:defRPr>
    </a:lvl6pPr>
    <a:lvl7pPr marL="2743200" algn="l" defTabSz="914400" rtl="0" eaLnBrk="1" latinLnBrk="0" hangingPunct="1">
      <a:defRPr kern="1200">
        <a:solidFill>
          <a:schemeClr val="bg1"/>
        </a:solidFill>
        <a:latin typeface="Arial" charset="0"/>
        <a:ea typeface="Microsoft YaHei" pitchFamily="34" charset="-122"/>
        <a:cs typeface="+mn-cs"/>
      </a:defRPr>
    </a:lvl7pPr>
    <a:lvl8pPr marL="3200400" algn="l" defTabSz="914400" rtl="0" eaLnBrk="1" latinLnBrk="0" hangingPunct="1">
      <a:defRPr kern="1200">
        <a:solidFill>
          <a:schemeClr val="bg1"/>
        </a:solidFill>
        <a:latin typeface="Arial" charset="0"/>
        <a:ea typeface="Microsoft YaHei" pitchFamily="34" charset="-122"/>
        <a:cs typeface="+mn-cs"/>
      </a:defRPr>
    </a:lvl8pPr>
    <a:lvl9pPr marL="3657600" algn="l" defTabSz="914400" rtl="0" eaLnBrk="1" latinLnBrk="0" hangingPunct="1">
      <a:defRPr kern="1200">
        <a:solidFill>
          <a:schemeClr val="bg1"/>
        </a:solidFill>
        <a:latin typeface="Arial" charset="0"/>
        <a:ea typeface="Microsoft YaHei"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FA0"/>
    <a:srgbClr val="FF33CC"/>
    <a:srgbClr val="00FF00"/>
    <a:srgbClr val="DFAD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3238" autoAdjust="0"/>
  </p:normalViewPr>
  <p:slideViewPr>
    <p:cSldViewPr>
      <p:cViewPr>
        <p:scale>
          <a:sx n="80" d="100"/>
          <a:sy n="80" d="100"/>
        </p:scale>
        <p:origin x="-1122" y="3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p:spPr>
        <p:txBody>
          <a:bodyPr wrap="none" anchor="ctr"/>
          <a:lstStyle/>
          <a:p>
            <a:endParaRPr lang="en-US"/>
          </a:p>
        </p:txBody>
      </p:sp>
      <p:sp>
        <p:nvSpPr>
          <p:cNvPr id="33795"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endParaRPr lang="en-US"/>
          </a:p>
        </p:txBody>
      </p:sp>
      <p:sp>
        <p:nvSpPr>
          <p:cNvPr id="33796"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endParaRPr lang="en-US"/>
          </a:p>
        </p:txBody>
      </p:sp>
      <p:sp>
        <p:nvSpPr>
          <p:cNvPr id="33797"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endParaRPr lang="en-US"/>
          </a:p>
        </p:txBody>
      </p:sp>
      <p:sp>
        <p:nvSpPr>
          <p:cNvPr id="33798" name="Text Box 5"/>
          <p:cNvSpPr txBox="1">
            <a:spLocks noChangeArrowheads="1"/>
          </p:cNvSpPr>
          <p:nvPr/>
        </p:nvSpPr>
        <p:spPr bwMode="auto">
          <a:xfrm>
            <a:off x="0" y="0"/>
            <a:ext cx="2971800" cy="457200"/>
          </a:xfrm>
          <a:prstGeom prst="rect">
            <a:avLst/>
          </a:prstGeom>
          <a:noFill/>
          <a:ln w="9525">
            <a:noFill/>
            <a:round/>
            <a:headEnd/>
            <a:tailEnd/>
          </a:ln>
        </p:spPr>
        <p:txBody>
          <a:bodyPr wrap="none" anchor="ctr"/>
          <a:lstStyle/>
          <a:p>
            <a:endParaRPr lang="en-US"/>
          </a:p>
        </p:txBody>
      </p:sp>
      <p:sp>
        <p:nvSpPr>
          <p:cNvPr id="10246" name="Rectangle 6"/>
          <p:cNvSpPr>
            <a:spLocks noGrp="1" noChangeArrowheads="1"/>
          </p:cNvSpPr>
          <p:nvPr>
            <p:ph type="dt"/>
          </p:nvPr>
        </p:nvSpPr>
        <p:spPr bwMode="auto">
          <a:xfrm>
            <a:off x="3884613" y="0"/>
            <a:ext cx="2965450" cy="450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SzPct val="45000"/>
              <a:buFontTx/>
              <a:buNone/>
              <a:tabLst>
                <a:tab pos="723900" algn="l"/>
                <a:tab pos="1447800" algn="l"/>
                <a:tab pos="2171700" algn="l"/>
                <a:tab pos="2895600" algn="l"/>
              </a:tabLst>
              <a:defRPr sz="1200">
                <a:solidFill>
                  <a:srgbClr val="000000"/>
                </a:solidFill>
                <a:latin typeface="Times New Roman" pitchFamily="18" charset="0"/>
                <a:ea typeface="Microsoft YaHei" pitchFamily="34" charset="-122"/>
                <a:cs typeface="Lucida Sans Unicode" pitchFamily="34" charset="0"/>
              </a:defRPr>
            </a:lvl1pPr>
          </a:lstStyle>
          <a:p>
            <a:pPr>
              <a:defRPr/>
            </a:pPr>
            <a:endParaRPr lang="en-US"/>
          </a:p>
        </p:txBody>
      </p:sp>
      <p:sp>
        <p:nvSpPr>
          <p:cNvPr id="33800" name="Rectangle 7"/>
          <p:cNvSpPr>
            <a:spLocks noGrp="1" noRot="1" noChangeAspect="1" noChangeArrowheads="1"/>
          </p:cNvSpPr>
          <p:nvPr>
            <p:ph type="sldImg"/>
          </p:nvPr>
        </p:nvSpPr>
        <p:spPr bwMode="auto">
          <a:xfrm>
            <a:off x="1143000" y="685800"/>
            <a:ext cx="4565650" cy="3422650"/>
          </a:xfrm>
          <a:prstGeom prst="rect">
            <a:avLst/>
          </a:prstGeom>
          <a:noFill/>
          <a:ln w="12600">
            <a:solidFill>
              <a:srgbClr val="000000"/>
            </a:solidFill>
            <a:miter lim="800000"/>
            <a:headEnd/>
            <a:tailEnd/>
          </a:ln>
        </p:spPr>
      </p:sp>
      <p:sp>
        <p:nvSpPr>
          <p:cNvPr id="10248" name="Rectangle 8"/>
          <p:cNvSpPr>
            <a:spLocks noGrp="1" noChangeArrowheads="1"/>
          </p:cNvSpPr>
          <p:nvPr>
            <p:ph type="body"/>
          </p:nvPr>
        </p:nvSpPr>
        <p:spPr bwMode="auto">
          <a:xfrm>
            <a:off x="685800" y="4343400"/>
            <a:ext cx="5480050" cy="41084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3802" name="Text Box 9"/>
          <p:cNvSpPr txBox="1">
            <a:spLocks noChangeArrowheads="1"/>
          </p:cNvSpPr>
          <p:nvPr/>
        </p:nvSpPr>
        <p:spPr bwMode="auto">
          <a:xfrm>
            <a:off x="0" y="8685213"/>
            <a:ext cx="2971800" cy="457200"/>
          </a:xfrm>
          <a:prstGeom prst="rect">
            <a:avLst/>
          </a:prstGeom>
          <a:noFill/>
          <a:ln w="9525">
            <a:noFill/>
            <a:round/>
            <a:headEnd/>
            <a:tailEnd/>
          </a:ln>
        </p:spPr>
        <p:txBody>
          <a:bodyPr wrap="none" anchor="ctr"/>
          <a:lstStyle/>
          <a:p>
            <a:endParaRPr lang="en-US"/>
          </a:p>
        </p:txBody>
      </p:sp>
      <p:sp>
        <p:nvSpPr>
          <p:cNvPr id="10250" name="Rectangle 10"/>
          <p:cNvSpPr>
            <a:spLocks noGrp="1" noChangeArrowheads="1"/>
          </p:cNvSpPr>
          <p:nvPr>
            <p:ph type="sldNum"/>
          </p:nvPr>
        </p:nvSpPr>
        <p:spPr bwMode="auto">
          <a:xfrm>
            <a:off x="3884613" y="8685213"/>
            <a:ext cx="2965450" cy="4508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SzPct val="45000"/>
              <a:buFontTx/>
              <a:buNone/>
              <a:tabLst>
                <a:tab pos="723900" algn="l"/>
                <a:tab pos="1447800" algn="l"/>
                <a:tab pos="2171700" algn="l"/>
                <a:tab pos="2895600" algn="l"/>
              </a:tabLst>
              <a:defRPr sz="1200">
                <a:solidFill>
                  <a:srgbClr val="000000"/>
                </a:solidFill>
                <a:latin typeface="Times New Roman" pitchFamily="18" charset="0"/>
                <a:ea typeface="Microsoft YaHei" pitchFamily="34" charset="-122"/>
                <a:cs typeface="Lucida Sans Unicode" pitchFamily="34" charset="0"/>
              </a:defRPr>
            </a:lvl1pPr>
          </a:lstStyle>
          <a:p>
            <a:pPr>
              <a:defRPr/>
            </a:pPr>
            <a:fld id="{072F1E15-10B4-4882-93BF-CF61EFEE4B17}" type="slidenum">
              <a:rPr lang="en-US"/>
              <a:pPr>
                <a:defRPr/>
              </a:pPr>
              <a:t>‹#›</a:t>
            </a:fld>
            <a:endParaRPr lang="en-US"/>
          </a:p>
        </p:txBody>
      </p:sp>
    </p:spTree>
    <p:extLst>
      <p:ext uri="{BB962C8B-B14F-4D97-AF65-F5344CB8AC3E}">
        <p14:creationId xmlns:p14="http://schemas.microsoft.com/office/powerpoint/2010/main" val="27863539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1</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10</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11</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12</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13</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14</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15</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16</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17</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18</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19</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2</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20</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21</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22</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23</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24</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25</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26</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27</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28</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3</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4</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5</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6</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7</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8</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F35BCF51-1A5B-46B2-9265-2FB700E83B11}" type="slidenum">
              <a:rPr lang="en-US" smtClean="0"/>
              <a:pPr/>
              <a:t>9</a:t>
            </a:fld>
            <a:endParaRPr lang="en-US" smtClean="0"/>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14698A7-7B2F-42D0-9C49-C58C8A9D879A}" type="slidenum">
              <a:rPr lang="en-US" smtClean="0"/>
              <a:pPr>
                <a:defRPr/>
              </a:pPr>
              <a:t>‹#›</a:t>
            </a:fld>
            <a:endParaRPr lang="en-US"/>
          </a:p>
        </p:txBody>
      </p:sp>
    </p:spTree>
    <p:extLst>
      <p:ext uri="{BB962C8B-B14F-4D97-AF65-F5344CB8AC3E}">
        <p14:creationId xmlns:p14="http://schemas.microsoft.com/office/powerpoint/2010/main" val="188154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9C3B465-3D3E-4752-A629-0303F12B9D75}" type="slidenum">
              <a:rPr lang="en-US" smtClean="0"/>
              <a:pPr>
                <a:defRPr/>
              </a:pPr>
              <a:t>‹#›</a:t>
            </a:fld>
            <a:endParaRPr lang="en-US"/>
          </a:p>
        </p:txBody>
      </p:sp>
    </p:spTree>
    <p:extLst>
      <p:ext uri="{BB962C8B-B14F-4D97-AF65-F5344CB8AC3E}">
        <p14:creationId xmlns:p14="http://schemas.microsoft.com/office/powerpoint/2010/main" val="276234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89A6637-97E8-4EB7-9FC3-AADFB1865DD0}" type="slidenum">
              <a:rPr lang="en-US" smtClean="0"/>
              <a:pPr>
                <a:defRPr/>
              </a:pPr>
              <a:t>‹#›</a:t>
            </a:fld>
            <a:endParaRPr lang="en-US"/>
          </a:p>
        </p:txBody>
      </p:sp>
    </p:spTree>
    <p:extLst>
      <p:ext uri="{BB962C8B-B14F-4D97-AF65-F5344CB8AC3E}">
        <p14:creationId xmlns:p14="http://schemas.microsoft.com/office/powerpoint/2010/main" val="274054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CA9B070-1644-4073-B791-67E1FE9452C6}" type="slidenum">
              <a:rPr lang="en-US" smtClean="0"/>
              <a:pPr>
                <a:defRPr/>
              </a:pPr>
              <a:t>‹#›</a:t>
            </a:fld>
            <a:endParaRPr lang="en-US"/>
          </a:p>
        </p:txBody>
      </p:sp>
    </p:spTree>
    <p:extLst>
      <p:ext uri="{BB962C8B-B14F-4D97-AF65-F5344CB8AC3E}">
        <p14:creationId xmlns:p14="http://schemas.microsoft.com/office/powerpoint/2010/main" val="382129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B0BFC97-29A9-49B4-86F2-F8CD209737FE}" type="slidenum">
              <a:rPr lang="en-US" smtClean="0"/>
              <a:pPr>
                <a:defRPr/>
              </a:pPr>
              <a:t>‹#›</a:t>
            </a:fld>
            <a:endParaRPr lang="en-US"/>
          </a:p>
        </p:txBody>
      </p:sp>
    </p:spTree>
    <p:extLst>
      <p:ext uri="{BB962C8B-B14F-4D97-AF65-F5344CB8AC3E}">
        <p14:creationId xmlns:p14="http://schemas.microsoft.com/office/powerpoint/2010/main" val="373459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6FF91817-DF80-4EE2-AD95-D3A5059E87C6}" type="slidenum">
              <a:rPr lang="en-US" smtClean="0"/>
              <a:pPr>
                <a:defRPr/>
              </a:pPr>
              <a:t>‹#›</a:t>
            </a:fld>
            <a:endParaRPr lang="en-US"/>
          </a:p>
        </p:txBody>
      </p:sp>
    </p:spTree>
    <p:extLst>
      <p:ext uri="{BB962C8B-B14F-4D97-AF65-F5344CB8AC3E}">
        <p14:creationId xmlns:p14="http://schemas.microsoft.com/office/powerpoint/2010/main" val="412911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F4126CC5-6D36-45E1-9782-A4E812D75887}" type="slidenum">
              <a:rPr lang="en-US" smtClean="0"/>
              <a:pPr>
                <a:defRPr/>
              </a:pPr>
              <a:t>‹#›</a:t>
            </a:fld>
            <a:endParaRPr lang="en-US"/>
          </a:p>
        </p:txBody>
      </p:sp>
    </p:spTree>
    <p:extLst>
      <p:ext uri="{BB962C8B-B14F-4D97-AF65-F5344CB8AC3E}">
        <p14:creationId xmlns:p14="http://schemas.microsoft.com/office/powerpoint/2010/main" val="244725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52D8C5B3-0618-4677-B5C8-32D645901615}" type="slidenum">
              <a:rPr lang="en-US" smtClean="0"/>
              <a:pPr>
                <a:defRPr/>
              </a:pPr>
              <a:t>‹#›</a:t>
            </a:fld>
            <a:endParaRPr lang="en-US"/>
          </a:p>
        </p:txBody>
      </p:sp>
    </p:spTree>
    <p:extLst>
      <p:ext uri="{BB962C8B-B14F-4D97-AF65-F5344CB8AC3E}">
        <p14:creationId xmlns:p14="http://schemas.microsoft.com/office/powerpoint/2010/main" val="364763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C1025CE9-1503-486D-B331-EDCE3B987EAD}" type="slidenum">
              <a:rPr lang="en-US" smtClean="0"/>
              <a:pPr>
                <a:defRPr/>
              </a:pPr>
              <a:t>‹#›</a:t>
            </a:fld>
            <a:endParaRPr lang="en-US"/>
          </a:p>
        </p:txBody>
      </p:sp>
    </p:spTree>
    <p:extLst>
      <p:ext uri="{BB962C8B-B14F-4D97-AF65-F5344CB8AC3E}">
        <p14:creationId xmlns:p14="http://schemas.microsoft.com/office/powerpoint/2010/main" val="389899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08427CA-E21E-42C4-8038-B79BC13DBB81}" type="slidenum">
              <a:rPr lang="en-US" smtClean="0"/>
              <a:pPr>
                <a:defRPr/>
              </a:pPr>
              <a:t>‹#›</a:t>
            </a:fld>
            <a:endParaRPr lang="en-US"/>
          </a:p>
        </p:txBody>
      </p:sp>
    </p:spTree>
    <p:extLst>
      <p:ext uri="{BB962C8B-B14F-4D97-AF65-F5344CB8AC3E}">
        <p14:creationId xmlns:p14="http://schemas.microsoft.com/office/powerpoint/2010/main" val="45984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4A3C5D76-CB65-4B5D-B345-43E512E60373}" type="slidenum">
              <a:rPr lang="en-US" smtClean="0"/>
              <a:pPr>
                <a:defRPr/>
              </a:pPr>
              <a:t>‹#›</a:t>
            </a:fld>
            <a:endParaRPr lang="en-US"/>
          </a:p>
        </p:txBody>
      </p:sp>
    </p:spTree>
    <p:extLst>
      <p:ext uri="{BB962C8B-B14F-4D97-AF65-F5344CB8AC3E}">
        <p14:creationId xmlns:p14="http://schemas.microsoft.com/office/powerpoint/2010/main" val="148996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53AE497-AD15-4845-A80A-B72C3172EA1E}" type="slidenum">
              <a:rPr lang="en-US" smtClean="0"/>
              <a:pPr>
                <a:defRPr/>
              </a:pPr>
              <a:t>‹#›</a:t>
            </a:fld>
            <a:endParaRPr lang="en-US"/>
          </a:p>
        </p:txBody>
      </p:sp>
    </p:spTree>
    <p:extLst>
      <p:ext uri="{BB962C8B-B14F-4D97-AF65-F5344CB8AC3E}">
        <p14:creationId xmlns:p14="http://schemas.microsoft.com/office/powerpoint/2010/main" val="3346195338"/>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jpeg"/><Relationship Id="rId7"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jpeg"/><Relationship Id="rId7" Type="http://schemas.openxmlformats.org/officeDocument/2006/relationships/image" Target="../media/image28.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jpeg"/><Relationship Id="rId7"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4"/>
          <p:cNvSpPr>
            <a:spLocks noChangeArrowheads="1"/>
          </p:cNvSpPr>
          <p:nvPr/>
        </p:nvSpPr>
        <p:spPr bwMode="auto">
          <a:xfrm>
            <a:off x="3679521" y="4724400"/>
            <a:ext cx="5464479" cy="2402838"/>
          </a:xfrm>
          <a:prstGeom prst="rect">
            <a:avLst/>
          </a:prstGeom>
          <a:noFill/>
          <a:ln w="9360">
            <a:solidFill>
              <a:srgbClr val="EB8803"/>
            </a:solidFill>
            <a:miter lim="800000"/>
            <a:headEnd/>
            <a:tailEnd/>
          </a:ln>
        </p:spPr>
        <p:txBody>
          <a:bodyPr wrap="square" lIns="90000" tIns="46800" rIns="90000" bIns="46800">
            <a:spAutoFit/>
          </a:bodyPr>
          <a:lstStyle/>
          <a:p>
            <a:r>
              <a:rPr lang="en-US" sz="1500" b="1" smtClean="0">
                <a:solidFill>
                  <a:schemeClr val="accent2">
                    <a:lumMod val="75000"/>
                  </a:schemeClr>
                </a:solidFill>
                <a:latin typeface="Times New Roman" pitchFamily="18" charset="0"/>
                <a:cs typeface="Times New Roman" pitchFamily="18" charset="0"/>
              </a:rPr>
              <a:t>                    </a:t>
            </a:r>
            <a:r>
              <a:rPr lang="en-US" sz="1500" b="1" err="1" smtClean="0">
                <a:solidFill>
                  <a:schemeClr val="accent2">
                    <a:lumMod val="75000"/>
                  </a:schemeClr>
                </a:solidFill>
                <a:latin typeface="Times New Roman" pitchFamily="18" charset="0"/>
                <a:cs typeface="Times New Roman" pitchFamily="18" charset="0"/>
              </a:rPr>
              <a:t>Giảng</a:t>
            </a:r>
            <a:r>
              <a:rPr lang="en-US" sz="1500" b="1" smtClean="0">
                <a:solidFill>
                  <a:schemeClr val="accent2">
                    <a:lumMod val="75000"/>
                  </a:schemeClr>
                </a:solidFill>
                <a:latin typeface="Times New Roman" pitchFamily="18" charset="0"/>
                <a:cs typeface="Times New Roman" pitchFamily="18" charset="0"/>
              </a:rPr>
              <a:t> </a:t>
            </a:r>
            <a:r>
              <a:rPr lang="en-US" sz="1500" b="1" err="1">
                <a:solidFill>
                  <a:schemeClr val="accent2">
                    <a:lumMod val="75000"/>
                  </a:schemeClr>
                </a:solidFill>
                <a:latin typeface="Times New Roman" pitchFamily="18" charset="0"/>
                <a:cs typeface="Times New Roman" pitchFamily="18" charset="0"/>
              </a:rPr>
              <a:t>viên</a:t>
            </a:r>
            <a:r>
              <a:rPr lang="en-US" sz="1500" b="1">
                <a:solidFill>
                  <a:schemeClr val="accent2">
                    <a:lumMod val="75000"/>
                  </a:schemeClr>
                </a:solidFill>
                <a:latin typeface="Times New Roman" pitchFamily="18" charset="0"/>
                <a:cs typeface="Times New Roman" pitchFamily="18" charset="0"/>
              </a:rPr>
              <a:t> </a:t>
            </a:r>
            <a:r>
              <a:rPr lang="en-US" sz="1500" b="1" err="1">
                <a:solidFill>
                  <a:schemeClr val="accent2">
                    <a:lumMod val="75000"/>
                  </a:schemeClr>
                </a:solidFill>
                <a:latin typeface="Times New Roman" pitchFamily="18" charset="0"/>
                <a:cs typeface="Times New Roman" pitchFamily="18" charset="0"/>
              </a:rPr>
              <a:t>hướng</a:t>
            </a:r>
            <a:r>
              <a:rPr lang="en-US" sz="1500" b="1">
                <a:solidFill>
                  <a:schemeClr val="accent2">
                    <a:lumMod val="75000"/>
                  </a:schemeClr>
                </a:solidFill>
                <a:latin typeface="Times New Roman" pitchFamily="18" charset="0"/>
                <a:cs typeface="Times New Roman" pitchFamily="18" charset="0"/>
              </a:rPr>
              <a:t> </a:t>
            </a:r>
            <a:r>
              <a:rPr lang="en-US" sz="1500" b="1" err="1" smtClean="0">
                <a:solidFill>
                  <a:schemeClr val="accent2">
                    <a:lumMod val="75000"/>
                  </a:schemeClr>
                </a:solidFill>
                <a:latin typeface="Times New Roman" pitchFamily="18" charset="0"/>
                <a:cs typeface="Times New Roman" pitchFamily="18" charset="0"/>
              </a:rPr>
              <a:t>dẫn</a:t>
            </a:r>
            <a:r>
              <a:rPr lang="en-US" sz="1500" b="1" smtClean="0">
                <a:solidFill>
                  <a:schemeClr val="accent2">
                    <a:lumMod val="75000"/>
                  </a:schemeClr>
                </a:solidFill>
                <a:latin typeface="Times New Roman" pitchFamily="18" charset="0"/>
                <a:cs typeface="Times New Roman" pitchFamily="18" charset="0"/>
              </a:rPr>
              <a:t> : NGUYỄN PHÚC HỌC</a:t>
            </a:r>
            <a:endParaRPr lang="en-US" sz="1500">
              <a:solidFill>
                <a:schemeClr val="accent2">
                  <a:lumMod val="75000"/>
                </a:schemeClr>
              </a:solidFill>
              <a:latin typeface="Times New Roman" pitchFamily="18" charset="0"/>
              <a:cs typeface="Times New Roman" pitchFamily="18" charset="0"/>
            </a:endParaRPr>
          </a:p>
          <a:p>
            <a:r>
              <a:rPr lang="en-US" sz="1500" b="1">
                <a:solidFill>
                  <a:schemeClr val="accent2">
                    <a:lumMod val="75000"/>
                  </a:schemeClr>
                </a:solidFill>
                <a:latin typeface="Times New Roman" pitchFamily="18" charset="0"/>
                <a:cs typeface="Times New Roman" pitchFamily="18" charset="0"/>
              </a:rPr>
              <a:t>                 </a:t>
            </a:r>
            <a:r>
              <a:rPr lang="en-US" sz="1500" b="1" smtClean="0">
                <a:solidFill>
                  <a:schemeClr val="accent2">
                    <a:lumMod val="75000"/>
                  </a:schemeClr>
                </a:solidFill>
                <a:latin typeface="Times New Roman" pitchFamily="18" charset="0"/>
                <a:cs typeface="Times New Roman" pitchFamily="18" charset="0"/>
              </a:rPr>
              <a:t>   </a:t>
            </a:r>
            <a:r>
              <a:rPr lang="en-US" sz="1500" b="1" err="1" smtClean="0">
                <a:solidFill>
                  <a:schemeClr val="accent2">
                    <a:lumMod val="75000"/>
                  </a:schemeClr>
                </a:solidFill>
                <a:latin typeface="Times New Roman" pitchFamily="18" charset="0"/>
                <a:cs typeface="Times New Roman" pitchFamily="18" charset="0"/>
              </a:rPr>
              <a:t>Lớp</a:t>
            </a:r>
            <a:r>
              <a:rPr lang="en-US" sz="1500" b="1" smtClean="0">
                <a:solidFill>
                  <a:schemeClr val="accent2">
                    <a:lumMod val="75000"/>
                  </a:schemeClr>
                </a:solidFill>
                <a:latin typeface="Times New Roman" pitchFamily="18" charset="0"/>
                <a:cs typeface="Times New Roman" pitchFamily="18" charset="0"/>
              </a:rPr>
              <a:t>                                </a:t>
            </a:r>
            <a:r>
              <a:rPr lang="en-US" sz="1500" b="1">
                <a:solidFill>
                  <a:schemeClr val="accent2">
                    <a:lumMod val="75000"/>
                  </a:schemeClr>
                </a:solidFill>
                <a:latin typeface="Times New Roman" pitchFamily="18" charset="0"/>
                <a:cs typeface="Times New Roman" pitchFamily="18" charset="0"/>
              </a:rPr>
              <a:t>: </a:t>
            </a:r>
            <a:r>
              <a:rPr lang="en-US" sz="1500" b="1" smtClean="0">
                <a:solidFill>
                  <a:schemeClr val="accent2">
                    <a:lumMod val="75000"/>
                  </a:schemeClr>
                </a:solidFill>
                <a:latin typeface="Times New Roman" pitchFamily="18" charset="0"/>
                <a:cs typeface="Times New Roman" pitchFamily="18" charset="0"/>
              </a:rPr>
              <a:t>PTH 350A </a:t>
            </a:r>
          </a:p>
          <a:p>
            <a:r>
              <a:rPr lang="en-US" sz="1500" b="1" smtClean="0">
                <a:solidFill>
                  <a:schemeClr val="accent2">
                    <a:lumMod val="75000"/>
                  </a:schemeClr>
                </a:solidFill>
                <a:latin typeface="Times New Roman" pitchFamily="18" charset="0"/>
                <a:cs typeface="Times New Roman" pitchFamily="18" charset="0"/>
              </a:rPr>
              <a:t>                    </a:t>
            </a:r>
            <a:r>
              <a:rPr lang="en-US" sz="1500" b="1" err="1" smtClean="0">
                <a:solidFill>
                  <a:schemeClr val="accent2">
                    <a:lumMod val="75000"/>
                  </a:schemeClr>
                </a:solidFill>
                <a:latin typeface="Times New Roman" pitchFamily="18" charset="0"/>
                <a:cs typeface="Times New Roman" pitchFamily="18" charset="0"/>
              </a:rPr>
              <a:t>Nhóm</a:t>
            </a:r>
            <a:r>
              <a:rPr lang="en-US" sz="1500" b="1" smtClean="0">
                <a:solidFill>
                  <a:schemeClr val="accent2">
                    <a:lumMod val="75000"/>
                  </a:schemeClr>
                </a:solidFill>
                <a:latin typeface="Times New Roman" pitchFamily="18" charset="0"/>
                <a:cs typeface="Times New Roman" pitchFamily="18" charset="0"/>
              </a:rPr>
              <a:t>                             : 4</a:t>
            </a:r>
            <a:endParaRPr lang="en-US" sz="1500">
              <a:solidFill>
                <a:schemeClr val="accent2">
                  <a:lumMod val="75000"/>
                </a:schemeClr>
              </a:solidFill>
              <a:latin typeface="Times New Roman" pitchFamily="18" charset="0"/>
              <a:cs typeface="Times New Roman" pitchFamily="18" charset="0"/>
            </a:endParaRPr>
          </a:p>
          <a:p>
            <a:r>
              <a:rPr lang="en-US" sz="1500" b="1">
                <a:solidFill>
                  <a:schemeClr val="accent2">
                    <a:lumMod val="75000"/>
                  </a:schemeClr>
                </a:solidFill>
                <a:latin typeface="Times New Roman" pitchFamily="18" charset="0"/>
                <a:cs typeface="Times New Roman" pitchFamily="18" charset="0"/>
              </a:rPr>
              <a:t>                    </a:t>
            </a:r>
            <a:r>
              <a:rPr lang="en-US" sz="1500" b="1" err="1">
                <a:solidFill>
                  <a:schemeClr val="accent2">
                    <a:lumMod val="75000"/>
                  </a:schemeClr>
                </a:solidFill>
                <a:latin typeface="Times New Roman" pitchFamily="18" charset="0"/>
                <a:cs typeface="Times New Roman" pitchFamily="18" charset="0"/>
              </a:rPr>
              <a:t>Sinh</a:t>
            </a:r>
            <a:r>
              <a:rPr lang="en-US" sz="1500" b="1">
                <a:solidFill>
                  <a:schemeClr val="accent2">
                    <a:lumMod val="75000"/>
                  </a:schemeClr>
                </a:solidFill>
                <a:latin typeface="Times New Roman" pitchFamily="18" charset="0"/>
                <a:cs typeface="Times New Roman" pitchFamily="18" charset="0"/>
              </a:rPr>
              <a:t> </a:t>
            </a:r>
            <a:r>
              <a:rPr lang="en-US" sz="1500" b="1" err="1">
                <a:solidFill>
                  <a:schemeClr val="accent2">
                    <a:lumMod val="75000"/>
                  </a:schemeClr>
                </a:solidFill>
                <a:latin typeface="Times New Roman" pitchFamily="18" charset="0"/>
                <a:cs typeface="Times New Roman" pitchFamily="18" charset="0"/>
              </a:rPr>
              <a:t>viên</a:t>
            </a:r>
            <a:r>
              <a:rPr lang="en-US" sz="1500" b="1">
                <a:solidFill>
                  <a:schemeClr val="accent2">
                    <a:lumMod val="75000"/>
                  </a:schemeClr>
                </a:solidFill>
                <a:latin typeface="Times New Roman" pitchFamily="18" charset="0"/>
                <a:cs typeface="Times New Roman" pitchFamily="18" charset="0"/>
              </a:rPr>
              <a:t> </a:t>
            </a:r>
            <a:r>
              <a:rPr lang="en-US" sz="1500" b="1" err="1">
                <a:solidFill>
                  <a:schemeClr val="accent2">
                    <a:lumMod val="75000"/>
                  </a:schemeClr>
                </a:solidFill>
                <a:latin typeface="Times New Roman" pitchFamily="18" charset="0"/>
                <a:cs typeface="Times New Roman" pitchFamily="18" charset="0"/>
              </a:rPr>
              <a:t>thực</a:t>
            </a:r>
            <a:r>
              <a:rPr lang="en-US" sz="1500" b="1">
                <a:solidFill>
                  <a:schemeClr val="accent2">
                    <a:lumMod val="75000"/>
                  </a:schemeClr>
                </a:solidFill>
                <a:latin typeface="Times New Roman" pitchFamily="18" charset="0"/>
                <a:cs typeface="Times New Roman" pitchFamily="18" charset="0"/>
              </a:rPr>
              <a:t> </a:t>
            </a:r>
            <a:r>
              <a:rPr lang="en-US" sz="1500" b="1" err="1" smtClean="0">
                <a:solidFill>
                  <a:schemeClr val="accent2">
                    <a:lumMod val="75000"/>
                  </a:schemeClr>
                </a:solidFill>
                <a:latin typeface="Times New Roman" pitchFamily="18" charset="0"/>
                <a:cs typeface="Times New Roman" pitchFamily="18" charset="0"/>
              </a:rPr>
              <a:t>hiện</a:t>
            </a:r>
            <a:r>
              <a:rPr lang="en-US" sz="1500" b="1" smtClean="0">
                <a:solidFill>
                  <a:schemeClr val="accent2">
                    <a:lumMod val="75000"/>
                  </a:schemeClr>
                </a:solidFill>
                <a:latin typeface="Times New Roman" pitchFamily="18" charset="0"/>
                <a:cs typeface="Times New Roman" pitchFamily="18" charset="0"/>
              </a:rPr>
              <a:t>      : </a:t>
            </a:r>
            <a:r>
              <a:rPr lang="en-US" sz="1500" b="1">
                <a:solidFill>
                  <a:schemeClr val="accent2">
                    <a:lumMod val="75000"/>
                  </a:schemeClr>
                </a:solidFill>
                <a:latin typeface="Times New Roman" pitchFamily="18" charset="0"/>
                <a:cs typeface="Times New Roman" pitchFamily="18" charset="0"/>
              </a:rPr>
              <a:t>LÊ THỊ KIM YẾN</a:t>
            </a:r>
            <a:endParaRPr lang="en-US" sz="1500">
              <a:solidFill>
                <a:schemeClr val="accent2">
                  <a:lumMod val="75000"/>
                </a:schemeClr>
              </a:solidFill>
              <a:latin typeface="Times New Roman" pitchFamily="18" charset="0"/>
              <a:cs typeface="Times New Roman" pitchFamily="18" charset="0"/>
            </a:endParaRPr>
          </a:p>
          <a:p>
            <a:pPr lvl="6"/>
            <a:r>
              <a:rPr lang="en-US" sz="1500" b="1">
                <a:solidFill>
                  <a:schemeClr val="accent2">
                    <a:lumMod val="75000"/>
                  </a:schemeClr>
                </a:solidFill>
                <a:latin typeface="Times New Roman" pitchFamily="18" charset="0"/>
                <a:cs typeface="Times New Roman" pitchFamily="18" charset="0"/>
              </a:rPr>
              <a:t>   </a:t>
            </a:r>
            <a:r>
              <a:rPr lang="en-US" sz="1500" b="1" smtClean="0">
                <a:solidFill>
                  <a:schemeClr val="accent2">
                    <a:lumMod val="75000"/>
                  </a:schemeClr>
                </a:solidFill>
                <a:latin typeface="Times New Roman" pitchFamily="18" charset="0"/>
                <a:cs typeface="Times New Roman" pitchFamily="18" charset="0"/>
              </a:rPr>
              <a:t>NGUYỄN </a:t>
            </a:r>
            <a:r>
              <a:rPr lang="en-US" sz="1500" b="1">
                <a:solidFill>
                  <a:schemeClr val="accent2">
                    <a:lumMod val="75000"/>
                  </a:schemeClr>
                </a:solidFill>
                <a:latin typeface="Times New Roman" pitchFamily="18" charset="0"/>
                <a:cs typeface="Times New Roman" pitchFamily="18" charset="0"/>
              </a:rPr>
              <a:t>THỊ LAN CHINH</a:t>
            </a:r>
            <a:endParaRPr lang="en-US" sz="1500">
              <a:solidFill>
                <a:schemeClr val="accent2">
                  <a:lumMod val="75000"/>
                </a:schemeClr>
              </a:solidFill>
              <a:latin typeface="Times New Roman" pitchFamily="18" charset="0"/>
              <a:cs typeface="Times New Roman" pitchFamily="18" charset="0"/>
            </a:endParaRPr>
          </a:p>
          <a:p>
            <a:pPr lvl="6"/>
            <a:r>
              <a:rPr lang="en-US" sz="1500" b="1">
                <a:solidFill>
                  <a:schemeClr val="accent2">
                    <a:lumMod val="75000"/>
                  </a:schemeClr>
                </a:solidFill>
                <a:latin typeface="Times New Roman" pitchFamily="18" charset="0"/>
                <a:cs typeface="Times New Roman" pitchFamily="18" charset="0"/>
              </a:rPr>
              <a:t>   </a:t>
            </a:r>
            <a:r>
              <a:rPr lang="en-US" sz="1500" b="1" smtClean="0">
                <a:solidFill>
                  <a:schemeClr val="accent2">
                    <a:lumMod val="75000"/>
                  </a:schemeClr>
                </a:solidFill>
                <a:latin typeface="Times New Roman" pitchFamily="18" charset="0"/>
                <a:cs typeface="Times New Roman" pitchFamily="18" charset="0"/>
              </a:rPr>
              <a:t>PHAN </a:t>
            </a:r>
            <a:r>
              <a:rPr lang="en-US" sz="1500" b="1">
                <a:solidFill>
                  <a:schemeClr val="accent2">
                    <a:lumMod val="75000"/>
                  </a:schemeClr>
                </a:solidFill>
                <a:latin typeface="Times New Roman" pitchFamily="18" charset="0"/>
                <a:cs typeface="Times New Roman" pitchFamily="18" charset="0"/>
              </a:rPr>
              <a:t>THỊ HUỲNH VÂN</a:t>
            </a:r>
            <a:endParaRPr lang="en-US" sz="1500">
              <a:solidFill>
                <a:schemeClr val="accent2">
                  <a:lumMod val="75000"/>
                </a:schemeClr>
              </a:solidFill>
              <a:latin typeface="Times New Roman" pitchFamily="18" charset="0"/>
              <a:cs typeface="Times New Roman" pitchFamily="18" charset="0"/>
            </a:endParaRPr>
          </a:p>
          <a:p>
            <a:pPr lvl="6"/>
            <a:r>
              <a:rPr lang="en-US" sz="1500" b="1">
                <a:solidFill>
                  <a:schemeClr val="accent2">
                    <a:lumMod val="75000"/>
                  </a:schemeClr>
                </a:solidFill>
                <a:latin typeface="Times New Roman" pitchFamily="18" charset="0"/>
                <a:cs typeface="Times New Roman" pitchFamily="18" charset="0"/>
              </a:rPr>
              <a:t>   </a:t>
            </a:r>
            <a:r>
              <a:rPr lang="en-US" sz="1500" b="1" smtClean="0">
                <a:solidFill>
                  <a:schemeClr val="accent2">
                    <a:lumMod val="75000"/>
                  </a:schemeClr>
                </a:solidFill>
                <a:latin typeface="Times New Roman" pitchFamily="18" charset="0"/>
                <a:cs typeface="Times New Roman" pitchFamily="18" charset="0"/>
              </a:rPr>
              <a:t>ĐẶNG </a:t>
            </a:r>
            <a:r>
              <a:rPr lang="en-US" sz="1500" b="1">
                <a:solidFill>
                  <a:schemeClr val="accent2">
                    <a:lumMod val="75000"/>
                  </a:schemeClr>
                </a:solidFill>
                <a:latin typeface="Times New Roman" pitchFamily="18" charset="0"/>
                <a:cs typeface="Times New Roman" pitchFamily="18" charset="0"/>
              </a:rPr>
              <a:t>THỊ THÚY </a:t>
            </a:r>
            <a:r>
              <a:rPr lang="en-US" sz="1500" b="1" smtClean="0">
                <a:solidFill>
                  <a:schemeClr val="accent2">
                    <a:lumMod val="75000"/>
                  </a:schemeClr>
                </a:solidFill>
                <a:latin typeface="Times New Roman" pitchFamily="18" charset="0"/>
                <a:cs typeface="Times New Roman" pitchFamily="18" charset="0"/>
              </a:rPr>
              <a:t>HẰNG</a:t>
            </a:r>
          </a:p>
          <a:p>
            <a:pPr lvl="6"/>
            <a:r>
              <a:rPr lang="en-US" sz="1500" b="1">
                <a:solidFill>
                  <a:schemeClr val="accent2">
                    <a:lumMod val="75000"/>
                  </a:schemeClr>
                </a:solidFill>
                <a:latin typeface="Times New Roman" pitchFamily="18" charset="0"/>
                <a:cs typeface="Times New Roman" pitchFamily="18" charset="0"/>
              </a:rPr>
              <a:t> </a:t>
            </a:r>
            <a:r>
              <a:rPr lang="en-US" sz="1500" b="1" smtClean="0">
                <a:solidFill>
                  <a:schemeClr val="accent2">
                    <a:lumMod val="75000"/>
                  </a:schemeClr>
                </a:solidFill>
                <a:latin typeface="Times New Roman" pitchFamily="18" charset="0"/>
                <a:cs typeface="Times New Roman" pitchFamily="18" charset="0"/>
              </a:rPr>
              <a:t>  TRẦN THỊ KIM VƯƠNG</a:t>
            </a:r>
          </a:p>
          <a:p>
            <a:pPr lvl="6"/>
            <a:r>
              <a:rPr lang="en-US" sz="1500" b="1" smtClean="0">
                <a:solidFill>
                  <a:schemeClr val="accent2">
                    <a:lumMod val="75000"/>
                  </a:schemeClr>
                </a:solidFill>
                <a:latin typeface="Times New Roman" pitchFamily="18" charset="0"/>
                <a:cs typeface="Times New Roman" pitchFamily="18" charset="0"/>
              </a:rPr>
              <a:t>   BÙI THỊ TRÂM ANH</a:t>
            </a:r>
          </a:p>
          <a:p>
            <a:pPr lvl="6"/>
            <a:endParaRPr lang="en-US" sz="1500">
              <a:solidFill>
                <a:schemeClr val="accent2">
                  <a:lumMod val="75000"/>
                </a:schemeClr>
              </a:solidFill>
              <a:latin typeface="Times New Roman" pitchFamily="18" charset="0"/>
              <a:cs typeface="Times New Roman" pitchFamily="18" charset="0"/>
            </a:endParaRPr>
          </a:p>
        </p:txBody>
      </p:sp>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Káº¿t quáº£ hÃ¬nh áº£nh cho  Dáº  DÃY â TÃ TRÃ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6370" y="2072063"/>
            <a:ext cx="2677846" cy="24999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12" name="TextBox 11"/>
          <p:cNvSpPr txBox="1"/>
          <p:nvPr/>
        </p:nvSpPr>
        <p:spPr>
          <a:xfrm>
            <a:off x="1752600" y="735449"/>
            <a:ext cx="6324600" cy="1169551"/>
          </a:xfrm>
          <a:prstGeom prst="rect">
            <a:avLst/>
          </a:prstGeom>
          <a:noFill/>
        </p:spPr>
        <p:txBody>
          <a:bodyPr wrap="square" rtlCol="0">
            <a:spAutoFit/>
          </a:bodyPr>
          <a:lstStyle/>
          <a:p>
            <a:pPr algn="ctr"/>
            <a:r>
              <a:rPr lang="en-US" sz="4000" b="1" smtClean="0">
                <a:solidFill>
                  <a:schemeClr val="accent2">
                    <a:lumMod val="75000"/>
                  </a:schemeClr>
                </a:solidFill>
                <a:latin typeface="Times New Roman" pitchFamily="18" charset="0"/>
                <a:cs typeface="Times New Roman" pitchFamily="18" charset="0"/>
              </a:rPr>
              <a:t>BỆNH LÝ HỌC</a:t>
            </a:r>
          </a:p>
          <a:p>
            <a:pPr algn="ctr"/>
            <a:r>
              <a:rPr lang="en-US" sz="3000" b="1" smtClean="0">
                <a:solidFill>
                  <a:schemeClr val="accent2">
                    <a:lumMod val="75000"/>
                  </a:schemeClr>
                </a:solidFill>
                <a:latin typeface="Times New Roman" pitchFamily="18" charset="0"/>
                <a:cs typeface="Times New Roman" pitchFamily="18" charset="0"/>
              </a:rPr>
              <a:t>LOÉT DẠ DÀY – TÁ TRÀNG</a:t>
            </a:r>
            <a:endParaRPr lang="en-US" sz="3000" b="1">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96328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368" y="685800"/>
            <a:ext cx="9220199" cy="630942"/>
          </a:xfrm>
          <a:prstGeom prst="rect">
            <a:avLst/>
          </a:prstGeom>
          <a:noFill/>
        </p:spPr>
        <p:txBody>
          <a:bodyPr wrap="square" rtlCol="0">
            <a:spAutoFit/>
          </a:bodyPr>
          <a:lstStyle/>
          <a:p>
            <a:pPr algn="ctr"/>
            <a:r>
              <a:rPr lang="en-US" sz="3500" b="1">
                <a:solidFill>
                  <a:schemeClr val="accent2">
                    <a:lumMod val="75000"/>
                  </a:schemeClr>
                </a:solidFill>
                <a:latin typeface="Times New Roman" pitchFamily="18" charset="0"/>
                <a:cs typeface="Times New Roman" pitchFamily="18" charset="0"/>
              </a:rPr>
              <a:t>3</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Lâm</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Sàng</a:t>
            </a:r>
            <a:endParaRPr lang="en-US" sz="3500" b="1">
              <a:solidFill>
                <a:schemeClr val="accent2">
                  <a:lumMod val="75000"/>
                </a:schemeClr>
              </a:solidFill>
              <a:latin typeface="Times New Roman" pitchFamily="18" charset="0"/>
              <a:cs typeface="Times New Roman" pitchFamily="18" charset="0"/>
            </a:endParaRPr>
          </a:p>
        </p:txBody>
      </p:sp>
      <p:sp>
        <p:nvSpPr>
          <p:cNvPr id="13" name="Subtitle 2"/>
          <p:cNvSpPr txBox="1">
            <a:spLocks/>
          </p:cNvSpPr>
          <p:nvPr/>
        </p:nvSpPr>
        <p:spPr>
          <a:xfrm>
            <a:off x="381000" y="1905000"/>
            <a:ext cx="8610600" cy="4191000"/>
          </a:xfrm>
          <a:prstGeom prst="rect">
            <a:avLst/>
          </a:prstGeom>
        </p:spPr>
        <p:txBody>
          <a:bodyPr>
            <a:noAutofit/>
          </a:bodyPr>
          <a:lstStyle>
            <a:lvl1pPr marL="342900" indent="-3429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itchFamily="18" charset="0"/>
              <a:buChar char="–"/>
              <a:defRPr sz="21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1600">
                <a:solidFill>
                  <a:srgbClr val="000000"/>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9pPr>
          </a:lstStyle>
          <a:p>
            <a:pPr marL="0" indent="0">
              <a:buNone/>
            </a:pPr>
            <a:endParaRPr lang="ko-KR" altLang="en-US" sz="2800">
              <a:solidFill>
                <a:schemeClr val="accent2">
                  <a:lumMod val="75000"/>
                </a:schemeClr>
              </a:solidFill>
              <a:latin typeface="Times New Roman" pitchFamily="18" charset="0"/>
              <a:cs typeface="Times New Roman" pitchFamily="18" charset="0"/>
            </a:endParaRPr>
          </a:p>
        </p:txBody>
      </p:sp>
      <p:sp>
        <p:nvSpPr>
          <p:cNvPr id="4" name="TextBox 3"/>
          <p:cNvSpPr txBox="1"/>
          <p:nvPr/>
        </p:nvSpPr>
        <p:spPr>
          <a:xfrm>
            <a:off x="155576" y="1295400"/>
            <a:ext cx="8712090" cy="5262979"/>
          </a:xfrm>
          <a:prstGeom prst="rect">
            <a:avLst/>
          </a:prstGeom>
          <a:noFill/>
        </p:spPr>
        <p:txBody>
          <a:bodyPr wrap="square" rtlCol="0">
            <a:spAutoFit/>
          </a:bodyPr>
          <a:lstStyle/>
          <a:p>
            <a:r>
              <a:rPr lang="en-US" sz="2800" smtClean="0">
                <a:solidFill>
                  <a:schemeClr val="tx2"/>
                </a:solidFill>
                <a:latin typeface="Times New Roman" pitchFamily="18" charset="0"/>
                <a:cs typeface="Times New Roman" pitchFamily="18" charset="0"/>
              </a:rPr>
              <a:t>3.3 </a:t>
            </a:r>
            <a:r>
              <a:rPr lang="vi-VN" sz="2800" smtClean="0">
                <a:solidFill>
                  <a:schemeClr val="tx2"/>
                </a:solidFill>
                <a:latin typeface="Times New Roman" pitchFamily="18" charset="0"/>
                <a:cs typeface="Times New Roman" pitchFamily="18" charset="0"/>
              </a:rPr>
              <a:t>Chẩn </a:t>
            </a:r>
            <a:r>
              <a:rPr lang="vi-VN" sz="2800">
                <a:solidFill>
                  <a:schemeClr val="tx2"/>
                </a:solidFill>
                <a:latin typeface="Times New Roman" pitchFamily="18" charset="0"/>
                <a:cs typeface="Times New Roman" pitchFamily="18" charset="0"/>
              </a:rPr>
              <a:t>đoán cơ bản </a:t>
            </a:r>
            <a:endParaRPr lang="en-US" sz="2800" smtClean="0">
              <a:solidFill>
                <a:schemeClr val="tx2"/>
              </a:solidFill>
              <a:latin typeface="Times New Roman" pitchFamily="18" charset="0"/>
              <a:cs typeface="Times New Roman" pitchFamily="18" charset="0"/>
            </a:endParaRPr>
          </a:p>
          <a:p>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Đau có chu kỳ, đau nhiều về </a:t>
            </a:r>
            <a:r>
              <a:rPr lang="vi-VN" sz="2800" smtClean="0">
                <a:solidFill>
                  <a:schemeClr val="tx2"/>
                </a:solidFill>
                <a:latin typeface="Times New Roman" pitchFamily="18" charset="0"/>
                <a:cs typeface="Times New Roman" pitchFamily="18" charset="0"/>
              </a:rPr>
              <a:t>đêm</a:t>
            </a:r>
            <a:r>
              <a:rPr lang="en-US" sz="2800" smtClean="0">
                <a:solidFill>
                  <a:schemeClr val="tx2"/>
                </a:solidFill>
                <a:latin typeface="Times New Roman" pitchFamily="18" charset="0"/>
                <a:cs typeface="Times New Roman" pitchFamily="18" charset="0"/>
              </a:rPr>
              <a:t>, </a:t>
            </a:r>
            <a:r>
              <a:rPr lang="vi-VN" sz="2800" smtClean="0">
                <a:solidFill>
                  <a:schemeClr val="tx2"/>
                </a:solidFill>
                <a:latin typeface="Times New Roman" pitchFamily="18" charset="0"/>
                <a:cs typeface="Times New Roman" pitchFamily="18" charset="0"/>
              </a:rPr>
              <a:t>kiểu bỏng</a:t>
            </a:r>
            <a:r>
              <a:rPr lang="en-US" sz="2800" smtClean="0">
                <a:solidFill>
                  <a:schemeClr val="tx2"/>
                </a:solidFill>
                <a:latin typeface="Times New Roman" pitchFamily="18" charset="0"/>
                <a:cs typeface="Times New Roman" pitchFamily="18" charset="0"/>
              </a:rPr>
              <a:t>..</a:t>
            </a:r>
          </a:p>
          <a:p>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Lưu ý </a:t>
            </a:r>
            <a:r>
              <a:rPr lang="en-US" sz="2800" smtClean="0">
                <a:solidFill>
                  <a:schemeClr val="tx2"/>
                </a:solidFill>
                <a:latin typeface="Times New Roman" pitchFamily="18" charset="0"/>
                <a:cs typeface="Times New Roman" pitchFamily="18" charset="0"/>
              </a:rPr>
              <a:t>khi dùng </a:t>
            </a:r>
            <a:r>
              <a:rPr lang="vi-VN" sz="2800" smtClean="0">
                <a:solidFill>
                  <a:schemeClr val="tx2"/>
                </a:solidFill>
                <a:latin typeface="Times New Roman" pitchFamily="18" charset="0"/>
                <a:cs typeface="Times New Roman" pitchFamily="18" charset="0"/>
              </a:rPr>
              <a:t>các </a:t>
            </a:r>
            <a:r>
              <a:rPr lang="vi-VN" sz="2800">
                <a:solidFill>
                  <a:schemeClr val="tx2"/>
                </a:solidFill>
                <a:latin typeface="Times New Roman" pitchFamily="18" charset="0"/>
                <a:cs typeface="Times New Roman" pitchFamily="18" charset="0"/>
              </a:rPr>
              <a:t>thuốc gây loét như aspirin, nonsteroid. </a:t>
            </a:r>
            <a:endParaRPr lang="en-US" sz="2800" smtClean="0">
              <a:solidFill>
                <a:schemeClr val="tx2"/>
              </a:solidFill>
              <a:latin typeface="Times New Roman" pitchFamily="18" charset="0"/>
              <a:cs typeface="Times New Roman" pitchFamily="18" charset="0"/>
            </a:endParaRPr>
          </a:p>
          <a:p>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Không chỉ định uống baryte để chụp dạ dày trong đau cấp. </a:t>
            </a:r>
            <a:endParaRPr lang="en-US" sz="2800" smtClean="0">
              <a:solidFill>
                <a:schemeClr val="tx2"/>
              </a:solidFill>
              <a:latin typeface="Times New Roman" pitchFamily="18" charset="0"/>
              <a:cs typeface="Times New Roman" pitchFamily="18" charset="0"/>
            </a:endParaRPr>
          </a:p>
          <a:p>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Soi dạ dày giúp ích chẩn </a:t>
            </a:r>
            <a:r>
              <a:rPr lang="vi-VN" sz="2800" smtClean="0">
                <a:solidFill>
                  <a:schemeClr val="tx2"/>
                </a:solidFill>
                <a:latin typeface="Times New Roman" pitchFamily="18" charset="0"/>
                <a:cs typeface="Times New Roman" pitchFamily="18" charset="0"/>
              </a:rPr>
              <a:t>đoán</a:t>
            </a:r>
            <a:endParaRPr lang="en-US" sz="2800" smtClean="0">
              <a:solidFill>
                <a:schemeClr val="tx2"/>
              </a:solidFill>
              <a:latin typeface="Times New Roman" pitchFamily="18" charset="0"/>
              <a:cs typeface="Times New Roman" pitchFamily="18" charset="0"/>
            </a:endParaRPr>
          </a:p>
          <a:p>
            <a:r>
              <a:rPr lang="vi-VN" sz="2800" smtClean="0">
                <a:solidFill>
                  <a:schemeClr val="tx2"/>
                </a:solidFill>
                <a:latin typeface="Times New Roman" pitchFamily="18" charset="0"/>
                <a:cs typeface="Times New Roman" pitchFamily="18" charset="0"/>
              </a:rPr>
              <a:t>+</a:t>
            </a:r>
            <a:r>
              <a:rPr lang="en-US" sz="2800">
                <a:solidFill>
                  <a:schemeClr val="tx2"/>
                </a:solidFill>
                <a:latin typeface="Times New Roman" pitchFamily="18" charset="0"/>
                <a:cs typeface="Times New Roman" pitchFamily="18" charset="0"/>
              </a:rPr>
              <a:t> </a:t>
            </a:r>
            <a:r>
              <a:rPr lang="en-US" sz="2800" smtClean="0">
                <a:solidFill>
                  <a:schemeClr val="tx2"/>
                </a:solidFill>
                <a:latin typeface="Times New Roman" pitchFamily="18" charset="0"/>
                <a:cs typeface="Times New Roman" pitchFamily="18" charset="0"/>
              </a:rPr>
              <a:t>Đ</a:t>
            </a:r>
            <a:r>
              <a:rPr lang="vi-VN" sz="2800" smtClean="0">
                <a:solidFill>
                  <a:schemeClr val="tx2"/>
                </a:solidFill>
                <a:latin typeface="Times New Roman" pitchFamily="18" charset="0"/>
                <a:cs typeface="Times New Roman" pitchFamily="18" charset="0"/>
              </a:rPr>
              <a:t>iều </a:t>
            </a:r>
            <a:r>
              <a:rPr lang="vi-VN" sz="2800">
                <a:solidFill>
                  <a:schemeClr val="tx2"/>
                </a:solidFill>
                <a:latin typeface="Times New Roman" pitchFamily="18" charset="0"/>
                <a:cs typeface="Times New Roman" pitchFamily="18" charset="0"/>
              </a:rPr>
              <a:t>trị, và kiểm tra kết quả sau 6-8 tuần. </a:t>
            </a:r>
            <a:endParaRPr lang="en-US" sz="2800" smtClean="0">
              <a:solidFill>
                <a:schemeClr val="tx2"/>
              </a:solidFill>
              <a:latin typeface="Times New Roman" pitchFamily="18" charset="0"/>
              <a:cs typeface="Times New Roman" pitchFamily="18" charset="0"/>
            </a:endParaRPr>
          </a:p>
          <a:p>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Do loét HTT 90% nhiễm HP (helicobacter) &amp; loét DD 70% nhiễm HP nên điều trị KS là cần thiết </a:t>
            </a:r>
            <a:endParaRPr lang="en-US" sz="2800" smtClean="0">
              <a:solidFill>
                <a:schemeClr val="tx2"/>
              </a:solidFill>
              <a:latin typeface="Times New Roman" pitchFamily="18" charset="0"/>
              <a:cs typeface="Times New Roman" pitchFamily="18" charset="0"/>
            </a:endParaRPr>
          </a:p>
          <a:p>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Có thể chẩn đoán nhanh nhiễm HP qua hơi </a:t>
            </a:r>
            <a:r>
              <a:rPr lang="vi-VN" sz="2800" smtClean="0">
                <a:solidFill>
                  <a:schemeClr val="tx2"/>
                </a:solidFill>
                <a:latin typeface="Times New Roman" pitchFamily="18" charset="0"/>
                <a:cs typeface="Times New Roman" pitchFamily="18" charset="0"/>
              </a:rPr>
              <a:t>thở</a:t>
            </a:r>
            <a:r>
              <a:rPr lang="vi-VN" sz="2800">
                <a:solidFill>
                  <a:schemeClr val="tx2"/>
                </a:solidFill>
                <a:latin typeface="Times New Roman" pitchFamily="18" charset="0"/>
                <a:cs typeface="Times New Roman" pitchFamily="18" charset="0"/>
              </a:rPr>
              <a:t/>
            </a:r>
            <a:br>
              <a:rPr lang="vi-VN" sz="2800">
                <a:solidFill>
                  <a:schemeClr val="tx2"/>
                </a:solidFill>
                <a:latin typeface="Times New Roman" pitchFamily="18" charset="0"/>
                <a:cs typeface="Times New Roman" pitchFamily="18" charset="0"/>
              </a:rPr>
            </a:br>
            <a:endParaRPr lang="en-US" sz="280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4245434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368" y="685800"/>
            <a:ext cx="9220199" cy="630942"/>
          </a:xfrm>
          <a:prstGeom prst="rect">
            <a:avLst/>
          </a:prstGeom>
          <a:noFill/>
        </p:spPr>
        <p:txBody>
          <a:bodyPr wrap="square" rtlCol="0">
            <a:spAutoFit/>
          </a:bodyPr>
          <a:lstStyle/>
          <a:p>
            <a:pPr algn="ctr"/>
            <a:r>
              <a:rPr lang="en-US" sz="3500" b="1" smtClean="0">
                <a:solidFill>
                  <a:schemeClr val="accent2">
                    <a:lumMod val="75000"/>
                  </a:schemeClr>
                </a:solidFill>
                <a:latin typeface="Times New Roman" pitchFamily="18" charset="0"/>
                <a:cs typeface="Times New Roman" pitchFamily="18" charset="0"/>
              </a:rPr>
              <a:t>4. </a:t>
            </a:r>
            <a:r>
              <a:rPr lang="en-US" sz="3500" b="1" err="1" smtClean="0">
                <a:solidFill>
                  <a:schemeClr val="accent2">
                    <a:lumMod val="75000"/>
                  </a:schemeClr>
                </a:solidFill>
                <a:latin typeface="Times New Roman" pitchFamily="18" charset="0"/>
                <a:cs typeface="Times New Roman" pitchFamily="18" charset="0"/>
              </a:rPr>
              <a:t>Cận</a:t>
            </a:r>
            <a:r>
              <a:rPr lang="en-US" sz="3500" b="1" smtClean="0">
                <a:solidFill>
                  <a:schemeClr val="accent2">
                    <a:lumMod val="75000"/>
                  </a:schemeClr>
                </a:solidFill>
                <a:latin typeface="Times New Roman" pitchFamily="18" charset="0"/>
                <a:cs typeface="Times New Roman" pitchFamily="18" charset="0"/>
              </a:rPr>
              <a:t> </a:t>
            </a:r>
            <a:r>
              <a:rPr lang="en-US" sz="3500" b="1" err="1">
                <a:solidFill>
                  <a:schemeClr val="accent2">
                    <a:lumMod val="75000"/>
                  </a:schemeClr>
                </a:solidFill>
                <a:latin typeface="Times New Roman" pitchFamily="18" charset="0"/>
                <a:cs typeface="Times New Roman" pitchFamily="18" charset="0"/>
              </a:rPr>
              <a:t>L</a:t>
            </a:r>
            <a:r>
              <a:rPr lang="en-US" sz="3500" b="1" err="1" smtClean="0">
                <a:solidFill>
                  <a:schemeClr val="accent2">
                    <a:lumMod val="75000"/>
                  </a:schemeClr>
                </a:solidFill>
                <a:latin typeface="Times New Roman" pitchFamily="18" charset="0"/>
                <a:cs typeface="Times New Roman" pitchFamily="18" charset="0"/>
              </a:rPr>
              <a:t>âm</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Sàng</a:t>
            </a:r>
            <a:endParaRPr lang="en-US" sz="3500" b="1">
              <a:solidFill>
                <a:schemeClr val="accent2">
                  <a:lumMod val="75000"/>
                </a:schemeClr>
              </a:solidFill>
              <a:latin typeface="Times New Roman" pitchFamily="18" charset="0"/>
              <a:cs typeface="Times New Roman" pitchFamily="18" charset="0"/>
            </a:endParaRPr>
          </a:p>
        </p:txBody>
      </p:sp>
      <p:sp>
        <p:nvSpPr>
          <p:cNvPr id="13" name="Subtitle 2"/>
          <p:cNvSpPr txBox="1">
            <a:spLocks/>
          </p:cNvSpPr>
          <p:nvPr/>
        </p:nvSpPr>
        <p:spPr>
          <a:xfrm>
            <a:off x="381000" y="1905000"/>
            <a:ext cx="8610600" cy="4191000"/>
          </a:xfrm>
          <a:prstGeom prst="rect">
            <a:avLst/>
          </a:prstGeom>
        </p:spPr>
        <p:txBody>
          <a:bodyPr>
            <a:noAutofit/>
          </a:bodyPr>
          <a:lstStyle>
            <a:lvl1pPr marL="342900" indent="-3429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itchFamily="18" charset="0"/>
              <a:buChar char="–"/>
              <a:defRPr sz="21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1600">
                <a:solidFill>
                  <a:srgbClr val="000000"/>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9pPr>
          </a:lstStyle>
          <a:p>
            <a:pPr marL="0" indent="0">
              <a:buNone/>
            </a:pPr>
            <a:endParaRPr lang="ko-KR" altLang="en-US" sz="2800">
              <a:solidFill>
                <a:schemeClr val="accent2">
                  <a:lumMod val="75000"/>
                </a:schemeClr>
              </a:solidFill>
              <a:latin typeface="Times New Roman" pitchFamily="18" charset="0"/>
              <a:cs typeface="Times New Roman" pitchFamily="18" charset="0"/>
            </a:endParaRPr>
          </a:p>
        </p:txBody>
      </p:sp>
      <p:sp>
        <p:nvSpPr>
          <p:cNvPr id="4" name="TextBox 3"/>
          <p:cNvSpPr txBox="1"/>
          <p:nvPr/>
        </p:nvSpPr>
        <p:spPr>
          <a:xfrm>
            <a:off x="123908" y="1905000"/>
            <a:ext cx="8712090" cy="830997"/>
          </a:xfrm>
          <a:prstGeom prst="rect">
            <a:avLst/>
          </a:prstGeom>
          <a:noFill/>
        </p:spPr>
        <p:txBody>
          <a:bodyPr wrap="square" rtlCol="0">
            <a:spAutoFit/>
          </a:bodyPr>
          <a:lstStyle/>
          <a:p>
            <a:r>
              <a:rPr lang="vi-VN" sz="1600">
                <a:solidFill>
                  <a:schemeClr val="tx2"/>
                </a:solidFill>
                <a:latin typeface="Times New Roman" pitchFamily="18" charset="0"/>
                <a:cs typeface="Times New Roman" pitchFamily="18" charset="0"/>
              </a:rPr>
              <a:t/>
            </a:r>
            <a:br>
              <a:rPr lang="vi-VN" sz="1600">
                <a:solidFill>
                  <a:schemeClr val="tx2"/>
                </a:solidFill>
                <a:latin typeface="Times New Roman" pitchFamily="18" charset="0"/>
                <a:cs typeface="Times New Roman" pitchFamily="18" charset="0"/>
              </a:rPr>
            </a:br>
            <a:r>
              <a:rPr lang="vi-VN" sz="1600">
                <a:solidFill>
                  <a:schemeClr val="tx2"/>
                </a:solidFill>
                <a:latin typeface="Times New Roman" pitchFamily="18" charset="0"/>
                <a:cs typeface="Times New Roman" pitchFamily="18" charset="0"/>
              </a:rPr>
              <a:t/>
            </a:r>
            <a:br>
              <a:rPr lang="vi-VN" sz="1600">
                <a:solidFill>
                  <a:schemeClr val="tx2"/>
                </a:solidFill>
                <a:latin typeface="Times New Roman" pitchFamily="18" charset="0"/>
                <a:cs typeface="Times New Roman" pitchFamily="18" charset="0"/>
              </a:rPr>
            </a:br>
            <a:endParaRPr lang="en-US" sz="1600">
              <a:solidFill>
                <a:schemeClr val="tx2"/>
              </a:solidFill>
              <a:latin typeface="Times New Roman" pitchFamily="18" charset="0"/>
              <a:cs typeface="Times New Roman" pitchFamily="18" charset="0"/>
            </a:endParaRPr>
          </a:p>
        </p:txBody>
      </p:sp>
      <p:sp>
        <p:nvSpPr>
          <p:cNvPr id="10" name="TextBox 9"/>
          <p:cNvSpPr txBox="1"/>
          <p:nvPr/>
        </p:nvSpPr>
        <p:spPr>
          <a:xfrm>
            <a:off x="155575" y="1905000"/>
            <a:ext cx="8712090" cy="3539430"/>
          </a:xfrm>
          <a:prstGeom prst="rect">
            <a:avLst/>
          </a:prstGeom>
          <a:noFill/>
        </p:spPr>
        <p:txBody>
          <a:bodyPr wrap="square" rtlCol="0">
            <a:spAutoFit/>
          </a:bodyPr>
          <a:lstStyle/>
          <a:p>
            <a:r>
              <a:rPr lang="en-US" sz="2800" smtClean="0">
                <a:solidFill>
                  <a:schemeClr val="tx2"/>
                </a:solidFill>
                <a:latin typeface="Times New Roman" pitchFamily="18" charset="0"/>
                <a:cs typeface="Times New Roman" pitchFamily="18" charset="0"/>
              </a:rPr>
              <a:t>Xét Nghiệm </a:t>
            </a:r>
          </a:p>
          <a:p>
            <a:r>
              <a:rPr lang="en-US" sz="2800" smtClean="0">
                <a:solidFill>
                  <a:schemeClr val="tx2"/>
                </a:solidFill>
                <a:latin typeface="Times New Roman" pitchFamily="18" charset="0"/>
                <a:cs typeface="Times New Roman" pitchFamily="18" charset="0"/>
              </a:rPr>
              <a:t>- </a:t>
            </a:r>
            <a:r>
              <a:rPr lang="vi-VN" sz="2800" smtClean="0">
                <a:solidFill>
                  <a:schemeClr val="tx2"/>
                </a:solidFill>
                <a:latin typeface="Times New Roman" pitchFamily="18" charset="0"/>
                <a:cs typeface="Times New Roman" pitchFamily="18" charset="0"/>
              </a:rPr>
              <a:t>Chỉ </a:t>
            </a:r>
            <a:r>
              <a:rPr lang="vi-VN" sz="2800">
                <a:solidFill>
                  <a:schemeClr val="tx2"/>
                </a:solidFill>
                <a:latin typeface="Times New Roman" pitchFamily="18" charset="0"/>
                <a:cs typeface="Times New Roman" pitchFamily="18" charset="0"/>
              </a:rPr>
              <a:t>định các xét nghiệm cấp cứu tùy thuộc bệnh cảnh.</a:t>
            </a:r>
          </a:p>
          <a:p>
            <a:r>
              <a:rPr lang="vi-VN" sz="2800">
                <a:solidFill>
                  <a:schemeClr val="tx2"/>
                </a:solidFill>
                <a:latin typeface="Times New Roman" pitchFamily="18" charset="0"/>
                <a:cs typeface="Times New Roman" pitchFamily="18" charset="0"/>
              </a:rPr>
              <a:t>+ Công thức </a:t>
            </a:r>
            <a:r>
              <a:rPr lang="vi-VN" sz="2800" smtClean="0">
                <a:solidFill>
                  <a:schemeClr val="tx2"/>
                </a:solidFill>
                <a:latin typeface="Times New Roman" pitchFamily="18" charset="0"/>
                <a:cs typeface="Times New Roman" pitchFamily="18" charset="0"/>
              </a:rPr>
              <a:t>máu</a:t>
            </a:r>
            <a:r>
              <a:rPr lang="en-US" sz="2800" smtClean="0">
                <a:solidFill>
                  <a:schemeClr val="tx2"/>
                </a:solidFill>
                <a:latin typeface="Times New Roman" pitchFamily="18" charset="0"/>
                <a:cs typeface="Times New Roman" pitchFamily="18" charset="0"/>
              </a:rPr>
              <a:t>.</a:t>
            </a:r>
            <a:r>
              <a:rPr lang="vi-VN" sz="2800">
                <a:solidFill>
                  <a:schemeClr val="tx2"/>
                </a:solidFill>
                <a:latin typeface="Times New Roman" pitchFamily="18" charset="0"/>
                <a:cs typeface="Times New Roman" pitchFamily="18" charset="0"/>
              </a:rPr>
              <a:t/>
            </a:r>
            <a:br>
              <a:rPr lang="vi-VN" sz="2800">
                <a:solidFill>
                  <a:schemeClr val="tx2"/>
                </a:solidFill>
                <a:latin typeface="Times New Roman" pitchFamily="18" charset="0"/>
                <a:cs typeface="Times New Roman" pitchFamily="18" charset="0"/>
              </a:rPr>
            </a:br>
            <a:r>
              <a:rPr lang="vi-VN" sz="2800">
                <a:solidFill>
                  <a:schemeClr val="tx2"/>
                </a:solidFill>
                <a:latin typeface="Times New Roman" pitchFamily="18" charset="0"/>
                <a:cs typeface="Times New Roman" pitchFamily="18" charset="0"/>
              </a:rPr>
              <a:t>+ Ion đồ, BUN, </a:t>
            </a:r>
            <a:r>
              <a:rPr lang="vi-VN" sz="2800" smtClean="0">
                <a:solidFill>
                  <a:schemeClr val="tx2"/>
                </a:solidFill>
                <a:latin typeface="Times New Roman" pitchFamily="18" charset="0"/>
                <a:cs typeface="Times New Roman" pitchFamily="18" charset="0"/>
              </a:rPr>
              <a:t>creatinine</a:t>
            </a:r>
            <a:r>
              <a:rPr lang="vi-VN" sz="2800">
                <a:solidFill>
                  <a:schemeClr val="tx2"/>
                </a:solidFill>
                <a:latin typeface="Times New Roman" pitchFamily="18" charset="0"/>
                <a:cs typeface="Times New Roman" pitchFamily="18" charset="0"/>
              </a:rPr>
              <a:t/>
            </a:r>
            <a:br>
              <a:rPr lang="vi-VN" sz="2800">
                <a:solidFill>
                  <a:schemeClr val="tx2"/>
                </a:solidFill>
                <a:latin typeface="Times New Roman" pitchFamily="18" charset="0"/>
                <a:cs typeface="Times New Roman" pitchFamily="18" charset="0"/>
              </a:rPr>
            </a:br>
            <a:r>
              <a:rPr lang="vi-VN" sz="2800">
                <a:solidFill>
                  <a:schemeClr val="tx2"/>
                </a:solidFill>
                <a:latin typeface="Times New Roman" pitchFamily="18" charset="0"/>
                <a:cs typeface="Times New Roman" pitchFamily="18" charset="0"/>
              </a:rPr>
              <a:t>+ Nhóm máu và phản ứng chéo </a:t>
            </a:r>
            <a:r>
              <a:rPr lang="en-US" sz="2800" smtClean="0">
                <a:solidFill>
                  <a:schemeClr val="tx2"/>
                </a:solidFill>
                <a:latin typeface="Times New Roman" pitchFamily="18" charset="0"/>
                <a:cs typeface="Times New Roman" pitchFamily="18" charset="0"/>
              </a:rPr>
              <a:t>.</a:t>
            </a:r>
          </a:p>
          <a:p>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aPTT, PT, và </a:t>
            </a:r>
            <a:r>
              <a:rPr lang="vi-VN" sz="2800" smtClean="0">
                <a:solidFill>
                  <a:schemeClr val="tx2"/>
                </a:solidFill>
                <a:latin typeface="Times New Roman" pitchFamily="18" charset="0"/>
                <a:cs typeface="Times New Roman" pitchFamily="18" charset="0"/>
              </a:rPr>
              <a:t>INR.</a:t>
            </a:r>
            <a:r>
              <a:rPr lang="vi-VN" sz="2800">
                <a:solidFill>
                  <a:schemeClr val="tx2"/>
                </a:solidFill>
                <a:latin typeface="Times New Roman" pitchFamily="18" charset="0"/>
                <a:cs typeface="Times New Roman" pitchFamily="18" charset="0"/>
              </a:rPr>
              <a:t/>
            </a:r>
            <a:br>
              <a:rPr lang="vi-VN" sz="2800">
                <a:solidFill>
                  <a:schemeClr val="tx2"/>
                </a:solidFill>
                <a:latin typeface="Times New Roman" pitchFamily="18" charset="0"/>
                <a:cs typeface="Times New Roman" pitchFamily="18" charset="0"/>
              </a:rPr>
            </a:br>
            <a:r>
              <a:rPr lang="vi-VN" sz="2800">
                <a:solidFill>
                  <a:schemeClr val="tx2"/>
                </a:solidFill>
                <a:latin typeface="Times New Roman" pitchFamily="18" charset="0"/>
                <a:cs typeface="Times New Roman" pitchFamily="18" charset="0"/>
              </a:rPr>
              <a:t>+ Amylase, lipase, và </a:t>
            </a:r>
            <a:r>
              <a:rPr lang="vi-VN" sz="2800" smtClean="0">
                <a:solidFill>
                  <a:schemeClr val="tx2"/>
                </a:solidFill>
                <a:latin typeface="Times New Roman" pitchFamily="18" charset="0"/>
                <a:cs typeface="Times New Roman" pitchFamily="18" charset="0"/>
              </a:rPr>
              <a:t>transaminase</a:t>
            </a:r>
            <a:r>
              <a:rPr lang="en-US" sz="2800" smtClean="0">
                <a:solidFill>
                  <a:schemeClr val="tx2"/>
                </a:solidFill>
                <a:latin typeface="Times New Roman" pitchFamily="18" charset="0"/>
                <a:cs typeface="Times New Roman" pitchFamily="18" charset="0"/>
              </a:rPr>
              <a:t>.</a:t>
            </a:r>
            <a:r>
              <a:rPr lang="vi-VN" sz="2800">
                <a:solidFill>
                  <a:srgbClr val="0070C0"/>
                </a:solidFill>
                <a:latin typeface="Times New Roman" pitchFamily="18" charset="0"/>
                <a:cs typeface="Times New Roman" pitchFamily="18" charset="0"/>
              </a:rPr>
              <a:t/>
            </a:r>
            <a:br>
              <a:rPr lang="vi-VN" sz="2800">
                <a:solidFill>
                  <a:srgbClr val="0070C0"/>
                </a:solidFill>
                <a:latin typeface="Times New Roman" pitchFamily="18" charset="0"/>
                <a:cs typeface="Times New Roman" pitchFamily="18" charset="0"/>
              </a:rPr>
            </a:br>
            <a:endParaRPr lang="en-US" sz="280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894110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368" y="685800"/>
            <a:ext cx="9220199" cy="630942"/>
          </a:xfrm>
          <a:prstGeom prst="rect">
            <a:avLst/>
          </a:prstGeom>
          <a:noFill/>
        </p:spPr>
        <p:txBody>
          <a:bodyPr wrap="square" rtlCol="0">
            <a:spAutoFit/>
          </a:bodyPr>
          <a:lstStyle/>
          <a:p>
            <a:pPr algn="ctr"/>
            <a:r>
              <a:rPr lang="en-US" sz="3500" b="1" smtClean="0">
                <a:solidFill>
                  <a:schemeClr val="accent2">
                    <a:lumMod val="75000"/>
                  </a:schemeClr>
                </a:solidFill>
                <a:latin typeface="Times New Roman" pitchFamily="18" charset="0"/>
                <a:cs typeface="Times New Roman" pitchFamily="18" charset="0"/>
              </a:rPr>
              <a:t>4. </a:t>
            </a:r>
            <a:r>
              <a:rPr lang="en-US" sz="3500" b="1" err="1" smtClean="0">
                <a:solidFill>
                  <a:schemeClr val="accent2">
                    <a:lumMod val="75000"/>
                  </a:schemeClr>
                </a:solidFill>
                <a:latin typeface="Times New Roman" pitchFamily="18" charset="0"/>
                <a:cs typeface="Times New Roman" pitchFamily="18" charset="0"/>
              </a:rPr>
              <a:t>Cận</a:t>
            </a:r>
            <a:r>
              <a:rPr lang="en-US" sz="3500" b="1" smtClean="0">
                <a:solidFill>
                  <a:schemeClr val="accent2">
                    <a:lumMod val="75000"/>
                  </a:schemeClr>
                </a:solidFill>
                <a:latin typeface="Times New Roman" pitchFamily="18" charset="0"/>
                <a:cs typeface="Times New Roman" pitchFamily="18" charset="0"/>
              </a:rPr>
              <a:t> </a:t>
            </a:r>
            <a:r>
              <a:rPr lang="en-US" sz="3500" b="1" err="1">
                <a:solidFill>
                  <a:schemeClr val="accent2">
                    <a:lumMod val="75000"/>
                  </a:schemeClr>
                </a:solidFill>
                <a:latin typeface="Times New Roman" pitchFamily="18" charset="0"/>
                <a:cs typeface="Times New Roman" pitchFamily="18" charset="0"/>
              </a:rPr>
              <a:t>L</a:t>
            </a:r>
            <a:r>
              <a:rPr lang="en-US" sz="3500" b="1" err="1" smtClean="0">
                <a:solidFill>
                  <a:schemeClr val="accent2">
                    <a:lumMod val="75000"/>
                  </a:schemeClr>
                </a:solidFill>
                <a:latin typeface="Times New Roman" pitchFamily="18" charset="0"/>
                <a:cs typeface="Times New Roman" pitchFamily="18" charset="0"/>
              </a:rPr>
              <a:t>âm</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Sàng</a:t>
            </a:r>
            <a:endParaRPr lang="en-US" sz="3500" b="1">
              <a:solidFill>
                <a:schemeClr val="accent2">
                  <a:lumMod val="75000"/>
                </a:schemeClr>
              </a:solidFill>
              <a:latin typeface="Times New Roman" pitchFamily="18" charset="0"/>
              <a:cs typeface="Times New Roman" pitchFamily="18" charset="0"/>
            </a:endParaRPr>
          </a:p>
        </p:txBody>
      </p:sp>
      <p:sp>
        <p:nvSpPr>
          <p:cNvPr id="13" name="Subtitle 2"/>
          <p:cNvSpPr txBox="1">
            <a:spLocks/>
          </p:cNvSpPr>
          <p:nvPr/>
        </p:nvSpPr>
        <p:spPr>
          <a:xfrm>
            <a:off x="381000" y="1905000"/>
            <a:ext cx="8610600" cy="4191000"/>
          </a:xfrm>
          <a:prstGeom prst="rect">
            <a:avLst/>
          </a:prstGeom>
        </p:spPr>
        <p:txBody>
          <a:bodyPr>
            <a:noAutofit/>
          </a:bodyPr>
          <a:lstStyle>
            <a:lvl1pPr marL="342900" indent="-3429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itchFamily="18" charset="0"/>
              <a:buChar char="–"/>
              <a:defRPr sz="21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1600">
                <a:solidFill>
                  <a:srgbClr val="000000"/>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9pPr>
          </a:lstStyle>
          <a:p>
            <a:pPr marL="0" indent="0">
              <a:buNone/>
            </a:pPr>
            <a:endParaRPr lang="ko-KR" altLang="en-US" sz="2800">
              <a:solidFill>
                <a:schemeClr val="accent2">
                  <a:lumMod val="75000"/>
                </a:schemeClr>
              </a:solidFill>
              <a:latin typeface="Times New Roman" pitchFamily="18" charset="0"/>
              <a:cs typeface="Times New Roman" pitchFamily="18" charset="0"/>
            </a:endParaRPr>
          </a:p>
        </p:txBody>
      </p:sp>
      <p:sp>
        <p:nvSpPr>
          <p:cNvPr id="4" name="TextBox 3"/>
          <p:cNvSpPr txBox="1"/>
          <p:nvPr/>
        </p:nvSpPr>
        <p:spPr>
          <a:xfrm>
            <a:off x="123908" y="1905000"/>
            <a:ext cx="8712090" cy="830997"/>
          </a:xfrm>
          <a:prstGeom prst="rect">
            <a:avLst/>
          </a:prstGeom>
          <a:noFill/>
        </p:spPr>
        <p:txBody>
          <a:bodyPr wrap="square" rtlCol="0">
            <a:spAutoFit/>
          </a:bodyPr>
          <a:lstStyle/>
          <a:p>
            <a:r>
              <a:rPr lang="vi-VN" sz="1600">
                <a:solidFill>
                  <a:schemeClr val="tx2"/>
                </a:solidFill>
                <a:latin typeface="Times New Roman" pitchFamily="18" charset="0"/>
                <a:cs typeface="Times New Roman" pitchFamily="18" charset="0"/>
              </a:rPr>
              <a:t/>
            </a:r>
            <a:br>
              <a:rPr lang="vi-VN" sz="1600">
                <a:solidFill>
                  <a:schemeClr val="tx2"/>
                </a:solidFill>
                <a:latin typeface="Times New Roman" pitchFamily="18" charset="0"/>
                <a:cs typeface="Times New Roman" pitchFamily="18" charset="0"/>
              </a:rPr>
            </a:br>
            <a:r>
              <a:rPr lang="vi-VN" sz="1600">
                <a:solidFill>
                  <a:schemeClr val="tx2"/>
                </a:solidFill>
                <a:latin typeface="Times New Roman" pitchFamily="18" charset="0"/>
                <a:cs typeface="Times New Roman" pitchFamily="18" charset="0"/>
              </a:rPr>
              <a:t/>
            </a:r>
            <a:br>
              <a:rPr lang="vi-VN" sz="1600">
                <a:solidFill>
                  <a:schemeClr val="tx2"/>
                </a:solidFill>
                <a:latin typeface="Times New Roman" pitchFamily="18" charset="0"/>
                <a:cs typeface="Times New Roman" pitchFamily="18" charset="0"/>
              </a:rPr>
            </a:br>
            <a:endParaRPr lang="en-US" sz="1600">
              <a:solidFill>
                <a:schemeClr val="tx2"/>
              </a:solidFill>
              <a:latin typeface="Times New Roman" pitchFamily="18" charset="0"/>
              <a:cs typeface="Times New Roman" pitchFamily="18" charset="0"/>
            </a:endParaRPr>
          </a:p>
        </p:txBody>
      </p:sp>
      <p:sp>
        <p:nvSpPr>
          <p:cNvPr id="10" name="TextBox 9"/>
          <p:cNvSpPr txBox="1"/>
          <p:nvPr/>
        </p:nvSpPr>
        <p:spPr>
          <a:xfrm>
            <a:off x="155575" y="1752600"/>
            <a:ext cx="8712090" cy="4401205"/>
          </a:xfrm>
          <a:prstGeom prst="rect">
            <a:avLst/>
          </a:prstGeom>
          <a:noFill/>
        </p:spPr>
        <p:txBody>
          <a:bodyPr wrap="square" rtlCol="0">
            <a:spAutoFit/>
          </a:bodyPr>
          <a:lstStyle/>
          <a:p>
            <a:r>
              <a:rPr lang="en-US" sz="2800" smtClean="0">
                <a:solidFill>
                  <a:schemeClr val="tx2"/>
                </a:solidFill>
                <a:latin typeface="Times New Roman" pitchFamily="18" charset="0"/>
                <a:cs typeface="Times New Roman" pitchFamily="18" charset="0"/>
              </a:rPr>
              <a:t>- </a:t>
            </a:r>
            <a:r>
              <a:rPr lang="en-US" sz="2800">
                <a:solidFill>
                  <a:schemeClr val="tx2"/>
                </a:solidFill>
                <a:latin typeface="Times New Roman" pitchFamily="18" charset="0"/>
                <a:cs typeface="Times New Roman" pitchFamily="18" charset="0"/>
              </a:rPr>
              <a:t>Xét nghiệm không xâm lấn</a:t>
            </a:r>
            <a:r>
              <a:rPr lang="vi-VN" sz="2800" smtClean="0">
                <a:solidFill>
                  <a:schemeClr val="tx2"/>
                </a:solidFill>
                <a:latin typeface="Times New Roman" pitchFamily="18" charset="0"/>
                <a:cs typeface="Times New Roman" pitchFamily="18" charset="0"/>
              </a:rPr>
              <a:t>.</a:t>
            </a:r>
            <a:endParaRPr lang="vi-VN" sz="2800">
              <a:solidFill>
                <a:schemeClr val="tx2"/>
              </a:solidFill>
              <a:latin typeface="Times New Roman" pitchFamily="18" charset="0"/>
              <a:cs typeface="Times New Roman" pitchFamily="18" charset="0"/>
            </a:endParaRPr>
          </a:p>
          <a:p>
            <a:r>
              <a:rPr lang="en-US" sz="2800" smtClean="0">
                <a:solidFill>
                  <a:schemeClr val="tx2"/>
                </a:solidFill>
                <a:latin typeface="Times New Roman" pitchFamily="18" charset="0"/>
                <a:cs typeface="Times New Roman" pitchFamily="18" charset="0"/>
              </a:rPr>
              <a:t>   </a:t>
            </a:r>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Công thức </a:t>
            </a:r>
            <a:r>
              <a:rPr lang="vi-VN" sz="2800" smtClean="0">
                <a:solidFill>
                  <a:schemeClr val="tx2"/>
                </a:solidFill>
                <a:latin typeface="Times New Roman" pitchFamily="18" charset="0"/>
                <a:cs typeface="Times New Roman" pitchFamily="18" charset="0"/>
              </a:rPr>
              <a:t>máu</a:t>
            </a:r>
            <a:r>
              <a:rPr lang="en-US" sz="2800" smtClean="0">
                <a:solidFill>
                  <a:schemeClr val="tx2"/>
                </a:solidFill>
                <a:latin typeface="Times New Roman" pitchFamily="18" charset="0"/>
                <a:cs typeface="Times New Roman" pitchFamily="18" charset="0"/>
              </a:rPr>
              <a:t>.</a:t>
            </a:r>
            <a:r>
              <a:rPr lang="vi-VN" sz="2800">
                <a:solidFill>
                  <a:schemeClr val="tx2"/>
                </a:solidFill>
                <a:latin typeface="Times New Roman" pitchFamily="18" charset="0"/>
                <a:cs typeface="Times New Roman" pitchFamily="18" charset="0"/>
              </a:rPr>
              <a:t/>
            </a:r>
            <a:br>
              <a:rPr lang="vi-VN" sz="2800">
                <a:solidFill>
                  <a:schemeClr val="tx2"/>
                </a:solidFill>
                <a:latin typeface="Times New Roman" pitchFamily="18" charset="0"/>
                <a:cs typeface="Times New Roman" pitchFamily="18" charset="0"/>
              </a:rPr>
            </a:br>
            <a:r>
              <a:rPr lang="en-US" sz="2800" smtClean="0">
                <a:solidFill>
                  <a:schemeClr val="tx2"/>
                </a:solidFill>
                <a:latin typeface="Times New Roman" pitchFamily="18" charset="0"/>
                <a:cs typeface="Times New Roman" pitchFamily="18" charset="0"/>
              </a:rPr>
              <a:t>   </a:t>
            </a:r>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Ion đồ, BUN, </a:t>
            </a:r>
            <a:r>
              <a:rPr lang="vi-VN" sz="2800" smtClean="0">
                <a:solidFill>
                  <a:schemeClr val="tx2"/>
                </a:solidFill>
                <a:latin typeface="Times New Roman" pitchFamily="18" charset="0"/>
                <a:cs typeface="Times New Roman" pitchFamily="18" charset="0"/>
              </a:rPr>
              <a:t>creatinine</a:t>
            </a:r>
            <a:r>
              <a:rPr lang="vi-VN" sz="2800">
                <a:solidFill>
                  <a:schemeClr val="tx2"/>
                </a:solidFill>
                <a:latin typeface="Times New Roman" pitchFamily="18" charset="0"/>
                <a:cs typeface="Times New Roman" pitchFamily="18" charset="0"/>
              </a:rPr>
              <a:t/>
            </a:r>
            <a:br>
              <a:rPr lang="vi-VN" sz="2800">
                <a:solidFill>
                  <a:schemeClr val="tx2"/>
                </a:solidFill>
                <a:latin typeface="Times New Roman" pitchFamily="18" charset="0"/>
                <a:cs typeface="Times New Roman" pitchFamily="18" charset="0"/>
              </a:rPr>
            </a:br>
            <a:r>
              <a:rPr lang="en-US" sz="2800" smtClean="0">
                <a:solidFill>
                  <a:schemeClr val="tx2"/>
                </a:solidFill>
                <a:latin typeface="Times New Roman" pitchFamily="18" charset="0"/>
                <a:cs typeface="Times New Roman" pitchFamily="18" charset="0"/>
              </a:rPr>
              <a:t>   </a:t>
            </a:r>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Nhóm máu và phản ứng chéo </a:t>
            </a:r>
            <a:r>
              <a:rPr lang="en-US" sz="2800" smtClean="0">
                <a:solidFill>
                  <a:schemeClr val="tx2"/>
                </a:solidFill>
                <a:latin typeface="Times New Roman" pitchFamily="18" charset="0"/>
                <a:cs typeface="Times New Roman" pitchFamily="18" charset="0"/>
              </a:rPr>
              <a:t>.</a:t>
            </a:r>
          </a:p>
          <a:p>
            <a:r>
              <a:rPr lang="en-US" sz="2800" smtClean="0">
                <a:solidFill>
                  <a:schemeClr val="tx2"/>
                </a:solidFill>
                <a:latin typeface="Times New Roman" pitchFamily="18" charset="0"/>
                <a:cs typeface="Times New Roman" pitchFamily="18" charset="0"/>
              </a:rPr>
              <a:t>   </a:t>
            </a:r>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aPTT, PT, và </a:t>
            </a:r>
            <a:r>
              <a:rPr lang="vi-VN" sz="2800" smtClean="0">
                <a:solidFill>
                  <a:schemeClr val="tx2"/>
                </a:solidFill>
                <a:latin typeface="Times New Roman" pitchFamily="18" charset="0"/>
                <a:cs typeface="Times New Roman" pitchFamily="18" charset="0"/>
              </a:rPr>
              <a:t>INR.</a:t>
            </a:r>
            <a:r>
              <a:rPr lang="vi-VN" sz="2800">
                <a:solidFill>
                  <a:schemeClr val="tx2"/>
                </a:solidFill>
                <a:latin typeface="Times New Roman" pitchFamily="18" charset="0"/>
                <a:cs typeface="Times New Roman" pitchFamily="18" charset="0"/>
              </a:rPr>
              <a:t/>
            </a:r>
            <a:br>
              <a:rPr lang="vi-VN" sz="2800">
                <a:solidFill>
                  <a:schemeClr val="tx2"/>
                </a:solidFill>
                <a:latin typeface="Times New Roman" pitchFamily="18" charset="0"/>
                <a:cs typeface="Times New Roman" pitchFamily="18" charset="0"/>
              </a:rPr>
            </a:br>
            <a:r>
              <a:rPr lang="en-US" sz="2800" smtClean="0">
                <a:solidFill>
                  <a:schemeClr val="tx2"/>
                </a:solidFill>
                <a:latin typeface="Times New Roman" pitchFamily="18" charset="0"/>
                <a:cs typeface="Times New Roman" pitchFamily="18" charset="0"/>
              </a:rPr>
              <a:t>   </a:t>
            </a:r>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Amylase, lipase, và </a:t>
            </a:r>
            <a:r>
              <a:rPr lang="vi-VN" sz="2800" smtClean="0">
                <a:solidFill>
                  <a:schemeClr val="tx2"/>
                </a:solidFill>
                <a:latin typeface="Times New Roman" pitchFamily="18" charset="0"/>
                <a:cs typeface="Times New Roman" pitchFamily="18" charset="0"/>
              </a:rPr>
              <a:t>transaminase</a:t>
            </a:r>
            <a:r>
              <a:rPr lang="en-US" sz="2800" smtClean="0">
                <a:solidFill>
                  <a:schemeClr val="tx2"/>
                </a:solidFill>
                <a:latin typeface="Times New Roman" pitchFamily="18" charset="0"/>
                <a:cs typeface="Times New Roman" pitchFamily="18" charset="0"/>
              </a:rPr>
              <a:t>.</a:t>
            </a:r>
          </a:p>
          <a:p>
            <a:r>
              <a:rPr lang="en-US" sz="2800" smtClean="0">
                <a:solidFill>
                  <a:schemeClr val="tx2"/>
                </a:solidFill>
                <a:latin typeface="Times New Roman" pitchFamily="18" charset="0"/>
                <a:cs typeface="Times New Roman" pitchFamily="18" charset="0"/>
              </a:rPr>
              <a:t>-  </a:t>
            </a:r>
            <a:r>
              <a:rPr lang="vi-VN" sz="2800" smtClean="0">
                <a:solidFill>
                  <a:schemeClr val="tx2"/>
                </a:solidFill>
                <a:latin typeface="Times New Roman" pitchFamily="18" charset="0"/>
                <a:cs typeface="Times New Roman" pitchFamily="18" charset="0"/>
              </a:rPr>
              <a:t>Xét </a:t>
            </a:r>
            <a:r>
              <a:rPr lang="vi-VN" sz="2800">
                <a:solidFill>
                  <a:schemeClr val="tx2"/>
                </a:solidFill>
                <a:latin typeface="Times New Roman" pitchFamily="18" charset="0"/>
                <a:cs typeface="Times New Roman" pitchFamily="18" charset="0"/>
              </a:rPr>
              <a:t>nghiệm kháng thể trong huyết thanh, máu, hoặc nước </a:t>
            </a:r>
            <a:r>
              <a:rPr lang="vi-VN" sz="2800" smtClean="0">
                <a:solidFill>
                  <a:schemeClr val="tx2"/>
                </a:solidFill>
                <a:latin typeface="Times New Roman" pitchFamily="18" charset="0"/>
                <a:cs typeface="Times New Roman" pitchFamily="18" charset="0"/>
              </a:rPr>
              <a:t>tiểu</a:t>
            </a:r>
            <a:endParaRPr lang="en-US" sz="2800" smtClean="0">
              <a:solidFill>
                <a:schemeClr val="tx2"/>
              </a:solidFill>
              <a:latin typeface="Times New Roman" pitchFamily="18" charset="0"/>
              <a:cs typeface="Times New Roman" pitchFamily="18" charset="0"/>
            </a:endParaRPr>
          </a:p>
          <a:p>
            <a:r>
              <a:rPr lang="en-US" sz="2800" smtClean="0">
                <a:solidFill>
                  <a:schemeClr val="tx2"/>
                </a:solidFill>
                <a:latin typeface="Times New Roman" pitchFamily="18" charset="0"/>
                <a:cs typeface="Times New Roman" pitchFamily="18" charset="0"/>
              </a:rPr>
              <a:t>-  Khuyến </a:t>
            </a:r>
            <a:r>
              <a:rPr lang="en-US" sz="2800">
                <a:solidFill>
                  <a:schemeClr val="tx2"/>
                </a:solidFill>
                <a:latin typeface="Times New Roman" pitchFamily="18" charset="0"/>
                <a:cs typeface="Times New Roman" pitchFamily="18" charset="0"/>
              </a:rPr>
              <a:t>cáo kiểm tra nội soi và xét nghiệm H pylori</a:t>
            </a:r>
            <a:r>
              <a:rPr lang="vi-VN" sz="2800">
                <a:solidFill>
                  <a:srgbClr val="0070C0"/>
                </a:solidFill>
                <a:latin typeface="Times New Roman" pitchFamily="18" charset="0"/>
                <a:cs typeface="Times New Roman" pitchFamily="18" charset="0"/>
              </a:rPr>
              <a:t/>
            </a:r>
            <a:br>
              <a:rPr lang="vi-VN" sz="2800">
                <a:solidFill>
                  <a:srgbClr val="0070C0"/>
                </a:solidFill>
                <a:latin typeface="Times New Roman" pitchFamily="18" charset="0"/>
                <a:cs typeface="Times New Roman" pitchFamily="18" charset="0"/>
              </a:rPr>
            </a:br>
            <a:endParaRPr lang="en-US" sz="280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32666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745067"/>
            <a:ext cx="9220199" cy="630942"/>
          </a:xfrm>
          <a:prstGeom prst="rect">
            <a:avLst/>
          </a:prstGeom>
          <a:noFill/>
        </p:spPr>
        <p:txBody>
          <a:bodyPr wrap="square" rtlCol="0">
            <a:spAutoFit/>
          </a:bodyPr>
          <a:lstStyle/>
          <a:p>
            <a:pPr algn="ctr"/>
            <a:r>
              <a:rPr lang="en-US" sz="3500" b="1" err="1" smtClean="0">
                <a:solidFill>
                  <a:schemeClr val="accent2">
                    <a:lumMod val="75000"/>
                  </a:schemeClr>
                </a:solidFill>
                <a:latin typeface="Times New Roman" pitchFamily="18" charset="0"/>
                <a:cs typeface="Times New Roman" pitchFamily="18" charset="0"/>
              </a:rPr>
              <a:t>Biến</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Chứng</a:t>
            </a:r>
            <a:endParaRPr lang="en-US" sz="3500" b="1">
              <a:solidFill>
                <a:schemeClr val="accent2">
                  <a:lumMod val="75000"/>
                </a:schemeClr>
              </a:solidFill>
              <a:latin typeface="Times New Roman" pitchFamily="18" charset="0"/>
              <a:cs typeface="Times New Roman" pitchFamily="18" charset="0"/>
            </a:endParaRPr>
          </a:p>
        </p:txBody>
      </p:sp>
      <p:sp>
        <p:nvSpPr>
          <p:cNvPr id="13" name="Subtitle 2"/>
          <p:cNvSpPr txBox="1">
            <a:spLocks/>
          </p:cNvSpPr>
          <p:nvPr/>
        </p:nvSpPr>
        <p:spPr>
          <a:xfrm>
            <a:off x="381000" y="1905000"/>
            <a:ext cx="8610600" cy="4191000"/>
          </a:xfrm>
          <a:prstGeom prst="rect">
            <a:avLst/>
          </a:prstGeom>
        </p:spPr>
        <p:txBody>
          <a:bodyPr>
            <a:noAutofit/>
          </a:bodyPr>
          <a:lstStyle>
            <a:lvl1pPr marL="342900" indent="-3429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itchFamily="18" charset="0"/>
              <a:buChar char="–"/>
              <a:defRPr sz="21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1600">
                <a:solidFill>
                  <a:srgbClr val="000000"/>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9pPr>
          </a:lstStyle>
          <a:p>
            <a:pPr marL="0" indent="0">
              <a:buNone/>
            </a:pPr>
            <a:endParaRPr lang="ko-KR" altLang="en-US" sz="2800">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85900"/>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06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816858"/>
            <a:ext cx="9220199" cy="630942"/>
          </a:xfrm>
          <a:prstGeom prst="rect">
            <a:avLst/>
          </a:prstGeom>
          <a:noFill/>
        </p:spPr>
        <p:txBody>
          <a:bodyPr wrap="square" rtlCol="0">
            <a:spAutoFit/>
          </a:bodyPr>
          <a:lstStyle/>
          <a:p>
            <a:pPr algn="ctr"/>
            <a:r>
              <a:rPr lang="en-US" sz="3500" b="1" err="1" smtClean="0">
                <a:solidFill>
                  <a:schemeClr val="accent2">
                    <a:lumMod val="75000"/>
                  </a:schemeClr>
                </a:solidFill>
                <a:latin typeface="Times New Roman" pitchFamily="18" charset="0"/>
                <a:cs typeface="Times New Roman" pitchFamily="18" charset="0"/>
              </a:rPr>
              <a:t>Điều</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Trị</a:t>
            </a:r>
            <a:endParaRPr lang="en-US" sz="3500" b="1">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Oval 16"/>
          <p:cNvSpPr/>
          <p:nvPr/>
        </p:nvSpPr>
        <p:spPr>
          <a:xfrm>
            <a:off x="3733800" y="3654468"/>
            <a:ext cx="2133600" cy="1066800"/>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smtClean="0">
                <a:solidFill>
                  <a:schemeClr val="tx2"/>
                </a:solidFill>
                <a:latin typeface="Times New Roman" pitchFamily="18" charset="0"/>
                <a:cs typeface="Times New Roman" pitchFamily="18" charset="0"/>
              </a:rPr>
              <a:t>Mục</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Đích</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Điều</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Trị</a:t>
            </a:r>
            <a:endParaRPr lang="en-US">
              <a:solidFill>
                <a:schemeClr val="tx2"/>
              </a:solidFill>
              <a:latin typeface="Times New Roman" pitchFamily="18" charset="0"/>
              <a:cs typeface="Times New Roman" pitchFamily="18" charset="0"/>
            </a:endParaRPr>
          </a:p>
        </p:txBody>
      </p:sp>
      <p:sp>
        <p:nvSpPr>
          <p:cNvPr id="18" name="Oval 17"/>
          <p:cNvSpPr/>
          <p:nvPr/>
        </p:nvSpPr>
        <p:spPr>
          <a:xfrm>
            <a:off x="1524000" y="2170134"/>
            <a:ext cx="2133600" cy="1066800"/>
          </a:xfrm>
          <a:prstGeom prst="ellipse">
            <a:avLst/>
          </a:prstGeom>
          <a:solidFill>
            <a:schemeClr val="bg1"/>
          </a:solid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smtClean="0">
                <a:solidFill>
                  <a:schemeClr val="tx2"/>
                </a:solidFill>
                <a:latin typeface="Times New Roman" pitchFamily="18" charset="0"/>
                <a:cs typeface="Times New Roman" pitchFamily="18" charset="0"/>
              </a:rPr>
              <a:t>Giảm</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yếu</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tố</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gây</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loét</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dựa</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trên</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bệnh</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căn</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của</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từng</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bệnh</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nhân</a:t>
            </a:r>
            <a:endParaRPr lang="en-US" sz="1400">
              <a:solidFill>
                <a:schemeClr val="tx2"/>
              </a:solidFill>
              <a:latin typeface="Times New Roman" pitchFamily="18" charset="0"/>
              <a:cs typeface="Times New Roman" pitchFamily="18" charset="0"/>
            </a:endParaRPr>
          </a:p>
        </p:txBody>
      </p:sp>
      <p:sp>
        <p:nvSpPr>
          <p:cNvPr id="19" name="Oval 18"/>
          <p:cNvSpPr/>
          <p:nvPr/>
        </p:nvSpPr>
        <p:spPr>
          <a:xfrm>
            <a:off x="6017712" y="2158652"/>
            <a:ext cx="2133600" cy="1066800"/>
          </a:xfrm>
          <a:prstGeom prst="ellipse">
            <a:avLst/>
          </a:prstGeom>
          <a:solidFill>
            <a:schemeClr val="bg1"/>
          </a:solid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smtClean="0">
                <a:solidFill>
                  <a:schemeClr val="tx2"/>
                </a:solidFill>
                <a:latin typeface="Times New Roman" pitchFamily="18" charset="0"/>
                <a:cs typeface="Times New Roman" pitchFamily="18" charset="0"/>
              </a:rPr>
              <a:t>Tăng</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cường</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yếu</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tố</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bảo</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vệ</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và</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tái</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tạo</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niêm</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mạc</a:t>
            </a:r>
            <a:endParaRPr lang="en-US" sz="1400">
              <a:solidFill>
                <a:schemeClr val="tx2"/>
              </a:solidFill>
              <a:latin typeface="Times New Roman" pitchFamily="18" charset="0"/>
              <a:cs typeface="Times New Roman" pitchFamily="18" charset="0"/>
            </a:endParaRPr>
          </a:p>
        </p:txBody>
      </p:sp>
      <p:sp>
        <p:nvSpPr>
          <p:cNvPr id="20" name="Oval 19"/>
          <p:cNvSpPr/>
          <p:nvPr/>
        </p:nvSpPr>
        <p:spPr>
          <a:xfrm>
            <a:off x="3745804" y="5570950"/>
            <a:ext cx="2133600" cy="1066800"/>
          </a:xfrm>
          <a:prstGeom prst="ellipse">
            <a:avLst/>
          </a:prstGeom>
          <a:solidFill>
            <a:schemeClr val="bg1"/>
          </a:solid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smtClean="0">
                <a:solidFill>
                  <a:schemeClr val="tx2"/>
                </a:solidFill>
                <a:latin typeface="Times New Roman" pitchFamily="18" charset="0"/>
                <a:cs typeface="Times New Roman" pitchFamily="18" charset="0"/>
              </a:rPr>
              <a:t>Diệt</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trừ</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H.pylory</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bằng</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kháng</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sinh</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và</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thuốc</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diệt</a:t>
            </a:r>
            <a:r>
              <a:rPr lang="en-US" sz="1400" smtClean="0">
                <a:solidFill>
                  <a:schemeClr val="tx2"/>
                </a:solidFill>
                <a:latin typeface="Times New Roman" pitchFamily="18" charset="0"/>
                <a:cs typeface="Times New Roman" pitchFamily="18" charset="0"/>
              </a:rPr>
              <a:t> </a:t>
            </a:r>
            <a:r>
              <a:rPr lang="en-US" sz="1400" err="1" smtClean="0">
                <a:solidFill>
                  <a:schemeClr val="tx2"/>
                </a:solidFill>
                <a:latin typeface="Times New Roman" pitchFamily="18" charset="0"/>
                <a:cs typeface="Times New Roman" pitchFamily="18" charset="0"/>
              </a:rPr>
              <a:t>khuân</a:t>
            </a:r>
            <a:endParaRPr lang="en-US" sz="1400">
              <a:solidFill>
                <a:schemeClr val="tx2"/>
              </a:solidFill>
              <a:latin typeface="Times New Roman" pitchFamily="18" charset="0"/>
              <a:cs typeface="Times New Roman" pitchFamily="18" charset="0"/>
            </a:endParaRPr>
          </a:p>
        </p:txBody>
      </p:sp>
      <p:cxnSp>
        <p:nvCxnSpPr>
          <p:cNvPr id="21" name="Straight Arrow Connector 20"/>
          <p:cNvCxnSpPr/>
          <p:nvPr/>
        </p:nvCxnSpPr>
        <p:spPr>
          <a:xfrm flipH="1" flipV="1">
            <a:off x="2667000" y="3236934"/>
            <a:ext cx="1052568" cy="8663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6"/>
          </p:cNvCxnSpPr>
          <p:nvPr/>
        </p:nvCxnSpPr>
        <p:spPr>
          <a:xfrm flipV="1">
            <a:off x="5867400" y="3237978"/>
            <a:ext cx="1143000" cy="9498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7" idx="4"/>
            <a:endCxn id="20" idx="0"/>
          </p:cNvCxnSpPr>
          <p:nvPr/>
        </p:nvCxnSpPr>
        <p:spPr>
          <a:xfrm>
            <a:off x="4800600" y="4721268"/>
            <a:ext cx="12004" cy="8496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18790" y="1457980"/>
            <a:ext cx="6629400" cy="523220"/>
          </a:xfrm>
          <a:prstGeom prst="rect">
            <a:avLst/>
          </a:prstGeom>
          <a:noFill/>
        </p:spPr>
        <p:txBody>
          <a:bodyPr wrap="square" rtlCol="0">
            <a:spAutoFit/>
          </a:bodyPr>
          <a:lstStyle/>
          <a:p>
            <a:r>
              <a:rPr lang="en-US" sz="2800" smtClean="0">
                <a:solidFill>
                  <a:schemeClr val="accent2">
                    <a:lumMod val="75000"/>
                  </a:schemeClr>
                </a:solidFill>
                <a:latin typeface="Times New Roman" pitchFamily="18" charset="0"/>
                <a:cs typeface="Times New Roman" pitchFamily="18" charset="0"/>
              </a:rPr>
              <a:t>1. </a:t>
            </a:r>
            <a:r>
              <a:rPr lang="en-US" sz="2800" err="1" smtClean="0">
                <a:solidFill>
                  <a:schemeClr val="accent2">
                    <a:lumMod val="75000"/>
                  </a:schemeClr>
                </a:solidFill>
                <a:latin typeface="Times New Roman" pitchFamily="18" charset="0"/>
                <a:cs typeface="Times New Roman" pitchFamily="18" charset="0"/>
              </a:rPr>
              <a:t>Mục</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đích</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điều</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trị</a:t>
            </a:r>
            <a:endParaRPr lang="en-US" sz="280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17582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816858"/>
            <a:ext cx="9220199" cy="630942"/>
          </a:xfrm>
          <a:prstGeom prst="rect">
            <a:avLst/>
          </a:prstGeom>
          <a:noFill/>
        </p:spPr>
        <p:txBody>
          <a:bodyPr wrap="square" rtlCol="0">
            <a:spAutoFit/>
          </a:bodyPr>
          <a:lstStyle/>
          <a:p>
            <a:pPr algn="ctr"/>
            <a:r>
              <a:rPr lang="en-US" sz="3500" b="1" err="1" smtClean="0">
                <a:solidFill>
                  <a:schemeClr val="accent2">
                    <a:lumMod val="75000"/>
                  </a:schemeClr>
                </a:solidFill>
                <a:latin typeface="Times New Roman" pitchFamily="18" charset="0"/>
                <a:cs typeface="Times New Roman" pitchFamily="18" charset="0"/>
              </a:rPr>
              <a:t>Điều</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Trị</a:t>
            </a:r>
            <a:endParaRPr lang="en-US" sz="3500" b="1">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18789" y="1752600"/>
            <a:ext cx="8848875" cy="3539430"/>
          </a:xfrm>
          <a:prstGeom prst="rect">
            <a:avLst/>
          </a:prstGeom>
          <a:noFill/>
        </p:spPr>
        <p:txBody>
          <a:bodyPr wrap="square" rtlCol="0">
            <a:spAutoFit/>
          </a:bodyPr>
          <a:lstStyle/>
          <a:p>
            <a:r>
              <a:rPr lang="en-US" sz="2800">
                <a:solidFill>
                  <a:schemeClr val="accent2">
                    <a:lumMod val="75000"/>
                  </a:schemeClr>
                </a:solidFill>
                <a:latin typeface="Times New Roman" pitchFamily="18" charset="0"/>
                <a:cs typeface="Times New Roman" pitchFamily="18" charset="0"/>
              </a:rPr>
              <a:t>2</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Chế</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độ</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ăn</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uống</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và</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sinh</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hoạt</a:t>
            </a:r>
            <a:endParaRPr lang="en-US" sz="2800" smtClean="0">
              <a:solidFill>
                <a:schemeClr val="accent2">
                  <a:lumMod val="75000"/>
                </a:schemeClr>
              </a:solidFill>
              <a:latin typeface="Times New Roman" pitchFamily="18" charset="0"/>
              <a:cs typeface="Times New Roman" pitchFamily="18" charset="0"/>
            </a:endParaRPr>
          </a:p>
          <a:p>
            <a:r>
              <a:rPr lang="en-US" sz="2800" smtClean="0">
                <a:solidFill>
                  <a:schemeClr val="accent2">
                    <a:lumMod val="75000"/>
                  </a:schemeClr>
                </a:solidFill>
                <a:latin typeface="Times New Roman" pitchFamily="18" charset="0"/>
                <a:cs typeface="Times New Roman" pitchFamily="18" charset="0"/>
              </a:rPr>
              <a:t>   -   </a:t>
            </a:r>
            <a:r>
              <a:rPr lang="en-US" sz="2800" err="1" smtClean="0">
                <a:solidFill>
                  <a:schemeClr val="accent2">
                    <a:lumMod val="75000"/>
                  </a:schemeClr>
                </a:solidFill>
                <a:latin typeface="Times New Roman" pitchFamily="18" charset="0"/>
                <a:cs typeface="Times New Roman" pitchFamily="18" charset="0"/>
              </a:rPr>
              <a:t>Có</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chế</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độ</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ăn</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uống</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sinh</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hoạt</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khoa</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học</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tránh</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căng</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thẳng</a:t>
            </a:r>
            <a:r>
              <a:rPr lang="en-US" sz="2800" smtClean="0">
                <a:solidFill>
                  <a:schemeClr val="accent2">
                    <a:lumMod val="75000"/>
                  </a:schemeClr>
                </a:solidFill>
                <a:latin typeface="Times New Roman" pitchFamily="18" charset="0"/>
                <a:cs typeface="Times New Roman" pitchFamily="18" charset="0"/>
              </a:rPr>
              <a:t>.</a:t>
            </a:r>
          </a:p>
          <a:p>
            <a:r>
              <a:rPr lang="en-US" sz="2800" smtClean="0">
                <a:solidFill>
                  <a:schemeClr val="accent2">
                    <a:lumMod val="75000"/>
                  </a:schemeClr>
                </a:solidFill>
                <a:latin typeface="Times New Roman" pitchFamily="18" charset="0"/>
                <a:cs typeface="Times New Roman" pitchFamily="18" charset="0"/>
              </a:rPr>
              <a:t>   -   </a:t>
            </a:r>
            <a:r>
              <a:rPr lang="en-US" sz="2800" err="1" smtClean="0">
                <a:solidFill>
                  <a:schemeClr val="accent2">
                    <a:lumMod val="75000"/>
                  </a:schemeClr>
                </a:solidFill>
                <a:latin typeface="Times New Roman" pitchFamily="18" charset="0"/>
                <a:cs typeface="Times New Roman" pitchFamily="18" charset="0"/>
              </a:rPr>
              <a:t>Dùng</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thức</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ăn</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mềm</a:t>
            </a:r>
            <a:r>
              <a:rPr lang="en-US" sz="280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như</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sữa</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gạo</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nếp</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cơm</a:t>
            </a:r>
            <a:r>
              <a:rPr lang="en-US" sz="2800" smtClean="0">
                <a:solidFill>
                  <a:schemeClr val="accent2">
                    <a:lumMod val="75000"/>
                  </a:schemeClr>
                </a:solidFill>
                <a:latin typeface="Times New Roman" pitchFamily="18" charset="0"/>
                <a:cs typeface="Times New Roman" pitchFamily="18" charset="0"/>
              </a:rPr>
              <a:t>…</a:t>
            </a:r>
          </a:p>
          <a:p>
            <a:r>
              <a:rPr lang="en-US" sz="2800" smtClean="0">
                <a:solidFill>
                  <a:schemeClr val="accent2">
                    <a:lumMod val="75000"/>
                  </a:schemeClr>
                </a:solidFill>
                <a:latin typeface="Times New Roman" pitchFamily="18" charset="0"/>
                <a:cs typeface="Times New Roman" pitchFamily="18" charset="0"/>
              </a:rPr>
              <a:t>   -   </a:t>
            </a:r>
            <a:r>
              <a:rPr lang="en-US" sz="2800" err="1" smtClean="0">
                <a:solidFill>
                  <a:schemeClr val="accent2">
                    <a:lumMod val="75000"/>
                  </a:schemeClr>
                </a:solidFill>
                <a:latin typeface="Times New Roman" pitchFamily="18" charset="0"/>
                <a:cs typeface="Times New Roman" pitchFamily="18" charset="0"/>
              </a:rPr>
              <a:t>Dùng</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nhiều</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chất</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béo</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từ</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cá</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như</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mỡ</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cá</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thức</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ăn</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giàu</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kẽm</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như</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hàu</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sò</a:t>
            </a:r>
            <a:r>
              <a:rPr lang="en-US" sz="2800" smtClean="0">
                <a:solidFill>
                  <a:schemeClr val="accent2">
                    <a:lumMod val="75000"/>
                  </a:schemeClr>
                </a:solidFill>
                <a:latin typeface="Times New Roman" pitchFamily="18" charset="0"/>
                <a:cs typeface="Times New Roman" pitchFamily="18" charset="0"/>
              </a:rPr>
              <a:t>….</a:t>
            </a:r>
          </a:p>
          <a:p>
            <a:r>
              <a:rPr lang="en-US" sz="2800" smtClean="0">
                <a:solidFill>
                  <a:schemeClr val="accent2">
                    <a:lumMod val="75000"/>
                  </a:schemeClr>
                </a:solidFill>
                <a:latin typeface="Times New Roman" pitchFamily="18" charset="0"/>
                <a:cs typeface="Times New Roman" pitchFamily="18" charset="0"/>
              </a:rPr>
              <a:t>   -   </a:t>
            </a:r>
            <a:r>
              <a:rPr lang="en-US" sz="2800" err="1" smtClean="0">
                <a:solidFill>
                  <a:schemeClr val="accent2">
                    <a:lumMod val="75000"/>
                  </a:schemeClr>
                </a:solidFill>
                <a:latin typeface="Times New Roman" pitchFamily="18" charset="0"/>
                <a:cs typeface="Times New Roman" pitchFamily="18" charset="0"/>
              </a:rPr>
              <a:t>Tránh</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dùng</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các</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chất</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kích</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thích</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dạ</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dày</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thức</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ăn</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lên</a:t>
            </a:r>
            <a:r>
              <a:rPr lang="en-US" sz="2800" smtClean="0">
                <a:solidFill>
                  <a:schemeClr val="accent2">
                    <a:lumMod val="75000"/>
                  </a:schemeClr>
                </a:solidFill>
                <a:latin typeface="Times New Roman" pitchFamily="18" charset="0"/>
                <a:cs typeface="Times New Roman" pitchFamily="18" charset="0"/>
              </a:rPr>
              <a:t> men, </a:t>
            </a:r>
            <a:r>
              <a:rPr lang="en-US" sz="2800" err="1" smtClean="0">
                <a:solidFill>
                  <a:schemeClr val="accent2">
                    <a:lumMod val="75000"/>
                  </a:schemeClr>
                </a:solidFill>
                <a:latin typeface="Times New Roman" pitchFamily="18" charset="0"/>
                <a:cs typeface="Times New Roman" pitchFamily="18" charset="0"/>
              </a:rPr>
              <a:t>có</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vị</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chua</a:t>
            </a:r>
            <a:r>
              <a:rPr lang="en-US" sz="2800" smtClean="0">
                <a:solidFill>
                  <a:schemeClr val="accent2">
                    <a:lumMod val="75000"/>
                  </a:schemeClr>
                </a:solidFill>
                <a:latin typeface="Times New Roman" pitchFamily="18" charset="0"/>
                <a:cs typeface="Times New Roman" pitchFamily="18" charset="0"/>
              </a:rPr>
              <a:t>….</a:t>
            </a:r>
            <a:endParaRPr lang="en-US" sz="280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68040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664458"/>
            <a:ext cx="9220199" cy="630942"/>
          </a:xfrm>
          <a:prstGeom prst="rect">
            <a:avLst/>
          </a:prstGeom>
          <a:noFill/>
        </p:spPr>
        <p:txBody>
          <a:bodyPr wrap="square" rtlCol="0">
            <a:spAutoFit/>
          </a:bodyPr>
          <a:lstStyle/>
          <a:p>
            <a:pPr algn="ctr"/>
            <a:r>
              <a:rPr lang="en-US" sz="3500" b="1" err="1" smtClean="0">
                <a:solidFill>
                  <a:schemeClr val="accent2">
                    <a:lumMod val="75000"/>
                  </a:schemeClr>
                </a:solidFill>
                <a:latin typeface="Times New Roman" pitchFamily="18" charset="0"/>
                <a:cs typeface="Times New Roman" pitchFamily="18" charset="0"/>
              </a:rPr>
              <a:t>Điều</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Trị</a:t>
            </a:r>
            <a:endParaRPr lang="en-US" sz="3500" b="1">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33404" y="1219200"/>
            <a:ext cx="8848875" cy="3108543"/>
          </a:xfrm>
          <a:prstGeom prst="rect">
            <a:avLst/>
          </a:prstGeom>
          <a:noFill/>
        </p:spPr>
        <p:txBody>
          <a:bodyPr wrap="square" rtlCol="0">
            <a:spAutoFit/>
          </a:bodyPr>
          <a:lstStyle/>
          <a:p>
            <a:pPr marL="0" indent="0">
              <a:buNone/>
            </a:pPr>
            <a:r>
              <a:rPr lang="en-US" sz="2800">
                <a:solidFill>
                  <a:schemeClr val="tx2"/>
                </a:solidFill>
                <a:latin typeface="Times New Roman" pitchFamily="18" charset="0"/>
                <a:cs typeface="Times New Roman" pitchFamily="18" charset="0"/>
              </a:rPr>
              <a:t>3</a:t>
            </a:r>
            <a:r>
              <a:rPr lang="en-US" sz="2800" smtClean="0">
                <a:solidFill>
                  <a:schemeClr val="tx2"/>
                </a:solidFill>
                <a:latin typeface="Times New Roman" pitchFamily="18" charset="0"/>
                <a:cs typeface="Times New Roman" pitchFamily="18" charset="0"/>
              </a:rPr>
              <a:t>. </a:t>
            </a:r>
            <a:r>
              <a:rPr lang="en-US" altLang="ko-KR" sz="2800" err="1">
                <a:solidFill>
                  <a:schemeClr val="tx2"/>
                </a:solidFill>
                <a:latin typeface="Times New Roman" pitchFamily="18" charset="0"/>
                <a:cs typeface="Times New Roman" pitchFamily="18" charset="0"/>
              </a:rPr>
              <a:t>Các</a:t>
            </a:r>
            <a:r>
              <a:rPr lang="en-US" altLang="ko-KR" sz="2800">
                <a:solidFill>
                  <a:schemeClr val="tx2"/>
                </a:solidFill>
                <a:latin typeface="Times New Roman" pitchFamily="18" charset="0"/>
                <a:cs typeface="Times New Roman" pitchFamily="18" charset="0"/>
              </a:rPr>
              <a:t> </a:t>
            </a:r>
            <a:r>
              <a:rPr lang="en-US" altLang="ko-KR" sz="2800" err="1">
                <a:solidFill>
                  <a:schemeClr val="tx2"/>
                </a:solidFill>
                <a:latin typeface="Times New Roman" pitchFamily="18" charset="0"/>
                <a:cs typeface="Times New Roman" pitchFamily="18" charset="0"/>
              </a:rPr>
              <a:t>loại</a:t>
            </a:r>
            <a:r>
              <a:rPr lang="en-US" altLang="ko-KR" sz="2800">
                <a:solidFill>
                  <a:schemeClr val="tx2"/>
                </a:solidFill>
                <a:latin typeface="Times New Roman" pitchFamily="18" charset="0"/>
                <a:cs typeface="Times New Roman" pitchFamily="18" charset="0"/>
              </a:rPr>
              <a:t> </a:t>
            </a:r>
            <a:r>
              <a:rPr lang="en-US" altLang="ko-KR" sz="2800" err="1">
                <a:solidFill>
                  <a:schemeClr val="tx2"/>
                </a:solidFill>
                <a:latin typeface="Times New Roman" pitchFamily="18" charset="0"/>
                <a:cs typeface="Times New Roman" pitchFamily="18" charset="0"/>
              </a:rPr>
              <a:t>thuốc</a:t>
            </a:r>
            <a:r>
              <a:rPr lang="en-US" altLang="ko-KR" sz="2800">
                <a:solidFill>
                  <a:schemeClr val="tx2"/>
                </a:solidFill>
                <a:latin typeface="Times New Roman" pitchFamily="18" charset="0"/>
                <a:cs typeface="Times New Roman" pitchFamily="18" charset="0"/>
              </a:rPr>
              <a:t> </a:t>
            </a:r>
            <a:r>
              <a:rPr lang="en-US" altLang="ko-KR" sz="2800" err="1">
                <a:solidFill>
                  <a:schemeClr val="tx2"/>
                </a:solidFill>
                <a:latin typeface="Times New Roman" pitchFamily="18" charset="0"/>
                <a:cs typeface="Times New Roman" pitchFamily="18" charset="0"/>
              </a:rPr>
              <a:t>điều</a:t>
            </a:r>
            <a:r>
              <a:rPr lang="en-US" altLang="ko-KR" sz="2800">
                <a:solidFill>
                  <a:schemeClr val="tx2"/>
                </a:solidFill>
                <a:latin typeface="Times New Roman" pitchFamily="18" charset="0"/>
                <a:cs typeface="Times New Roman" pitchFamily="18" charset="0"/>
              </a:rPr>
              <a:t> </a:t>
            </a:r>
            <a:r>
              <a:rPr lang="en-US" altLang="ko-KR" sz="2800" err="1">
                <a:solidFill>
                  <a:schemeClr val="tx2"/>
                </a:solidFill>
                <a:latin typeface="Times New Roman" pitchFamily="18" charset="0"/>
                <a:cs typeface="Times New Roman" pitchFamily="18" charset="0"/>
              </a:rPr>
              <a:t>trị</a:t>
            </a:r>
            <a:r>
              <a:rPr lang="en-US" altLang="ko-KR" sz="2800">
                <a:solidFill>
                  <a:schemeClr val="tx2"/>
                </a:solidFill>
                <a:latin typeface="Times New Roman" pitchFamily="18" charset="0"/>
                <a:cs typeface="Times New Roman" pitchFamily="18" charset="0"/>
              </a:rPr>
              <a:t> </a:t>
            </a:r>
            <a:r>
              <a:rPr lang="en-US" altLang="ko-KR" sz="2800" err="1">
                <a:solidFill>
                  <a:schemeClr val="tx2"/>
                </a:solidFill>
                <a:latin typeface="Times New Roman" pitchFamily="18" charset="0"/>
                <a:cs typeface="Times New Roman" pitchFamily="18" charset="0"/>
              </a:rPr>
              <a:t>loét</a:t>
            </a:r>
            <a:r>
              <a:rPr lang="en-US" altLang="ko-KR" sz="2800">
                <a:solidFill>
                  <a:schemeClr val="tx2"/>
                </a:solidFill>
                <a:latin typeface="Times New Roman" pitchFamily="18" charset="0"/>
                <a:cs typeface="Times New Roman" pitchFamily="18" charset="0"/>
              </a:rPr>
              <a:t> </a:t>
            </a:r>
            <a:r>
              <a:rPr lang="en-US" altLang="ko-KR" sz="2800" err="1">
                <a:solidFill>
                  <a:schemeClr val="tx2"/>
                </a:solidFill>
                <a:latin typeface="Times New Roman" pitchFamily="18" charset="0"/>
                <a:cs typeface="Times New Roman" pitchFamily="18" charset="0"/>
              </a:rPr>
              <a:t>dạ</a:t>
            </a:r>
            <a:r>
              <a:rPr lang="en-US" altLang="ko-KR" sz="2800">
                <a:solidFill>
                  <a:schemeClr val="tx2"/>
                </a:solidFill>
                <a:latin typeface="Times New Roman" pitchFamily="18" charset="0"/>
                <a:cs typeface="Times New Roman" pitchFamily="18" charset="0"/>
              </a:rPr>
              <a:t> </a:t>
            </a:r>
            <a:r>
              <a:rPr lang="en-US" altLang="ko-KR" sz="2800" err="1">
                <a:solidFill>
                  <a:schemeClr val="tx2"/>
                </a:solidFill>
                <a:latin typeface="Times New Roman" pitchFamily="18" charset="0"/>
                <a:cs typeface="Times New Roman" pitchFamily="18" charset="0"/>
              </a:rPr>
              <a:t>dày</a:t>
            </a:r>
            <a:r>
              <a:rPr lang="en-US" altLang="ko-KR" sz="2800">
                <a:solidFill>
                  <a:schemeClr val="tx2"/>
                </a:solidFill>
                <a:latin typeface="Times New Roman" pitchFamily="18" charset="0"/>
                <a:cs typeface="Times New Roman" pitchFamily="18" charset="0"/>
              </a:rPr>
              <a:t> – </a:t>
            </a:r>
            <a:r>
              <a:rPr lang="en-US" altLang="ko-KR" sz="2800" err="1">
                <a:solidFill>
                  <a:schemeClr val="tx2"/>
                </a:solidFill>
                <a:latin typeface="Times New Roman" pitchFamily="18" charset="0"/>
                <a:cs typeface="Times New Roman" pitchFamily="18" charset="0"/>
              </a:rPr>
              <a:t>tá</a:t>
            </a:r>
            <a:r>
              <a:rPr lang="en-US" altLang="ko-KR" sz="2800">
                <a:solidFill>
                  <a:schemeClr val="tx2"/>
                </a:solidFill>
                <a:latin typeface="Times New Roman" pitchFamily="18" charset="0"/>
                <a:cs typeface="Times New Roman" pitchFamily="18" charset="0"/>
              </a:rPr>
              <a:t> </a:t>
            </a:r>
            <a:r>
              <a:rPr lang="en-US" altLang="ko-KR" sz="2800" smtClean="0">
                <a:solidFill>
                  <a:schemeClr val="tx2"/>
                </a:solidFill>
                <a:latin typeface="Times New Roman" pitchFamily="18" charset="0"/>
                <a:cs typeface="Times New Roman" pitchFamily="18" charset="0"/>
              </a:rPr>
              <a:t>tràng</a:t>
            </a:r>
          </a:p>
          <a:p>
            <a:r>
              <a:rPr lang="en-US" altLang="ko-KR" sz="2800" smtClean="0">
                <a:solidFill>
                  <a:schemeClr val="tx2"/>
                </a:solidFill>
                <a:latin typeface="Times New Roman" pitchFamily="18" charset="0"/>
                <a:cs typeface="Times New Roman" pitchFamily="18" charset="0"/>
              </a:rPr>
              <a:t>- Sử dụng thuốc bọc trong giai đoạn đau cấp:</a:t>
            </a:r>
          </a:p>
          <a:p>
            <a:r>
              <a:rPr lang="en-US" altLang="ko-KR" sz="2800" smtClean="0">
                <a:solidFill>
                  <a:schemeClr val="tx2"/>
                </a:solidFill>
                <a:latin typeface="Times New Roman" pitchFamily="18" charset="0"/>
                <a:cs typeface="Times New Roman" pitchFamily="18" charset="0"/>
              </a:rPr>
              <a:t>   + Kremil-S: dành cho 18 tuổi trở lên 1-2 viên/ngày.</a:t>
            </a:r>
          </a:p>
          <a:p>
            <a:r>
              <a:rPr lang="en-US" altLang="ko-KR" sz="2800" smtClean="0">
                <a:solidFill>
                  <a:schemeClr val="tx2"/>
                </a:solidFill>
                <a:latin typeface="Times New Roman" pitchFamily="18" charset="0"/>
                <a:cs typeface="Times New Roman" pitchFamily="18" charset="0"/>
              </a:rPr>
              <a:t>   + Sucralfate 1g: </a:t>
            </a:r>
            <a:r>
              <a:rPr lang="en-US" sz="2800" smtClean="0">
                <a:solidFill>
                  <a:schemeClr val="tx2"/>
                </a:solidFill>
                <a:latin typeface="Times New Roman" pitchFamily="18" charset="0"/>
                <a:cs typeface="Times New Roman" pitchFamily="18" charset="0"/>
              </a:rPr>
              <a:t>1 viên </a:t>
            </a:r>
            <a:r>
              <a:rPr lang="en-US" sz="2800">
                <a:solidFill>
                  <a:schemeClr val="tx2"/>
                </a:solidFill>
                <a:latin typeface="Times New Roman" pitchFamily="18" charset="0"/>
                <a:cs typeface="Times New Roman" pitchFamily="18" charset="0"/>
              </a:rPr>
              <a:t>x 2 lần/ </a:t>
            </a:r>
            <a:r>
              <a:rPr lang="en-US" sz="2800" smtClean="0">
                <a:solidFill>
                  <a:schemeClr val="tx2"/>
                </a:solidFill>
                <a:latin typeface="Times New Roman" pitchFamily="18" charset="0"/>
                <a:cs typeface="Times New Roman" pitchFamily="18" charset="0"/>
              </a:rPr>
              <a:t>ngày.</a:t>
            </a:r>
          </a:p>
          <a:p>
            <a:r>
              <a:rPr lang="en-US" altLang="ko-KR" sz="2800" smtClean="0">
                <a:solidFill>
                  <a:schemeClr val="tx2"/>
                </a:solidFill>
                <a:latin typeface="Times New Roman" pitchFamily="18" charset="0"/>
                <a:cs typeface="Times New Roman" pitchFamily="18" charset="0"/>
              </a:rPr>
              <a:t>   + </a:t>
            </a:r>
            <a:r>
              <a:rPr lang="en-US" altLang="ko-KR" sz="2800">
                <a:solidFill>
                  <a:schemeClr val="tx2"/>
                </a:solidFill>
                <a:latin typeface="Times New Roman" pitchFamily="18" charset="0"/>
                <a:cs typeface="Times New Roman" pitchFamily="18" charset="0"/>
              </a:rPr>
              <a:t>yumangel </a:t>
            </a:r>
            <a:r>
              <a:rPr lang="en-US" altLang="ko-KR" sz="2800" smtClean="0">
                <a:solidFill>
                  <a:schemeClr val="tx2"/>
                </a:solidFill>
                <a:latin typeface="Times New Roman" pitchFamily="18" charset="0"/>
                <a:cs typeface="Times New Roman" pitchFamily="18" charset="0"/>
              </a:rPr>
              <a:t>: 1 gói x 4 lần/ ngày. </a:t>
            </a:r>
            <a:r>
              <a:rPr lang="vi-VN" sz="2800">
                <a:solidFill>
                  <a:schemeClr val="tx2"/>
                </a:solidFill>
                <a:latin typeface="Times New Roman" pitchFamily="18" charset="0"/>
                <a:cs typeface="Times New Roman" pitchFamily="18" charset="0"/>
              </a:rPr>
              <a:t>Trẻ từ 6–12 </a:t>
            </a:r>
            <a:r>
              <a:rPr lang="vi-VN" sz="2800" smtClean="0">
                <a:solidFill>
                  <a:schemeClr val="tx2"/>
                </a:solidFill>
                <a:latin typeface="Times New Roman" pitchFamily="18" charset="0"/>
                <a:cs typeface="Times New Roman" pitchFamily="18" charset="0"/>
              </a:rPr>
              <a:t>tuổi</a:t>
            </a:r>
            <a:r>
              <a:rPr lang="en-US" sz="2800">
                <a:solidFill>
                  <a:schemeClr val="tx2"/>
                </a:solidFill>
                <a:latin typeface="Times New Roman" pitchFamily="18" charset="0"/>
                <a:cs typeface="Times New Roman" pitchFamily="18" charset="0"/>
              </a:rPr>
              <a:t> </a:t>
            </a:r>
            <a:r>
              <a:rPr lang="vi-VN" sz="2800" smtClean="0">
                <a:solidFill>
                  <a:schemeClr val="tx2"/>
                </a:solidFill>
                <a:latin typeface="Times New Roman" pitchFamily="18" charset="0"/>
                <a:cs typeface="Times New Roman" pitchFamily="18" charset="0"/>
              </a:rPr>
              <a:t>dùng </a:t>
            </a:r>
            <a:r>
              <a:rPr lang="vi-VN" sz="2800">
                <a:solidFill>
                  <a:schemeClr val="tx2"/>
                </a:solidFill>
                <a:latin typeface="Times New Roman" pitchFamily="18" charset="0"/>
                <a:cs typeface="Times New Roman" pitchFamily="18" charset="0"/>
              </a:rPr>
              <a:t>nửa liều dành cho người lớn.</a:t>
            </a:r>
            <a:endParaRPr lang="en-US" altLang="ko-KR" sz="2800">
              <a:solidFill>
                <a:schemeClr val="tx2"/>
              </a:solidFill>
              <a:latin typeface="Times New Roman" pitchFamily="18" charset="0"/>
              <a:cs typeface="Times New Roman" pitchFamily="18" charset="0"/>
            </a:endParaRPr>
          </a:p>
          <a:p>
            <a:endParaRPr lang="en-US" altLang="ko-KR" sz="2800">
              <a:solidFill>
                <a:schemeClr val="tx2"/>
              </a:solidFill>
              <a:latin typeface="Times New Roman" pitchFamily="18" charset="0"/>
              <a:cs typeface="Times New Roman" pitchFamily="18" charset="0"/>
            </a:endParaRPr>
          </a:p>
        </p:txBody>
      </p:sp>
      <p:sp>
        <p:nvSpPr>
          <p:cNvPr id="24" name="TextBox 23"/>
          <p:cNvSpPr txBox="1"/>
          <p:nvPr/>
        </p:nvSpPr>
        <p:spPr>
          <a:xfrm>
            <a:off x="381000" y="1965966"/>
            <a:ext cx="7010400" cy="369332"/>
          </a:xfrm>
          <a:prstGeom prst="rect">
            <a:avLst/>
          </a:prstGeom>
          <a:noFill/>
        </p:spPr>
        <p:txBody>
          <a:bodyPr wrap="square" rtlCol="0">
            <a:spAutoFit/>
          </a:bodyPr>
          <a:lstStyle/>
          <a:p>
            <a:endParaRPr lang="en-US" u="sng">
              <a:solidFill>
                <a:schemeClr val="tx2"/>
              </a:solidFill>
              <a:latin typeface="Times New Roman" pitchFamily="18" charset="0"/>
              <a:cs typeface="Times New Roman" pitchFamily="18" charset="0"/>
            </a:endParaRPr>
          </a:p>
        </p:txBody>
      </p:sp>
      <p:sp>
        <p:nvSpPr>
          <p:cNvPr id="4" name="AutoShape 2" descr="Káº¿t quáº£ hÃ¬nh áº£nh cho kremil 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91000"/>
            <a:ext cx="1803256" cy="1400175"/>
          </a:xfrm>
          <a:prstGeom prst="rect">
            <a:avLst/>
          </a:prstGeom>
        </p:spPr>
      </p:pic>
      <p:sp>
        <p:nvSpPr>
          <p:cNvPr id="33" name="TextBox 32"/>
          <p:cNvSpPr txBox="1"/>
          <p:nvPr/>
        </p:nvSpPr>
        <p:spPr>
          <a:xfrm>
            <a:off x="0" y="5913897"/>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2.000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4191000"/>
            <a:ext cx="1428750" cy="1428750"/>
          </a:xfrm>
          <a:prstGeom prst="rect">
            <a:avLst/>
          </a:prstGeom>
        </p:spPr>
      </p:pic>
      <p:sp>
        <p:nvSpPr>
          <p:cNvPr id="36" name="TextBox 35"/>
          <p:cNvSpPr txBox="1"/>
          <p:nvPr/>
        </p:nvSpPr>
        <p:spPr>
          <a:xfrm>
            <a:off x="2150370" y="5904991"/>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smtClean="0">
                <a:solidFill>
                  <a:schemeClr val="tx2"/>
                </a:solidFill>
                <a:latin typeface="Times New Roman" pitchFamily="18" charset="0"/>
                <a:cs typeface="Times New Roman" pitchFamily="18" charset="0"/>
              </a:rPr>
              <a:t>1.500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4052832"/>
            <a:ext cx="1890768" cy="1890768"/>
          </a:xfrm>
          <a:prstGeom prst="rect">
            <a:avLst/>
          </a:prstGeom>
        </p:spPr>
      </p:pic>
      <p:sp>
        <p:nvSpPr>
          <p:cNvPr id="37" name="TextBox 36"/>
          <p:cNvSpPr txBox="1"/>
          <p:nvPr/>
        </p:nvSpPr>
        <p:spPr>
          <a:xfrm>
            <a:off x="7020595" y="5943600"/>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a:solidFill>
                  <a:schemeClr val="tx2"/>
                </a:solidFill>
                <a:latin typeface="Times New Roman" pitchFamily="18" charset="0"/>
                <a:cs typeface="Times New Roman" pitchFamily="18" charset="0"/>
              </a:rPr>
              <a:t>5</a:t>
            </a:r>
            <a:r>
              <a:rPr lang="en-US" sz="1600" b="1" smtClean="0">
                <a:solidFill>
                  <a:schemeClr val="tx2"/>
                </a:solidFill>
                <a:latin typeface="Times New Roman" pitchFamily="18" charset="0"/>
                <a:cs typeface="Times New Roman" pitchFamily="18" charset="0"/>
              </a:rPr>
              <a:t>.000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Gói</a:t>
            </a:r>
          </a:p>
          <a:p>
            <a:endParaRPr lang="en-US" b="1">
              <a:solidFill>
                <a:schemeClr val="tx2"/>
              </a:solidFill>
              <a:latin typeface="Times New Roman" pitchFamily="18" charset="0"/>
              <a:cs typeface="Times New Roman" pitchFamily="18" charset="0"/>
            </a:endParaRPr>
          </a:p>
        </p:txBody>
      </p:sp>
      <p:pic>
        <p:nvPicPr>
          <p:cNvPr id="1026" name="Picture 2" descr="ULRIK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9331" y="4317992"/>
            <a:ext cx="1744086" cy="127318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481078" y="5926748"/>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smtClean="0">
                <a:solidFill>
                  <a:schemeClr val="tx2"/>
                </a:solidFill>
                <a:latin typeface="Times New Roman" pitchFamily="18" charset="0"/>
                <a:cs typeface="Times New Roman" pitchFamily="18" charset="0"/>
              </a:rPr>
              <a:t>1.000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012660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664458"/>
            <a:ext cx="9220199" cy="630942"/>
          </a:xfrm>
          <a:prstGeom prst="rect">
            <a:avLst/>
          </a:prstGeom>
          <a:noFill/>
        </p:spPr>
        <p:txBody>
          <a:bodyPr wrap="square" rtlCol="0">
            <a:spAutoFit/>
          </a:bodyPr>
          <a:lstStyle/>
          <a:p>
            <a:pPr algn="ctr"/>
            <a:r>
              <a:rPr lang="en-US" sz="3500" b="1" err="1" smtClean="0">
                <a:solidFill>
                  <a:schemeClr val="accent2">
                    <a:lumMod val="75000"/>
                  </a:schemeClr>
                </a:solidFill>
                <a:latin typeface="Times New Roman" pitchFamily="18" charset="0"/>
                <a:cs typeface="Times New Roman" pitchFamily="18" charset="0"/>
              </a:rPr>
              <a:t>Điều</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Trị</a:t>
            </a:r>
            <a:endParaRPr lang="en-US" sz="3500" b="1">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288183" y="1227137"/>
            <a:ext cx="8848875" cy="1815882"/>
          </a:xfrm>
          <a:prstGeom prst="rect">
            <a:avLst/>
          </a:prstGeom>
          <a:noFill/>
        </p:spPr>
        <p:txBody>
          <a:bodyPr wrap="square" rtlCol="0">
            <a:spAutoFit/>
          </a:bodyPr>
          <a:lstStyle/>
          <a:p>
            <a:r>
              <a:rPr lang="en-US" altLang="ko-KR" sz="2800" smtClean="0">
                <a:solidFill>
                  <a:schemeClr val="tx2"/>
                </a:solidFill>
                <a:latin typeface="Times New Roman" pitchFamily="18" charset="0"/>
                <a:cs typeface="Times New Roman" pitchFamily="18" charset="0"/>
              </a:rPr>
              <a:t>- Các thuốc kháng H2 ( hiệu quả sau 4 tuần)</a:t>
            </a:r>
          </a:p>
          <a:p>
            <a:r>
              <a:rPr lang="en-US" altLang="ko-KR" sz="2800" smtClean="0">
                <a:solidFill>
                  <a:schemeClr val="tx2"/>
                </a:solidFill>
                <a:latin typeface="Times New Roman" pitchFamily="18" charset="0"/>
                <a:cs typeface="Times New Roman" pitchFamily="18" charset="0"/>
              </a:rPr>
              <a:t>   + </a:t>
            </a:r>
            <a:r>
              <a:rPr lang="en-US" altLang="ko-KR" sz="2800">
                <a:solidFill>
                  <a:schemeClr val="tx2"/>
                </a:solidFill>
                <a:latin typeface="Times New Roman" pitchFamily="18" charset="0"/>
                <a:cs typeface="Times New Roman" pitchFamily="18" charset="0"/>
              </a:rPr>
              <a:t>R</a:t>
            </a:r>
            <a:r>
              <a:rPr lang="en-US" altLang="ko-KR" sz="2800" smtClean="0">
                <a:solidFill>
                  <a:schemeClr val="tx2"/>
                </a:solidFill>
                <a:latin typeface="Times New Roman" pitchFamily="18" charset="0"/>
                <a:cs typeface="Times New Roman" pitchFamily="18" charset="0"/>
              </a:rPr>
              <a:t>anitidine 300mg : uống 1 viên vào buổi tối.</a:t>
            </a:r>
            <a:endParaRPr lang="en-US" altLang="ko-KR" sz="2800">
              <a:solidFill>
                <a:schemeClr val="tx2"/>
              </a:solidFill>
              <a:latin typeface="Times New Roman" pitchFamily="18" charset="0"/>
              <a:cs typeface="Times New Roman" pitchFamily="18" charset="0"/>
            </a:endParaRPr>
          </a:p>
          <a:p>
            <a:r>
              <a:rPr lang="en-US" altLang="ko-KR" sz="2800" smtClean="0">
                <a:solidFill>
                  <a:schemeClr val="tx2"/>
                </a:solidFill>
                <a:latin typeface="Times New Roman" pitchFamily="18" charset="0"/>
                <a:cs typeface="Times New Roman" pitchFamily="18" charset="0"/>
              </a:rPr>
              <a:t>   + Cimetidin 400mg</a:t>
            </a:r>
            <a:r>
              <a:rPr lang="en-US" altLang="ko-KR" sz="2800">
                <a:solidFill>
                  <a:schemeClr val="tx2"/>
                </a:solidFill>
                <a:latin typeface="Times New Roman" pitchFamily="18" charset="0"/>
                <a:cs typeface="Times New Roman" pitchFamily="18" charset="0"/>
              </a:rPr>
              <a:t>: </a:t>
            </a:r>
            <a:r>
              <a:rPr lang="en-US" sz="2800" smtClean="0">
                <a:solidFill>
                  <a:schemeClr val="tx2"/>
                </a:solidFill>
                <a:latin typeface="Times New Roman" pitchFamily="18" charset="0"/>
                <a:cs typeface="Times New Roman" pitchFamily="18" charset="0"/>
              </a:rPr>
              <a:t>1 viên </a:t>
            </a:r>
            <a:r>
              <a:rPr lang="en-US" sz="2800">
                <a:solidFill>
                  <a:schemeClr val="tx2"/>
                </a:solidFill>
                <a:latin typeface="Times New Roman" pitchFamily="18" charset="0"/>
                <a:cs typeface="Times New Roman" pitchFamily="18" charset="0"/>
              </a:rPr>
              <a:t>x 2 lần/ </a:t>
            </a:r>
            <a:r>
              <a:rPr lang="en-US" sz="2800" smtClean="0">
                <a:solidFill>
                  <a:schemeClr val="tx2"/>
                </a:solidFill>
                <a:latin typeface="Times New Roman" pitchFamily="18" charset="0"/>
                <a:cs typeface="Times New Roman" pitchFamily="18" charset="0"/>
              </a:rPr>
              <a:t>ngày.</a:t>
            </a:r>
          </a:p>
          <a:p>
            <a:r>
              <a:rPr lang="en-US" altLang="ko-KR" sz="2800" smtClean="0">
                <a:solidFill>
                  <a:schemeClr val="tx2"/>
                </a:solidFill>
                <a:latin typeface="Times New Roman" pitchFamily="18" charset="0"/>
                <a:cs typeface="Times New Roman" pitchFamily="18" charset="0"/>
              </a:rPr>
              <a:t>   + Pantoprazole 40mg : uống 1 viên vào buổi tối.</a:t>
            </a:r>
            <a:endParaRPr lang="en-US" altLang="ko-KR" sz="2800">
              <a:solidFill>
                <a:schemeClr val="tx2"/>
              </a:solidFill>
              <a:latin typeface="Times New Roman" pitchFamily="18" charset="0"/>
              <a:cs typeface="Times New Roman" pitchFamily="18" charset="0"/>
            </a:endParaRPr>
          </a:p>
        </p:txBody>
      </p:sp>
      <p:sp>
        <p:nvSpPr>
          <p:cNvPr id="24" name="TextBox 23"/>
          <p:cNvSpPr txBox="1"/>
          <p:nvPr/>
        </p:nvSpPr>
        <p:spPr>
          <a:xfrm>
            <a:off x="381000" y="1965966"/>
            <a:ext cx="7010400" cy="369332"/>
          </a:xfrm>
          <a:prstGeom prst="rect">
            <a:avLst/>
          </a:prstGeom>
          <a:noFill/>
        </p:spPr>
        <p:txBody>
          <a:bodyPr wrap="square" rtlCol="0">
            <a:spAutoFit/>
          </a:bodyPr>
          <a:lstStyle/>
          <a:p>
            <a:endParaRPr lang="en-US" u="sng">
              <a:solidFill>
                <a:schemeClr val="tx2"/>
              </a:solidFill>
              <a:latin typeface="Times New Roman" pitchFamily="18" charset="0"/>
              <a:cs typeface="Times New Roman" pitchFamily="18" charset="0"/>
            </a:endParaRPr>
          </a:p>
        </p:txBody>
      </p:sp>
      <p:sp>
        <p:nvSpPr>
          <p:cNvPr id="4" name="AutoShape 2" descr="Káº¿t quáº£ hÃ¬nh áº£nh cho kremil 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288183" y="4496417"/>
            <a:ext cx="2187505"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2.000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sp>
        <p:nvSpPr>
          <p:cNvPr id="36" name="TextBox 35"/>
          <p:cNvSpPr txBox="1"/>
          <p:nvPr/>
        </p:nvSpPr>
        <p:spPr>
          <a:xfrm>
            <a:off x="4709651" y="4453694"/>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a:solidFill>
                  <a:schemeClr val="tx2"/>
                </a:solidFill>
                <a:latin typeface="Times New Roman" pitchFamily="18" charset="0"/>
                <a:cs typeface="Times New Roman" pitchFamily="18" charset="0"/>
              </a:rPr>
              <a:t>3</a:t>
            </a:r>
            <a:r>
              <a:rPr lang="en-US" sz="1600" b="1" smtClean="0">
                <a:solidFill>
                  <a:schemeClr val="tx2"/>
                </a:solidFill>
                <a:latin typeface="Times New Roman" pitchFamily="18" charset="0"/>
                <a:cs typeface="Times New Roman" pitchFamily="18" charset="0"/>
              </a:rPr>
              <a:t>.000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sp>
        <p:nvSpPr>
          <p:cNvPr id="37" name="TextBox 36"/>
          <p:cNvSpPr txBox="1"/>
          <p:nvPr/>
        </p:nvSpPr>
        <p:spPr>
          <a:xfrm>
            <a:off x="1146175" y="6197923"/>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4.000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Viên</a:t>
            </a:r>
          </a:p>
          <a:p>
            <a:endParaRPr lang="en-US" b="1">
              <a:solidFill>
                <a:schemeClr val="tx2"/>
              </a:solidFill>
              <a:latin typeface="Times New Roman" pitchFamily="18" charset="0"/>
              <a:cs typeface="Times New Roman" pitchFamily="18" charset="0"/>
            </a:endParaRPr>
          </a:p>
        </p:txBody>
      </p:sp>
      <p:pic>
        <p:nvPicPr>
          <p:cNvPr id="3074" name="Picture 2" descr="http://www.domesco.com/pictures/catalog/products/sp-03052017/162.Ranitidin-300m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803" y="2914333"/>
            <a:ext cx="1608117" cy="16081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tada.com.vn/images/products/product_img/cimetidin%204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6627" y="2976139"/>
            <a:ext cx="1781408" cy="14845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caodangyduocsaigon.com/timthumb.php?src=https://caodangyduocsaigon.com/images/contents/thumbnail-thuoc-pantoprazole-la-thuoc-gi-1547261855.jpg&amp;h=400&amp;w=6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6166" y="4737582"/>
            <a:ext cx="2086167" cy="13907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áº¿t quáº£ hÃ¬nh áº£nh cho Zantac 300m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5252" y="2975234"/>
            <a:ext cx="1521183" cy="152118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617260" y="4460646"/>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smtClean="0">
                <a:solidFill>
                  <a:schemeClr val="tx2"/>
                </a:solidFill>
                <a:latin typeface="Times New Roman" pitchFamily="18" charset="0"/>
                <a:cs typeface="Times New Roman" pitchFamily="18" charset="0"/>
              </a:rPr>
              <a:t>6.000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pic>
        <p:nvPicPr>
          <p:cNvPr id="2052" name="Picture 4" descr="https://bizweb.dktcdn.net/thumb/grande/100/148/350/products/0321554cimetidin-h100-jpeg.jpg?v=14791960414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0550" y="2689253"/>
            <a:ext cx="1832769" cy="183276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7041698" y="4458170"/>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a:solidFill>
                  <a:schemeClr val="tx2"/>
                </a:solidFill>
                <a:latin typeface="Times New Roman" pitchFamily="18" charset="0"/>
                <a:cs typeface="Times New Roman" pitchFamily="18" charset="0"/>
              </a:rPr>
              <a:t>1</a:t>
            </a:r>
            <a:r>
              <a:rPr lang="en-US" sz="1600" b="1" smtClean="0">
                <a:solidFill>
                  <a:schemeClr val="tx2"/>
                </a:solidFill>
                <a:latin typeface="Times New Roman" pitchFamily="18" charset="0"/>
                <a:cs typeface="Times New Roman" pitchFamily="18" charset="0"/>
              </a:rPr>
              <a:t>.000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pic>
        <p:nvPicPr>
          <p:cNvPr id="2054" name="Picture 6" descr="https://bizweb.dktcdn.net/thumb/grande/100/148/350/products/0725042cadipanto-jpeg.jpg?v=147919592430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91780" y="4737582"/>
            <a:ext cx="1835741" cy="153094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664940" y="6194971"/>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smtClean="0">
                <a:solidFill>
                  <a:schemeClr val="tx2"/>
                </a:solidFill>
                <a:latin typeface="Times New Roman" pitchFamily="18" charset="0"/>
                <a:cs typeface="Times New Roman" pitchFamily="18" charset="0"/>
              </a:rPr>
              <a:t>1.5</a:t>
            </a:r>
            <a:r>
              <a:rPr lang="en-US" sz="1600" b="1" smtClean="0">
                <a:solidFill>
                  <a:schemeClr val="tx2"/>
                </a:solidFill>
                <a:latin typeface="Times New Roman" pitchFamily="18" charset="0"/>
                <a:cs typeface="Times New Roman" pitchFamily="18" charset="0"/>
              </a:rPr>
              <a:t>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Viên</a:t>
            </a:r>
          </a:p>
          <a:p>
            <a:endParaRPr lang="en-US" b="1">
              <a:solidFill>
                <a:schemeClr val="tx2"/>
              </a:solidFill>
              <a:latin typeface="Times New Roman" pitchFamily="18" charset="0"/>
              <a:cs typeface="Times New Roman" pitchFamily="18" charset="0"/>
            </a:endParaRPr>
          </a:p>
        </p:txBody>
      </p:sp>
      <p:pic>
        <p:nvPicPr>
          <p:cNvPr id="2056" name="Picture 8" descr="Káº¿t quáº£ hÃ¬nh áº£nh cho Pantoprazole 40m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82564" y="4737582"/>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6482564" y="6238846"/>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smtClean="0">
                <a:solidFill>
                  <a:schemeClr val="tx2"/>
                </a:solidFill>
                <a:latin typeface="Times New Roman" pitchFamily="18" charset="0"/>
                <a:cs typeface="Times New Roman" pitchFamily="18" charset="0"/>
              </a:rPr>
              <a:t>3.5</a:t>
            </a:r>
            <a:r>
              <a:rPr lang="en-US" sz="1600" b="1" smtClean="0">
                <a:solidFill>
                  <a:schemeClr val="tx2"/>
                </a:solidFill>
                <a:latin typeface="Times New Roman" pitchFamily="18" charset="0"/>
                <a:cs typeface="Times New Roman" pitchFamily="18" charset="0"/>
              </a:rPr>
              <a:t>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Viên</a:t>
            </a:r>
          </a:p>
          <a:p>
            <a:endParaRPr lang="en-US" b="1">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900507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664458"/>
            <a:ext cx="9220199" cy="630942"/>
          </a:xfrm>
          <a:prstGeom prst="rect">
            <a:avLst/>
          </a:prstGeom>
          <a:noFill/>
        </p:spPr>
        <p:txBody>
          <a:bodyPr wrap="square" rtlCol="0">
            <a:spAutoFit/>
          </a:bodyPr>
          <a:lstStyle/>
          <a:p>
            <a:pPr algn="ctr"/>
            <a:r>
              <a:rPr lang="en-US" sz="3500" b="1" err="1" smtClean="0">
                <a:solidFill>
                  <a:schemeClr val="accent2">
                    <a:lumMod val="75000"/>
                  </a:schemeClr>
                </a:solidFill>
                <a:latin typeface="Times New Roman" pitchFamily="18" charset="0"/>
                <a:cs typeface="Times New Roman" pitchFamily="18" charset="0"/>
              </a:rPr>
              <a:t>Điều</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Trị</a:t>
            </a:r>
            <a:endParaRPr lang="en-US" sz="3500" b="1">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272364" y="1208358"/>
            <a:ext cx="8848875" cy="1815882"/>
          </a:xfrm>
          <a:prstGeom prst="rect">
            <a:avLst/>
          </a:prstGeom>
          <a:noFill/>
        </p:spPr>
        <p:txBody>
          <a:bodyPr wrap="square" rtlCol="0">
            <a:spAutoFit/>
          </a:bodyPr>
          <a:lstStyle/>
          <a:p>
            <a:r>
              <a:rPr lang="en-US" altLang="ko-KR" sz="2800" smtClean="0">
                <a:solidFill>
                  <a:schemeClr val="tx2"/>
                </a:solidFill>
                <a:latin typeface="Times New Roman" pitchFamily="18" charset="0"/>
                <a:cs typeface="Times New Roman" pitchFamily="18" charset="0"/>
              </a:rPr>
              <a:t>- Thuốc kháng tiết - ức chế bơm proton</a:t>
            </a:r>
          </a:p>
          <a:p>
            <a:r>
              <a:rPr lang="en-US" altLang="ko-KR" sz="2800">
                <a:solidFill>
                  <a:schemeClr val="tx2"/>
                </a:solidFill>
                <a:latin typeface="Times New Roman" pitchFamily="18" charset="0"/>
                <a:cs typeface="Times New Roman" pitchFamily="18" charset="0"/>
              </a:rPr>
              <a:t>   + </a:t>
            </a:r>
            <a:r>
              <a:rPr lang="en-US" altLang="ko-KR" sz="2800" smtClean="0">
                <a:solidFill>
                  <a:schemeClr val="tx2"/>
                </a:solidFill>
                <a:latin typeface="Times New Roman" pitchFamily="18" charset="0"/>
                <a:cs typeface="Times New Roman" pitchFamily="18" charset="0"/>
              </a:rPr>
              <a:t>Omeprazole 20mg: 1 viên/ ngày x 2 tuần.</a:t>
            </a:r>
          </a:p>
          <a:p>
            <a:r>
              <a:rPr lang="en-US" altLang="ko-KR" sz="2800">
                <a:solidFill>
                  <a:schemeClr val="tx2"/>
                </a:solidFill>
                <a:latin typeface="Times New Roman" pitchFamily="18" charset="0"/>
                <a:cs typeface="Times New Roman" pitchFamily="18" charset="0"/>
              </a:rPr>
              <a:t>   + </a:t>
            </a:r>
            <a:r>
              <a:rPr lang="en-US" altLang="ko-KR" sz="2800" smtClean="0">
                <a:solidFill>
                  <a:schemeClr val="tx2"/>
                </a:solidFill>
                <a:latin typeface="Times New Roman" pitchFamily="18" charset="0"/>
                <a:cs typeface="Times New Roman" pitchFamily="18" charset="0"/>
              </a:rPr>
              <a:t>Rabeprazole 20mg: 1 viên/ ngày.</a:t>
            </a:r>
            <a:endParaRPr lang="en-US" sz="2800" smtClean="0">
              <a:solidFill>
                <a:schemeClr val="tx2"/>
              </a:solidFill>
              <a:latin typeface="Times New Roman" pitchFamily="18" charset="0"/>
              <a:cs typeface="Times New Roman" pitchFamily="18" charset="0"/>
            </a:endParaRPr>
          </a:p>
          <a:p>
            <a:r>
              <a:rPr lang="en-US" altLang="ko-KR" sz="2800">
                <a:solidFill>
                  <a:schemeClr val="tx2"/>
                </a:solidFill>
                <a:latin typeface="Times New Roman" pitchFamily="18" charset="0"/>
                <a:cs typeface="Times New Roman" pitchFamily="18" charset="0"/>
              </a:rPr>
              <a:t>   + </a:t>
            </a:r>
            <a:r>
              <a:rPr lang="en-US" altLang="ko-KR" sz="2800" smtClean="0">
                <a:solidFill>
                  <a:schemeClr val="tx2"/>
                </a:solidFill>
                <a:latin typeface="Times New Roman" pitchFamily="18" charset="0"/>
                <a:cs typeface="Times New Roman" pitchFamily="18" charset="0"/>
              </a:rPr>
              <a:t>Mepraz </a:t>
            </a:r>
            <a:r>
              <a:rPr lang="en-US" altLang="ko-KR" sz="2800">
                <a:solidFill>
                  <a:schemeClr val="tx2"/>
                </a:solidFill>
                <a:latin typeface="Times New Roman" pitchFamily="18" charset="0"/>
                <a:cs typeface="Times New Roman" pitchFamily="18" charset="0"/>
              </a:rPr>
              <a:t>20mg: uống 1 viên vào buổi tối.</a:t>
            </a:r>
          </a:p>
        </p:txBody>
      </p:sp>
      <p:sp>
        <p:nvSpPr>
          <p:cNvPr id="4" name="AutoShape 2" descr="Káº¿t quáº£ hÃ¬nh áº£nh cho kremil 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706751" y="4456467"/>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2.000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sp>
        <p:nvSpPr>
          <p:cNvPr id="36" name="TextBox 35"/>
          <p:cNvSpPr txBox="1"/>
          <p:nvPr/>
        </p:nvSpPr>
        <p:spPr>
          <a:xfrm>
            <a:off x="174695" y="6360624"/>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a:solidFill>
                  <a:schemeClr val="tx2"/>
                </a:solidFill>
                <a:latin typeface="Times New Roman" pitchFamily="18" charset="0"/>
                <a:cs typeface="Times New Roman" pitchFamily="18" charset="0"/>
              </a:rPr>
              <a:t>3</a:t>
            </a:r>
            <a:r>
              <a:rPr lang="en-US" sz="1600" b="1" smtClean="0">
                <a:solidFill>
                  <a:schemeClr val="tx2"/>
                </a:solidFill>
                <a:latin typeface="Times New Roman" pitchFamily="18" charset="0"/>
                <a:cs typeface="Times New Roman" pitchFamily="18" charset="0"/>
              </a:rPr>
              <a:t>.000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sp>
        <p:nvSpPr>
          <p:cNvPr id="37" name="TextBox 36"/>
          <p:cNvSpPr txBox="1"/>
          <p:nvPr/>
        </p:nvSpPr>
        <p:spPr>
          <a:xfrm>
            <a:off x="6985482" y="6360625"/>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a:solidFill>
                  <a:schemeClr val="tx2"/>
                </a:solidFill>
                <a:latin typeface="Times New Roman" pitchFamily="18" charset="0"/>
                <a:cs typeface="Times New Roman" pitchFamily="18" charset="0"/>
              </a:rPr>
              <a:t>2</a:t>
            </a:r>
            <a:r>
              <a:rPr lang="en-US" sz="1600" b="1" smtClean="0">
                <a:solidFill>
                  <a:schemeClr val="tx2"/>
                </a:solidFill>
                <a:latin typeface="Times New Roman" pitchFamily="18" charset="0"/>
                <a:cs typeface="Times New Roman" pitchFamily="18" charset="0"/>
              </a:rPr>
              <a:t>.000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Viên</a:t>
            </a:r>
          </a:p>
          <a:p>
            <a:endParaRPr lang="en-US" b="1">
              <a:solidFill>
                <a:schemeClr val="tx2"/>
              </a:solidFill>
              <a:latin typeface="Times New Roman" pitchFamily="18" charset="0"/>
              <a:cs typeface="Times New Roman" pitchFamily="18" charset="0"/>
            </a:endParaRPr>
          </a:p>
        </p:txBody>
      </p:sp>
      <p:pic>
        <p:nvPicPr>
          <p:cNvPr id="4098" name="Picture 2" descr="https://nilp.vn/wp-content/uploads/2019/04/omeprazol-la-thuoc-g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575" y="3031101"/>
            <a:ext cx="1219200" cy="13622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mims.com/resources/drugs/Vietnam/packshot/Rabestad6002PPS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082" y="4937992"/>
            <a:ext cx="1343441" cy="143452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nhathuoclongchau.com/images/product/2018/08/00018277-mepraz-20mg-sanofi-4x7-7212-5b87_lar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6293" y="4786814"/>
            <a:ext cx="1453737" cy="145373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bizweb.dktcdn.net/thumb/grande/100/148/350/products/2008419omeptul-jpeg.jpg?v=14791959609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1440" y="2765374"/>
            <a:ext cx="1876732" cy="187673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591440" y="4334330"/>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smtClean="0">
                <a:solidFill>
                  <a:schemeClr val="tx2"/>
                </a:solidFill>
                <a:latin typeface="Times New Roman" pitchFamily="18" charset="0"/>
                <a:cs typeface="Times New Roman" pitchFamily="18" charset="0"/>
              </a:rPr>
              <a:t>1.000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pic>
        <p:nvPicPr>
          <p:cNvPr id="3076" name="Picture 4" descr="GoodSense Omeprazole Delayed Release Tablets 20 mg,  Acid Reducer, Treats Heartburn, 42 Cou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60074" y="2907546"/>
            <a:ext cx="1485790" cy="148579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562420" y="4417387"/>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smtClean="0">
                <a:solidFill>
                  <a:schemeClr val="tx2"/>
                </a:solidFill>
                <a:latin typeface="Times New Roman" pitchFamily="18" charset="0"/>
                <a:cs typeface="Times New Roman" pitchFamily="18" charset="0"/>
              </a:rPr>
              <a:t>9.000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pic>
        <p:nvPicPr>
          <p:cNvPr id="3078" name="Picture 6" descr="SaviPharma Savi Rabeprazole 20mg, Há»p 20 viÃª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9765" y="4764242"/>
            <a:ext cx="1814865" cy="181486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379518" y="6378453"/>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a:solidFill>
                  <a:schemeClr val="tx2"/>
                </a:solidFill>
                <a:latin typeface="Times New Roman" pitchFamily="18" charset="0"/>
                <a:cs typeface="Times New Roman" pitchFamily="18" charset="0"/>
              </a:rPr>
              <a:t>4</a:t>
            </a:r>
            <a:r>
              <a:rPr lang="en-US" sz="1600" b="1" smtClean="0">
                <a:solidFill>
                  <a:schemeClr val="tx2"/>
                </a:solidFill>
                <a:latin typeface="Times New Roman" pitchFamily="18" charset="0"/>
                <a:cs typeface="Times New Roman" pitchFamily="18" charset="0"/>
              </a:rPr>
              <a:t>.000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pic>
        <p:nvPicPr>
          <p:cNvPr id="3081"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55727" y="5072020"/>
            <a:ext cx="1449584" cy="101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4610100" y="6366002"/>
            <a:ext cx="224875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smtClean="0">
                <a:solidFill>
                  <a:schemeClr val="tx2"/>
                </a:solidFill>
                <a:latin typeface="Times New Roman" pitchFamily="18" charset="0"/>
                <a:cs typeface="Times New Roman" pitchFamily="18" charset="0"/>
              </a:rPr>
              <a:t>10.000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655951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664458"/>
            <a:ext cx="9220199" cy="630942"/>
          </a:xfrm>
          <a:prstGeom prst="rect">
            <a:avLst/>
          </a:prstGeom>
          <a:noFill/>
        </p:spPr>
        <p:txBody>
          <a:bodyPr wrap="square" rtlCol="0">
            <a:spAutoFit/>
          </a:bodyPr>
          <a:lstStyle/>
          <a:p>
            <a:pPr algn="ctr"/>
            <a:r>
              <a:rPr lang="en-US" sz="3500" b="1" err="1" smtClean="0">
                <a:solidFill>
                  <a:schemeClr val="accent2">
                    <a:lumMod val="75000"/>
                  </a:schemeClr>
                </a:solidFill>
                <a:latin typeface="Times New Roman" pitchFamily="18" charset="0"/>
                <a:cs typeface="Times New Roman" pitchFamily="18" charset="0"/>
              </a:rPr>
              <a:t>Điều</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Trị</a:t>
            </a:r>
            <a:endParaRPr lang="en-US" sz="3500" b="1">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273354" y="1211324"/>
            <a:ext cx="8848875" cy="3539430"/>
          </a:xfrm>
          <a:prstGeom prst="rect">
            <a:avLst/>
          </a:prstGeom>
          <a:noFill/>
        </p:spPr>
        <p:txBody>
          <a:bodyPr wrap="square" rtlCol="0">
            <a:spAutoFit/>
          </a:bodyPr>
          <a:lstStyle/>
          <a:p>
            <a:r>
              <a:rPr lang="en-US" altLang="ko-KR" sz="2800" smtClean="0">
                <a:solidFill>
                  <a:schemeClr val="tx2"/>
                </a:solidFill>
                <a:latin typeface="Times New Roman" pitchFamily="18" charset="0"/>
                <a:cs typeface="Times New Roman" pitchFamily="18" charset="0"/>
              </a:rPr>
              <a:t>- Loét có HP (+)</a:t>
            </a:r>
          </a:p>
          <a:p>
            <a:r>
              <a:rPr lang="en-US" sz="2800" smtClean="0">
                <a:solidFill>
                  <a:schemeClr val="tx2"/>
                </a:solidFill>
                <a:latin typeface="Times New Roman" pitchFamily="18" charset="0"/>
                <a:cs typeface="Times New Roman" pitchFamily="18" charset="0"/>
              </a:rPr>
              <a:t>  + PPI</a:t>
            </a:r>
            <a:r>
              <a:rPr lang="en-US" sz="2800">
                <a:solidFill>
                  <a:schemeClr val="tx2"/>
                </a:solidFill>
                <a:latin typeface="Times New Roman" pitchFamily="18" charset="0"/>
                <a:cs typeface="Times New Roman" pitchFamily="18" charset="0"/>
              </a:rPr>
              <a:t> 2 lần/ngày, trước ăn 30 phút.</a:t>
            </a:r>
          </a:p>
          <a:p>
            <a:r>
              <a:rPr lang="en-US" sz="2800" smtClean="0">
                <a:solidFill>
                  <a:schemeClr val="tx2"/>
                </a:solidFill>
                <a:latin typeface="Times New Roman" pitchFamily="18" charset="0"/>
                <a:cs typeface="Times New Roman" pitchFamily="18" charset="0"/>
              </a:rPr>
              <a:t>  + Amoxicillin</a:t>
            </a:r>
            <a:r>
              <a:rPr lang="en-US" sz="2800">
                <a:solidFill>
                  <a:schemeClr val="tx2"/>
                </a:solidFill>
                <a:latin typeface="Times New Roman" pitchFamily="18" charset="0"/>
                <a:cs typeface="Times New Roman" pitchFamily="18" charset="0"/>
              </a:rPr>
              <a:t> 1000mg x 2 lần/ngày, sau ăn.</a:t>
            </a:r>
          </a:p>
          <a:p>
            <a:r>
              <a:rPr lang="en-US" sz="2800" smtClean="0">
                <a:solidFill>
                  <a:schemeClr val="tx2"/>
                </a:solidFill>
                <a:latin typeface="Times New Roman" pitchFamily="18" charset="0"/>
                <a:cs typeface="Times New Roman" pitchFamily="18" charset="0"/>
              </a:rPr>
              <a:t>  + Clarithromycin</a:t>
            </a:r>
            <a:r>
              <a:rPr lang="en-US" sz="2800">
                <a:solidFill>
                  <a:schemeClr val="tx2"/>
                </a:solidFill>
                <a:latin typeface="Times New Roman" pitchFamily="18" charset="0"/>
                <a:cs typeface="Times New Roman" pitchFamily="18" charset="0"/>
              </a:rPr>
              <a:t> 500mg x 2 lần/ngày, sau </a:t>
            </a:r>
            <a:r>
              <a:rPr lang="en-US" sz="2800" smtClean="0">
                <a:solidFill>
                  <a:schemeClr val="tx2"/>
                </a:solidFill>
                <a:latin typeface="Times New Roman" pitchFamily="18" charset="0"/>
                <a:cs typeface="Times New Roman" pitchFamily="18" charset="0"/>
              </a:rPr>
              <a:t>ăn.</a:t>
            </a:r>
          </a:p>
          <a:p>
            <a:r>
              <a:rPr lang="en-US" sz="2800" b="1" i="1">
                <a:solidFill>
                  <a:schemeClr val="tx2"/>
                </a:solidFill>
                <a:latin typeface="Times New Roman" pitchFamily="18" charset="0"/>
                <a:cs typeface="Times New Roman" pitchFamily="18" charset="0"/>
              </a:rPr>
              <a:t> </a:t>
            </a:r>
            <a:r>
              <a:rPr lang="en-US" sz="2800" b="1" i="1" smtClean="0">
                <a:solidFill>
                  <a:schemeClr val="tx2"/>
                </a:solidFill>
                <a:latin typeface="Times New Roman" pitchFamily="18" charset="0"/>
                <a:cs typeface="Times New Roman" pitchFamily="18" charset="0"/>
              </a:rPr>
              <a:t>                   </a:t>
            </a:r>
            <a:r>
              <a:rPr lang="en-US" sz="2000" b="1" i="1" smtClean="0">
                <a:solidFill>
                  <a:schemeClr val="tx2"/>
                </a:solidFill>
                <a:latin typeface="Times New Roman" pitchFamily="18" charset="0"/>
                <a:cs typeface="Times New Roman" pitchFamily="18" charset="0"/>
              </a:rPr>
              <a:t>Dùng </a:t>
            </a:r>
            <a:r>
              <a:rPr lang="en-US" sz="2000" b="1" i="1">
                <a:solidFill>
                  <a:schemeClr val="tx2"/>
                </a:solidFill>
                <a:latin typeface="Times New Roman" pitchFamily="18" charset="0"/>
                <a:cs typeface="Times New Roman" pitchFamily="18" charset="0"/>
              </a:rPr>
              <a:t>trong 10-14 ngày</a:t>
            </a:r>
            <a:endParaRPr lang="en-US" sz="2000">
              <a:solidFill>
                <a:schemeClr val="tx2"/>
              </a:solidFill>
              <a:latin typeface="Times New Roman" pitchFamily="18" charset="0"/>
              <a:cs typeface="Times New Roman" pitchFamily="18" charset="0"/>
            </a:endParaRPr>
          </a:p>
          <a:p>
            <a:endParaRPr lang="en-US" sz="2800">
              <a:solidFill>
                <a:schemeClr val="tx2"/>
              </a:solidFill>
              <a:latin typeface="Times New Roman" pitchFamily="18" charset="0"/>
              <a:cs typeface="Times New Roman" pitchFamily="18" charset="0"/>
            </a:endParaRPr>
          </a:p>
          <a:p>
            <a:r>
              <a:rPr lang="en-US" sz="2800">
                <a:solidFill>
                  <a:schemeClr val="tx2"/>
                </a:solidFill>
                <a:latin typeface="Times New Roman" pitchFamily="18" charset="0"/>
                <a:cs typeface="Times New Roman" pitchFamily="18" charset="0"/>
              </a:rPr>
              <a:t> </a:t>
            </a:r>
          </a:p>
          <a:p>
            <a:endParaRPr lang="en-US" altLang="ko-KR" sz="2800">
              <a:solidFill>
                <a:schemeClr val="tx2"/>
              </a:solidFill>
              <a:latin typeface="Times New Roman" pitchFamily="18" charset="0"/>
              <a:cs typeface="Times New Roman" pitchFamily="18" charset="0"/>
            </a:endParaRPr>
          </a:p>
        </p:txBody>
      </p:sp>
      <p:sp>
        <p:nvSpPr>
          <p:cNvPr id="4" name="AutoShape 2" descr="Káº¿t quáº£ hÃ¬nh áº£nh cho kremil 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748352" y="4448402"/>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2.000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sp>
        <p:nvSpPr>
          <p:cNvPr id="36" name="TextBox 35"/>
          <p:cNvSpPr txBox="1"/>
          <p:nvPr/>
        </p:nvSpPr>
        <p:spPr>
          <a:xfrm>
            <a:off x="3619500" y="4411170"/>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smtClean="0">
                <a:solidFill>
                  <a:schemeClr val="tx2"/>
                </a:solidFill>
                <a:latin typeface="Times New Roman" pitchFamily="18" charset="0"/>
                <a:cs typeface="Times New Roman" pitchFamily="18" charset="0"/>
              </a:rPr>
              <a:t>3.0</a:t>
            </a:r>
            <a:r>
              <a:rPr lang="en-US" sz="1600" b="1" smtClean="0">
                <a:solidFill>
                  <a:schemeClr val="tx2"/>
                </a:solidFill>
                <a:latin typeface="Times New Roman" pitchFamily="18" charset="0"/>
                <a:cs typeface="Times New Roman" pitchFamily="18" charset="0"/>
              </a:rPr>
              <a:t>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sp>
        <p:nvSpPr>
          <p:cNvPr id="37" name="TextBox 36"/>
          <p:cNvSpPr txBox="1"/>
          <p:nvPr/>
        </p:nvSpPr>
        <p:spPr>
          <a:xfrm>
            <a:off x="612775" y="6429499"/>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a:solidFill>
                  <a:schemeClr val="tx2"/>
                </a:solidFill>
                <a:latin typeface="Times New Roman" pitchFamily="18" charset="0"/>
                <a:cs typeface="Times New Roman" pitchFamily="18" charset="0"/>
              </a:rPr>
              <a:t>2</a:t>
            </a:r>
            <a:r>
              <a:rPr lang="en-US" sz="1600" b="1" smtClean="0">
                <a:solidFill>
                  <a:schemeClr val="tx2"/>
                </a:solidFill>
                <a:latin typeface="Times New Roman" pitchFamily="18" charset="0"/>
                <a:cs typeface="Times New Roman" pitchFamily="18" charset="0"/>
              </a:rPr>
              <a:t>.000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Viên</a:t>
            </a:r>
          </a:p>
          <a:p>
            <a:endParaRPr lang="en-US" b="1">
              <a:solidFill>
                <a:schemeClr val="tx2"/>
              </a:solidFill>
              <a:latin typeface="Times New Roman" pitchFamily="18" charset="0"/>
              <a:cs typeface="Times New Roman" pitchFamily="18" charset="0"/>
            </a:endParaRPr>
          </a:p>
        </p:txBody>
      </p:sp>
      <p:pic>
        <p:nvPicPr>
          <p:cNvPr id="5122" name="Picture 2" descr="Káº¿t quáº£ hÃ¬nh áº£nh cho Clarithromycin 500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66" y="4756179"/>
            <a:ext cx="1724002" cy="17240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Ã¬nh áº£nh cÃ³ liÃªn qu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2008" y="3167750"/>
            <a:ext cx="1800851" cy="12014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688" y="3257264"/>
            <a:ext cx="1435279" cy="1435279"/>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0170" y="3425495"/>
            <a:ext cx="1168853" cy="985675"/>
          </a:xfrm>
          <a:prstGeom prst="rect">
            <a:avLst/>
          </a:prstGeom>
        </p:spPr>
      </p:pic>
      <p:sp>
        <p:nvSpPr>
          <p:cNvPr id="26" name="TextBox 25"/>
          <p:cNvSpPr txBox="1"/>
          <p:nvPr/>
        </p:nvSpPr>
        <p:spPr>
          <a:xfrm>
            <a:off x="6922008" y="4384766"/>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1.500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pic>
        <p:nvPicPr>
          <p:cNvPr id="4098" name="Picture 2" descr="https://bizweb.dktcdn.net/thumb/grande/100/148/350/products/5955339clarividi-500-jpeg.jpg?v=147919399755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09930" y="4794379"/>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714820" y="6400800"/>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a:solidFill>
                  <a:schemeClr val="tx2"/>
                </a:solidFill>
                <a:latin typeface="Times New Roman" pitchFamily="18" charset="0"/>
                <a:cs typeface="Times New Roman" pitchFamily="18" charset="0"/>
              </a:rPr>
              <a:t>5</a:t>
            </a:r>
            <a:r>
              <a:rPr lang="en-US" sz="1600" b="1" smtClean="0">
                <a:solidFill>
                  <a:schemeClr val="tx2"/>
                </a:solidFill>
                <a:latin typeface="Times New Roman" pitchFamily="18" charset="0"/>
                <a:cs typeface="Times New Roman" pitchFamily="18" charset="0"/>
              </a:rPr>
              <a:t>.0</a:t>
            </a:r>
            <a:r>
              <a:rPr lang="en-US" sz="1600" b="1" smtClean="0">
                <a:solidFill>
                  <a:schemeClr val="tx2"/>
                </a:solidFill>
                <a:latin typeface="Times New Roman" pitchFamily="18" charset="0"/>
                <a:cs typeface="Times New Roman" pitchFamily="18" charset="0"/>
              </a:rPr>
              <a:t>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pic>
        <p:nvPicPr>
          <p:cNvPr id="4100" name="Picture 4" descr="https://bizweb.dktcdn.net/thumb/grande/100/148/350/products/biclary-500.jpg?v=14905195227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3665" y="4718946"/>
            <a:ext cx="1866900" cy="140017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790118" y="6400799"/>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smtClean="0">
                <a:solidFill>
                  <a:schemeClr val="tx2"/>
                </a:solidFill>
                <a:latin typeface="Times New Roman" pitchFamily="18" charset="0"/>
                <a:cs typeface="Times New Roman" pitchFamily="18" charset="0"/>
              </a:rPr>
              <a:t>7.0</a:t>
            </a:r>
            <a:r>
              <a:rPr lang="en-US" sz="1600" b="1" smtClean="0">
                <a:solidFill>
                  <a:schemeClr val="tx2"/>
                </a:solidFill>
                <a:latin typeface="Times New Roman" pitchFamily="18" charset="0"/>
                <a:cs typeface="Times New Roman" pitchFamily="18" charset="0"/>
              </a:rPr>
              <a:t>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977330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12" name="TextBox 11"/>
          <p:cNvSpPr txBox="1"/>
          <p:nvPr/>
        </p:nvSpPr>
        <p:spPr>
          <a:xfrm>
            <a:off x="1752600" y="838200"/>
            <a:ext cx="6324600" cy="630942"/>
          </a:xfrm>
          <a:prstGeom prst="rect">
            <a:avLst/>
          </a:prstGeom>
          <a:noFill/>
        </p:spPr>
        <p:txBody>
          <a:bodyPr wrap="square" rtlCol="0">
            <a:spAutoFit/>
          </a:bodyPr>
          <a:lstStyle/>
          <a:p>
            <a:pPr algn="ctr"/>
            <a:r>
              <a:rPr lang="en-US" sz="3500" b="1" smtClean="0">
                <a:solidFill>
                  <a:schemeClr val="accent2">
                    <a:lumMod val="75000"/>
                  </a:schemeClr>
                </a:solidFill>
                <a:latin typeface="Times New Roman" pitchFamily="18" charset="0"/>
                <a:cs typeface="Times New Roman" pitchFamily="18" charset="0"/>
              </a:rPr>
              <a:t>NỘI DUNG TRÌNH BÀY</a:t>
            </a:r>
            <a:endParaRPr lang="en-US" sz="3500" b="1">
              <a:solidFill>
                <a:schemeClr val="accent2">
                  <a:lumMod val="75000"/>
                </a:schemeClr>
              </a:solidFill>
              <a:latin typeface="Times New Roman" pitchFamily="18" charset="0"/>
              <a:cs typeface="Times New Roman" pitchFamily="18" charset="0"/>
            </a:endParaRPr>
          </a:p>
        </p:txBody>
      </p:sp>
      <p:sp>
        <p:nvSpPr>
          <p:cNvPr id="10" name="Subtitle 2"/>
          <p:cNvSpPr txBox="1">
            <a:spLocks/>
          </p:cNvSpPr>
          <p:nvPr/>
        </p:nvSpPr>
        <p:spPr>
          <a:xfrm>
            <a:off x="307974" y="990600"/>
            <a:ext cx="8759825" cy="5867400"/>
          </a:xfrm>
          <a:prstGeom prst="rect">
            <a:avLst/>
          </a:prstGeom>
        </p:spPr>
        <p:txBody>
          <a:bodyPr>
            <a:normAutofit fontScale="25000" lnSpcReduction="20000"/>
          </a:bodyPr>
          <a:lstStyle>
            <a:lvl1pPr marL="342900" indent="-3429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itchFamily="18" charset="0"/>
              <a:buChar char="–"/>
              <a:defRPr sz="21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1600">
                <a:solidFill>
                  <a:srgbClr val="000000"/>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9pPr>
          </a:lstStyle>
          <a:p>
            <a:pPr marL="0" indent="0">
              <a:buNone/>
            </a:pPr>
            <a:endParaRPr lang="en-US" altLang="ko-KR" sz="4500" smtClean="0">
              <a:solidFill>
                <a:schemeClr val="accent2">
                  <a:lumMod val="75000"/>
                </a:schemeClr>
              </a:solidFill>
              <a:latin typeface="Times New Roman" pitchFamily="18" charset="0"/>
              <a:cs typeface="Times New Roman" pitchFamily="18" charset="0"/>
            </a:endParaRPr>
          </a:p>
          <a:p>
            <a:pPr marL="0" indent="0">
              <a:buNone/>
            </a:pPr>
            <a:endParaRPr lang="en-US" altLang="ko-KR" sz="4500">
              <a:solidFill>
                <a:schemeClr val="accent2">
                  <a:lumMod val="75000"/>
                </a:schemeClr>
              </a:solidFill>
              <a:latin typeface="Times New Roman" pitchFamily="18" charset="0"/>
              <a:cs typeface="Times New Roman" pitchFamily="18" charset="0"/>
            </a:endParaRPr>
          </a:p>
          <a:p>
            <a:pPr marL="0" indent="0">
              <a:buNone/>
            </a:pPr>
            <a:endParaRPr lang="en-US" altLang="ko-KR" sz="4500" smtClean="0">
              <a:solidFill>
                <a:schemeClr val="accent2">
                  <a:lumMod val="75000"/>
                </a:schemeClr>
              </a:solidFill>
              <a:latin typeface="Times New Roman" pitchFamily="18" charset="0"/>
              <a:cs typeface="Times New Roman" pitchFamily="18" charset="0"/>
            </a:endParaRPr>
          </a:p>
          <a:p>
            <a:pPr marL="0" indent="0">
              <a:buNone/>
            </a:pPr>
            <a:r>
              <a:rPr lang="en-US" altLang="ko-KR" sz="11200" smtClean="0">
                <a:solidFill>
                  <a:schemeClr val="accent2">
                    <a:lumMod val="75000"/>
                  </a:schemeClr>
                </a:solidFill>
                <a:latin typeface="Times New Roman" pitchFamily="18" charset="0"/>
                <a:cs typeface="Times New Roman" pitchFamily="18" charset="0"/>
              </a:rPr>
              <a:t>I.   </a:t>
            </a:r>
            <a:r>
              <a:rPr lang="en-US" altLang="ko-KR" sz="11200" err="1" smtClean="0">
                <a:solidFill>
                  <a:schemeClr val="accent2">
                    <a:lumMod val="75000"/>
                  </a:schemeClr>
                </a:solidFill>
                <a:latin typeface="Times New Roman" pitchFamily="18" charset="0"/>
                <a:cs typeface="Times New Roman" pitchFamily="18" charset="0"/>
              </a:rPr>
              <a:t>Bệnh</a:t>
            </a:r>
            <a:r>
              <a:rPr lang="en-US" altLang="ko-KR" sz="11200" smtClean="0">
                <a:solidFill>
                  <a:schemeClr val="accent2">
                    <a:lumMod val="75000"/>
                  </a:schemeClr>
                </a:solidFill>
                <a:latin typeface="Times New Roman" pitchFamily="18" charset="0"/>
                <a:cs typeface="Times New Roman" pitchFamily="18" charset="0"/>
              </a:rPr>
              <a:t> </a:t>
            </a:r>
            <a:r>
              <a:rPr lang="en-US" altLang="ko-KR" sz="11200" err="1" smtClean="0">
                <a:solidFill>
                  <a:schemeClr val="accent2">
                    <a:lumMod val="75000"/>
                  </a:schemeClr>
                </a:solidFill>
                <a:latin typeface="Times New Roman" pitchFamily="18" charset="0"/>
                <a:cs typeface="Times New Roman" pitchFamily="18" charset="0"/>
              </a:rPr>
              <a:t>loét</a:t>
            </a:r>
            <a:r>
              <a:rPr lang="en-US" altLang="ko-KR" sz="11200" smtClean="0">
                <a:solidFill>
                  <a:schemeClr val="accent2">
                    <a:lumMod val="75000"/>
                  </a:schemeClr>
                </a:solidFill>
                <a:latin typeface="Times New Roman" pitchFamily="18" charset="0"/>
                <a:cs typeface="Times New Roman" pitchFamily="18" charset="0"/>
              </a:rPr>
              <a:t> </a:t>
            </a:r>
            <a:r>
              <a:rPr lang="en-US" altLang="ko-KR" sz="11200" err="1" smtClean="0">
                <a:solidFill>
                  <a:schemeClr val="accent2">
                    <a:lumMod val="75000"/>
                  </a:schemeClr>
                </a:solidFill>
                <a:latin typeface="Times New Roman" pitchFamily="18" charset="0"/>
                <a:cs typeface="Times New Roman" pitchFamily="18" charset="0"/>
              </a:rPr>
              <a:t>dạ</a:t>
            </a:r>
            <a:r>
              <a:rPr lang="en-US" altLang="ko-KR" sz="11200" smtClean="0">
                <a:solidFill>
                  <a:schemeClr val="accent2">
                    <a:lumMod val="75000"/>
                  </a:schemeClr>
                </a:solidFill>
                <a:latin typeface="Times New Roman" pitchFamily="18" charset="0"/>
                <a:cs typeface="Times New Roman" pitchFamily="18" charset="0"/>
              </a:rPr>
              <a:t> </a:t>
            </a:r>
            <a:r>
              <a:rPr lang="en-US" altLang="ko-KR" sz="11200" err="1" smtClean="0">
                <a:solidFill>
                  <a:schemeClr val="accent2">
                    <a:lumMod val="75000"/>
                  </a:schemeClr>
                </a:solidFill>
                <a:latin typeface="Times New Roman" pitchFamily="18" charset="0"/>
                <a:cs typeface="Times New Roman" pitchFamily="18" charset="0"/>
              </a:rPr>
              <a:t>dày</a:t>
            </a:r>
            <a:r>
              <a:rPr lang="en-US" altLang="ko-KR" sz="11200" smtClean="0">
                <a:solidFill>
                  <a:schemeClr val="accent2">
                    <a:lumMod val="75000"/>
                  </a:schemeClr>
                </a:solidFill>
                <a:latin typeface="Times New Roman" pitchFamily="18" charset="0"/>
                <a:cs typeface="Times New Roman" pitchFamily="18" charset="0"/>
              </a:rPr>
              <a:t> -  </a:t>
            </a:r>
            <a:r>
              <a:rPr lang="en-US" altLang="ko-KR" sz="11200" err="1" smtClean="0">
                <a:solidFill>
                  <a:schemeClr val="accent2">
                    <a:lumMod val="75000"/>
                  </a:schemeClr>
                </a:solidFill>
                <a:latin typeface="Times New Roman" pitchFamily="18" charset="0"/>
                <a:cs typeface="Times New Roman" pitchFamily="18" charset="0"/>
              </a:rPr>
              <a:t>tá</a:t>
            </a:r>
            <a:r>
              <a:rPr lang="en-US" altLang="ko-KR" sz="11200" smtClean="0">
                <a:solidFill>
                  <a:schemeClr val="accent2">
                    <a:lumMod val="75000"/>
                  </a:schemeClr>
                </a:solidFill>
                <a:latin typeface="Times New Roman" pitchFamily="18" charset="0"/>
                <a:cs typeface="Times New Roman" pitchFamily="18" charset="0"/>
              </a:rPr>
              <a:t> </a:t>
            </a:r>
            <a:r>
              <a:rPr lang="en-US" altLang="ko-KR" sz="11200" err="1" smtClean="0">
                <a:solidFill>
                  <a:schemeClr val="accent2">
                    <a:lumMod val="75000"/>
                  </a:schemeClr>
                </a:solidFill>
                <a:latin typeface="Times New Roman" pitchFamily="18" charset="0"/>
                <a:cs typeface="Times New Roman" pitchFamily="18" charset="0"/>
              </a:rPr>
              <a:t>tràng</a:t>
            </a:r>
            <a:endParaRPr lang="en-US" altLang="ko-KR" sz="11200" smtClean="0">
              <a:solidFill>
                <a:schemeClr val="accent2">
                  <a:lumMod val="75000"/>
                </a:schemeClr>
              </a:solidFill>
              <a:latin typeface="Times New Roman" pitchFamily="18" charset="0"/>
              <a:cs typeface="Times New Roman" pitchFamily="18" charset="0"/>
            </a:endParaRPr>
          </a:p>
          <a:p>
            <a:pPr marL="0" indent="0">
              <a:buNone/>
            </a:pPr>
            <a:r>
              <a:rPr lang="en-US" altLang="ko-KR" sz="11200" smtClean="0">
                <a:solidFill>
                  <a:schemeClr val="accent2">
                    <a:lumMod val="75000"/>
                  </a:schemeClr>
                </a:solidFill>
                <a:latin typeface="Times New Roman" pitchFamily="18" charset="0"/>
                <a:cs typeface="Times New Roman" pitchFamily="18" charset="0"/>
              </a:rPr>
              <a:t>      1. </a:t>
            </a:r>
            <a:r>
              <a:rPr lang="en-US" altLang="ko-KR" sz="11200" err="1" smtClean="0">
                <a:solidFill>
                  <a:schemeClr val="accent2">
                    <a:lumMod val="75000"/>
                  </a:schemeClr>
                </a:solidFill>
                <a:latin typeface="Times New Roman" pitchFamily="18" charset="0"/>
                <a:cs typeface="Times New Roman" pitchFamily="18" charset="0"/>
              </a:rPr>
              <a:t>Khái</a:t>
            </a:r>
            <a:r>
              <a:rPr lang="en-US" altLang="ko-KR" sz="11200" smtClean="0">
                <a:solidFill>
                  <a:schemeClr val="accent2">
                    <a:lumMod val="75000"/>
                  </a:schemeClr>
                </a:solidFill>
                <a:latin typeface="Times New Roman" pitchFamily="18" charset="0"/>
                <a:cs typeface="Times New Roman" pitchFamily="18" charset="0"/>
              </a:rPr>
              <a:t> </a:t>
            </a:r>
            <a:r>
              <a:rPr lang="en-US" altLang="ko-KR" sz="11200" err="1" smtClean="0">
                <a:solidFill>
                  <a:schemeClr val="accent2">
                    <a:lumMod val="75000"/>
                  </a:schemeClr>
                </a:solidFill>
                <a:latin typeface="Times New Roman" pitchFamily="18" charset="0"/>
                <a:cs typeface="Times New Roman" pitchFamily="18" charset="0"/>
              </a:rPr>
              <a:t>niệm</a:t>
            </a:r>
            <a:endParaRPr lang="en-US" altLang="ko-KR" sz="11200" smtClean="0">
              <a:solidFill>
                <a:schemeClr val="accent2">
                  <a:lumMod val="75000"/>
                </a:schemeClr>
              </a:solidFill>
              <a:latin typeface="Times New Roman" pitchFamily="18" charset="0"/>
              <a:cs typeface="Times New Roman" pitchFamily="18" charset="0"/>
            </a:endParaRPr>
          </a:p>
          <a:p>
            <a:pPr marL="0" indent="0">
              <a:buNone/>
            </a:pPr>
            <a:r>
              <a:rPr lang="en-US" altLang="ko-KR" sz="11200" smtClean="0">
                <a:solidFill>
                  <a:schemeClr val="accent2">
                    <a:lumMod val="75000"/>
                  </a:schemeClr>
                </a:solidFill>
                <a:latin typeface="Times New Roman" pitchFamily="18" charset="0"/>
                <a:cs typeface="Times New Roman" pitchFamily="18" charset="0"/>
              </a:rPr>
              <a:t>      2. </a:t>
            </a:r>
            <a:r>
              <a:rPr lang="en-US" altLang="ko-KR" sz="11200" err="1" smtClean="0">
                <a:solidFill>
                  <a:schemeClr val="accent2">
                    <a:lumMod val="75000"/>
                  </a:schemeClr>
                </a:solidFill>
                <a:latin typeface="Times New Roman" pitchFamily="18" charset="0"/>
                <a:cs typeface="Times New Roman" pitchFamily="18" charset="0"/>
              </a:rPr>
              <a:t>Nguyên</a:t>
            </a:r>
            <a:r>
              <a:rPr lang="en-US" altLang="ko-KR" sz="11200" smtClean="0">
                <a:solidFill>
                  <a:schemeClr val="accent2">
                    <a:lumMod val="75000"/>
                  </a:schemeClr>
                </a:solidFill>
                <a:latin typeface="Times New Roman" pitchFamily="18" charset="0"/>
                <a:cs typeface="Times New Roman" pitchFamily="18" charset="0"/>
              </a:rPr>
              <a:t> </a:t>
            </a:r>
            <a:r>
              <a:rPr lang="en-US" altLang="ko-KR" sz="11200" err="1" smtClean="0">
                <a:solidFill>
                  <a:schemeClr val="accent2">
                    <a:lumMod val="75000"/>
                  </a:schemeClr>
                </a:solidFill>
                <a:latin typeface="Times New Roman" pitchFamily="18" charset="0"/>
                <a:cs typeface="Times New Roman" pitchFamily="18" charset="0"/>
              </a:rPr>
              <a:t>nhân</a:t>
            </a:r>
            <a:endParaRPr lang="en-US" altLang="ko-KR" sz="11200" smtClean="0">
              <a:solidFill>
                <a:schemeClr val="accent2">
                  <a:lumMod val="75000"/>
                </a:schemeClr>
              </a:solidFill>
              <a:latin typeface="Times New Roman" pitchFamily="18" charset="0"/>
              <a:cs typeface="Times New Roman" pitchFamily="18" charset="0"/>
            </a:endParaRPr>
          </a:p>
          <a:p>
            <a:pPr marL="0" indent="0">
              <a:buNone/>
            </a:pPr>
            <a:r>
              <a:rPr lang="en-US" altLang="ko-KR" sz="11200" smtClean="0">
                <a:solidFill>
                  <a:schemeClr val="accent2">
                    <a:lumMod val="75000"/>
                  </a:schemeClr>
                </a:solidFill>
                <a:latin typeface="Times New Roman" pitchFamily="18" charset="0"/>
                <a:cs typeface="Times New Roman" pitchFamily="18" charset="0"/>
              </a:rPr>
              <a:t>      3. </a:t>
            </a:r>
            <a:r>
              <a:rPr lang="en-US" altLang="ko-KR" sz="11200" err="1" smtClean="0">
                <a:solidFill>
                  <a:schemeClr val="accent2">
                    <a:lumMod val="75000"/>
                  </a:schemeClr>
                </a:solidFill>
                <a:latin typeface="Times New Roman" pitchFamily="18" charset="0"/>
                <a:cs typeface="Times New Roman" pitchFamily="18" charset="0"/>
              </a:rPr>
              <a:t>Lâm</a:t>
            </a:r>
            <a:r>
              <a:rPr lang="en-US" altLang="ko-KR" sz="11200" smtClean="0">
                <a:solidFill>
                  <a:schemeClr val="accent2">
                    <a:lumMod val="75000"/>
                  </a:schemeClr>
                </a:solidFill>
                <a:latin typeface="Times New Roman" pitchFamily="18" charset="0"/>
                <a:cs typeface="Times New Roman" pitchFamily="18" charset="0"/>
              </a:rPr>
              <a:t> </a:t>
            </a:r>
            <a:r>
              <a:rPr lang="en-US" altLang="ko-KR" sz="11200" err="1">
                <a:solidFill>
                  <a:schemeClr val="accent2">
                    <a:lumMod val="75000"/>
                  </a:schemeClr>
                </a:solidFill>
                <a:latin typeface="Times New Roman" pitchFamily="18" charset="0"/>
                <a:cs typeface="Times New Roman" pitchFamily="18" charset="0"/>
              </a:rPr>
              <a:t>s</a:t>
            </a:r>
            <a:r>
              <a:rPr lang="en-US" altLang="ko-KR" sz="11200" err="1" smtClean="0">
                <a:solidFill>
                  <a:schemeClr val="accent2">
                    <a:lumMod val="75000"/>
                  </a:schemeClr>
                </a:solidFill>
                <a:latin typeface="Times New Roman" pitchFamily="18" charset="0"/>
                <a:cs typeface="Times New Roman" pitchFamily="18" charset="0"/>
              </a:rPr>
              <a:t>àng</a:t>
            </a:r>
            <a:endParaRPr lang="en-US" altLang="ko-KR" sz="11200" smtClean="0">
              <a:solidFill>
                <a:schemeClr val="accent2">
                  <a:lumMod val="75000"/>
                </a:schemeClr>
              </a:solidFill>
              <a:latin typeface="Times New Roman" pitchFamily="18" charset="0"/>
              <a:cs typeface="Times New Roman" pitchFamily="18" charset="0"/>
            </a:endParaRPr>
          </a:p>
          <a:p>
            <a:pPr marL="0" indent="0">
              <a:buNone/>
            </a:pPr>
            <a:r>
              <a:rPr lang="en-US" altLang="ko-KR" sz="11200" smtClean="0">
                <a:solidFill>
                  <a:schemeClr val="accent2">
                    <a:lumMod val="75000"/>
                  </a:schemeClr>
                </a:solidFill>
                <a:latin typeface="Times New Roman" pitchFamily="18" charset="0"/>
                <a:cs typeface="Times New Roman" pitchFamily="18" charset="0"/>
              </a:rPr>
              <a:t>      4. </a:t>
            </a:r>
            <a:r>
              <a:rPr lang="en-US" altLang="ko-KR" sz="11200" err="1" smtClean="0">
                <a:solidFill>
                  <a:schemeClr val="accent2">
                    <a:lumMod val="75000"/>
                  </a:schemeClr>
                </a:solidFill>
                <a:latin typeface="Times New Roman" pitchFamily="18" charset="0"/>
                <a:cs typeface="Times New Roman" pitchFamily="18" charset="0"/>
              </a:rPr>
              <a:t>Cận</a:t>
            </a:r>
            <a:r>
              <a:rPr lang="en-US" altLang="ko-KR" sz="11200" smtClean="0">
                <a:solidFill>
                  <a:schemeClr val="accent2">
                    <a:lumMod val="75000"/>
                  </a:schemeClr>
                </a:solidFill>
                <a:latin typeface="Times New Roman" pitchFamily="18" charset="0"/>
                <a:cs typeface="Times New Roman" pitchFamily="18" charset="0"/>
              </a:rPr>
              <a:t> </a:t>
            </a:r>
            <a:r>
              <a:rPr lang="en-US" altLang="ko-KR" sz="11200" err="1" smtClean="0">
                <a:solidFill>
                  <a:schemeClr val="accent2">
                    <a:lumMod val="75000"/>
                  </a:schemeClr>
                </a:solidFill>
                <a:latin typeface="Times New Roman" pitchFamily="18" charset="0"/>
                <a:cs typeface="Times New Roman" pitchFamily="18" charset="0"/>
              </a:rPr>
              <a:t>lâm</a:t>
            </a:r>
            <a:r>
              <a:rPr lang="en-US" altLang="ko-KR" sz="11200" smtClean="0">
                <a:solidFill>
                  <a:schemeClr val="accent2">
                    <a:lumMod val="75000"/>
                  </a:schemeClr>
                </a:solidFill>
                <a:latin typeface="Times New Roman" pitchFamily="18" charset="0"/>
                <a:cs typeface="Times New Roman" pitchFamily="18" charset="0"/>
              </a:rPr>
              <a:t> </a:t>
            </a:r>
            <a:r>
              <a:rPr lang="en-US" altLang="ko-KR" sz="11200" err="1" smtClean="0">
                <a:solidFill>
                  <a:schemeClr val="accent2">
                    <a:lumMod val="75000"/>
                  </a:schemeClr>
                </a:solidFill>
                <a:latin typeface="Times New Roman" pitchFamily="18" charset="0"/>
                <a:cs typeface="Times New Roman" pitchFamily="18" charset="0"/>
              </a:rPr>
              <a:t>sàng</a:t>
            </a:r>
            <a:endParaRPr lang="en-US" altLang="ko-KR" sz="11200" smtClean="0">
              <a:solidFill>
                <a:schemeClr val="accent2">
                  <a:lumMod val="75000"/>
                </a:schemeClr>
              </a:solidFill>
              <a:latin typeface="Times New Roman" pitchFamily="18" charset="0"/>
              <a:cs typeface="Times New Roman" pitchFamily="18" charset="0"/>
            </a:endParaRPr>
          </a:p>
          <a:p>
            <a:pPr marL="0" indent="0">
              <a:buNone/>
            </a:pPr>
            <a:r>
              <a:rPr lang="en-US" altLang="ko-KR" sz="11200" smtClean="0">
                <a:solidFill>
                  <a:schemeClr val="accent2">
                    <a:lumMod val="75000"/>
                  </a:schemeClr>
                </a:solidFill>
                <a:latin typeface="Times New Roman" pitchFamily="18" charset="0"/>
                <a:cs typeface="Times New Roman" pitchFamily="18" charset="0"/>
              </a:rPr>
              <a:t>II.  Biến chứng</a:t>
            </a:r>
          </a:p>
          <a:p>
            <a:pPr marL="0" indent="0">
              <a:buNone/>
            </a:pPr>
            <a:r>
              <a:rPr lang="en-US" altLang="ko-KR" sz="11200" smtClean="0">
                <a:solidFill>
                  <a:schemeClr val="accent2">
                    <a:lumMod val="75000"/>
                  </a:schemeClr>
                </a:solidFill>
                <a:latin typeface="Times New Roman" pitchFamily="18" charset="0"/>
                <a:cs typeface="Times New Roman" pitchFamily="18" charset="0"/>
              </a:rPr>
              <a:t>III. Điều </a:t>
            </a:r>
            <a:r>
              <a:rPr lang="en-US" altLang="ko-KR" sz="11200">
                <a:solidFill>
                  <a:schemeClr val="accent2">
                    <a:lumMod val="75000"/>
                  </a:schemeClr>
                </a:solidFill>
                <a:latin typeface="Times New Roman" pitchFamily="18" charset="0"/>
                <a:cs typeface="Times New Roman" pitchFamily="18" charset="0"/>
              </a:rPr>
              <a:t>trị</a:t>
            </a:r>
          </a:p>
          <a:p>
            <a:pPr marL="0" indent="0">
              <a:buNone/>
            </a:pPr>
            <a:r>
              <a:rPr lang="en-US" altLang="ko-KR" sz="11200">
                <a:solidFill>
                  <a:schemeClr val="accent2">
                    <a:lumMod val="75000"/>
                  </a:schemeClr>
                </a:solidFill>
                <a:latin typeface="Times New Roman" pitchFamily="18" charset="0"/>
                <a:cs typeface="Times New Roman" pitchFamily="18" charset="0"/>
              </a:rPr>
              <a:t>      1. Mục đích điều trị</a:t>
            </a:r>
          </a:p>
          <a:p>
            <a:pPr marL="0" indent="0">
              <a:buNone/>
            </a:pPr>
            <a:r>
              <a:rPr lang="en-US" altLang="ko-KR" sz="11200">
                <a:solidFill>
                  <a:schemeClr val="accent2">
                    <a:lumMod val="75000"/>
                  </a:schemeClr>
                </a:solidFill>
                <a:latin typeface="Times New Roman" pitchFamily="18" charset="0"/>
                <a:cs typeface="Times New Roman" pitchFamily="18" charset="0"/>
              </a:rPr>
              <a:t>      2. Chế độ ăn uống và sinh hoạt</a:t>
            </a:r>
          </a:p>
          <a:p>
            <a:pPr marL="0" indent="0">
              <a:buNone/>
            </a:pPr>
            <a:r>
              <a:rPr lang="en-US" altLang="ko-KR" sz="11200">
                <a:solidFill>
                  <a:schemeClr val="accent2">
                    <a:lumMod val="75000"/>
                  </a:schemeClr>
                </a:solidFill>
                <a:latin typeface="Times New Roman" pitchFamily="18" charset="0"/>
                <a:cs typeface="Times New Roman" pitchFamily="18" charset="0"/>
              </a:rPr>
              <a:t>      3. Các loại thuốc điều trị loét dạ dày – tá </a:t>
            </a:r>
            <a:r>
              <a:rPr lang="en-US" altLang="ko-KR" sz="11200" smtClean="0">
                <a:solidFill>
                  <a:schemeClr val="accent2">
                    <a:lumMod val="75000"/>
                  </a:schemeClr>
                </a:solidFill>
                <a:latin typeface="Times New Roman" pitchFamily="18" charset="0"/>
                <a:cs typeface="Times New Roman" pitchFamily="18" charset="0"/>
              </a:rPr>
              <a:t>tràng</a:t>
            </a:r>
          </a:p>
          <a:p>
            <a:pPr marL="0" indent="0">
              <a:buNone/>
            </a:pPr>
            <a:r>
              <a:rPr lang="en-US" altLang="ko-KR" sz="11200" smtClean="0">
                <a:solidFill>
                  <a:schemeClr val="accent2">
                    <a:lumMod val="75000"/>
                  </a:schemeClr>
                </a:solidFill>
                <a:latin typeface="Times New Roman" pitchFamily="18" charset="0"/>
                <a:cs typeface="Times New Roman" pitchFamily="18" charset="0"/>
              </a:rPr>
              <a:t>IV.  Tiên lượng</a:t>
            </a:r>
            <a:endParaRPr lang="en-US" altLang="ko-KR" sz="11200">
              <a:solidFill>
                <a:schemeClr val="accent2">
                  <a:lumMod val="75000"/>
                </a:schemeClr>
              </a:solidFill>
              <a:latin typeface="Times New Roman" pitchFamily="18" charset="0"/>
              <a:cs typeface="Times New Roman" pitchFamily="18" charset="0"/>
            </a:endParaRPr>
          </a:p>
          <a:p>
            <a:pPr marL="0" indent="0">
              <a:buNone/>
            </a:pPr>
            <a:r>
              <a:rPr lang="en-US" altLang="ko-KR" sz="11200" smtClean="0">
                <a:solidFill>
                  <a:schemeClr val="accent2">
                    <a:lumMod val="75000"/>
                  </a:schemeClr>
                </a:solidFill>
                <a:latin typeface="Times New Roman" pitchFamily="18" charset="0"/>
                <a:cs typeface="Times New Roman" pitchFamily="18" charset="0"/>
              </a:rPr>
              <a:t>V.   Các </a:t>
            </a:r>
            <a:r>
              <a:rPr lang="en-US" altLang="ko-KR" sz="11200">
                <a:solidFill>
                  <a:schemeClr val="accent2">
                    <a:lumMod val="75000"/>
                  </a:schemeClr>
                </a:solidFill>
                <a:latin typeface="Times New Roman" pitchFamily="18" charset="0"/>
                <a:cs typeface="Times New Roman" pitchFamily="18" charset="0"/>
              </a:rPr>
              <a:t>bài thuốc đông y</a:t>
            </a:r>
          </a:p>
          <a:p>
            <a:pPr marL="0" indent="0">
              <a:buNone/>
            </a:pPr>
            <a:endParaRPr lang="en-US" altLang="ko-KR" sz="2800">
              <a:solidFill>
                <a:schemeClr val="accent2">
                  <a:lumMod val="75000"/>
                </a:schemeClr>
              </a:solidFill>
              <a:latin typeface="Times New Roman" pitchFamily="18" charset="0"/>
              <a:cs typeface="Times New Roman" pitchFamily="18" charset="0"/>
            </a:endParaRPr>
          </a:p>
          <a:p>
            <a:pPr marL="571500" indent="-571500">
              <a:buAutoNum type="romanUcPeriod" startAt="2"/>
            </a:pPr>
            <a:endParaRPr lang="en-US" altLang="ko-KR" sz="2800" smtClean="0">
              <a:solidFill>
                <a:schemeClr val="accent2">
                  <a:lumMod val="75000"/>
                </a:schemeClr>
              </a:solidFill>
              <a:latin typeface="Times New Roman" pitchFamily="18" charset="0"/>
              <a:cs typeface="Times New Roman" pitchFamily="18" charset="0"/>
            </a:endParaRPr>
          </a:p>
          <a:p>
            <a:pPr marL="0" indent="0">
              <a:buNone/>
            </a:pPr>
            <a:r>
              <a:rPr lang="en-US" altLang="ko-KR" sz="2800" smtClean="0">
                <a:solidFill>
                  <a:schemeClr val="accent2">
                    <a:lumMod val="75000"/>
                  </a:schemeClr>
                </a:solidFill>
                <a:latin typeface="Times New Roman" pitchFamily="18" charset="0"/>
                <a:cs typeface="Times New Roman" pitchFamily="18" charset="0"/>
              </a:rPr>
              <a:t>      </a:t>
            </a:r>
            <a:endParaRPr lang="ko-KR" altLang="en-US" sz="2000" smtClean="0">
              <a:solidFill>
                <a:schemeClr val="accent2"/>
              </a:solidFill>
              <a:latin typeface="Times New Roman" pitchFamily="18" charset="0"/>
              <a:cs typeface="Times New Roman" pitchFamily="18" charset="0"/>
            </a:endParaRPr>
          </a:p>
          <a:p>
            <a:endParaRPr lang="vi-VN" sz="200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1868977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664458"/>
            <a:ext cx="9220199" cy="630942"/>
          </a:xfrm>
          <a:prstGeom prst="rect">
            <a:avLst/>
          </a:prstGeom>
          <a:noFill/>
        </p:spPr>
        <p:txBody>
          <a:bodyPr wrap="square" rtlCol="0">
            <a:spAutoFit/>
          </a:bodyPr>
          <a:lstStyle/>
          <a:p>
            <a:pPr algn="ctr"/>
            <a:r>
              <a:rPr lang="en-US" sz="3500" b="1" err="1" smtClean="0">
                <a:solidFill>
                  <a:schemeClr val="accent2">
                    <a:lumMod val="75000"/>
                  </a:schemeClr>
                </a:solidFill>
                <a:latin typeface="Times New Roman" pitchFamily="18" charset="0"/>
                <a:cs typeface="Times New Roman" pitchFamily="18" charset="0"/>
              </a:rPr>
              <a:t>Điều</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Trị</a:t>
            </a:r>
            <a:endParaRPr lang="en-US" sz="3500" b="1">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389461" y="1074737"/>
            <a:ext cx="8848875" cy="3108543"/>
          </a:xfrm>
          <a:prstGeom prst="rect">
            <a:avLst/>
          </a:prstGeom>
          <a:noFill/>
        </p:spPr>
        <p:txBody>
          <a:bodyPr wrap="square" rtlCol="0">
            <a:spAutoFit/>
          </a:bodyPr>
          <a:lstStyle/>
          <a:p>
            <a:r>
              <a:rPr lang="en-US" altLang="ko-KR" sz="2800" smtClean="0">
                <a:solidFill>
                  <a:schemeClr val="tx2"/>
                </a:solidFill>
                <a:latin typeface="Times New Roman" pitchFamily="18" charset="0"/>
                <a:cs typeface="Times New Roman" pitchFamily="18" charset="0"/>
              </a:rPr>
              <a:t>- Loét có HP </a:t>
            </a:r>
            <a:r>
              <a:rPr lang="en-US" altLang="ko-KR" sz="2800" smtClean="0">
                <a:solidFill>
                  <a:schemeClr val="tx2"/>
                </a:solidFill>
                <a:latin typeface="Times New Roman" pitchFamily="18" charset="0"/>
                <a:cs typeface="Times New Roman" pitchFamily="18" charset="0"/>
              </a:rPr>
              <a:t>(+) - </a:t>
            </a:r>
            <a:r>
              <a:rPr lang="en-US" sz="2800">
                <a:solidFill>
                  <a:schemeClr val="tx2"/>
                </a:solidFill>
                <a:latin typeface="Times New Roman" pitchFamily="18" charset="0"/>
                <a:cs typeface="Times New Roman" pitchFamily="18" charset="0"/>
              </a:rPr>
              <a:t>Dùng trong 10-14 ngày</a:t>
            </a:r>
          </a:p>
          <a:p>
            <a:r>
              <a:rPr lang="en-US" sz="2800" smtClean="0">
                <a:solidFill>
                  <a:schemeClr val="tx2"/>
                </a:solidFill>
                <a:latin typeface="Times New Roman" pitchFamily="18" charset="0"/>
                <a:cs typeface="Times New Roman" pitchFamily="18" charset="0"/>
              </a:rPr>
              <a:t>  </a:t>
            </a:r>
            <a:r>
              <a:rPr lang="en-US" sz="2800" smtClean="0">
                <a:solidFill>
                  <a:schemeClr val="tx2"/>
                </a:solidFill>
                <a:latin typeface="Times New Roman" pitchFamily="18" charset="0"/>
                <a:cs typeface="Times New Roman" pitchFamily="18" charset="0"/>
              </a:rPr>
              <a:t>+ PPI</a:t>
            </a:r>
            <a:r>
              <a:rPr lang="en-US" sz="2800">
                <a:solidFill>
                  <a:schemeClr val="tx2"/>
                </a:solidFill>
                <a:latin typeface="Times New Roman" pitchFamily="18" charset="0"/>
                <a:cs typeface="Times New Roman" pitchFamily="18" charset="0"/>
              </a:rPr>
              <a:t> 2 lần/ngày, trước ăn 30 phút.</a:t>
            </a:r>
          </a:p>
          <a:p>
            <a:r>
              <a:rPr lang="en-US" sz="2800" smtClean="0">
                <a:solidFill>
                  <a:schemeClr val="tx2"/>
                </a:solidFill>
                <a:latin typeface="Times New Roman" pitchFamily="18" charset="0"/>
                <a:cs typeface="Times New Roman" pitchFamily="18" charset="0"/>
              </a:rPr>
              <a:t>  + Amoxicillin</a:t>
            </a:r>
            <a:r>
              <a:rPr lang="en-US" sz="2800">
                <a:solidFill>
                  <a:schemeClr val="tx2"/>
                </a:solidFill>
                <a:latin typeface="Times New Roman" pitchFamily="18" charset="0"/>
                <a:cs typeface="Times New Roman" pitchFamily="18" charset="0"/>
              </a:rPr>
              <a:t> 1000mg x 2 lần/ngày, sau ăn.</a:t>
            </a:r>
          </a:p>
          <a:p>
            <a:r>
              <a:rPr lang="en-US" sz="2800" smtClean="0">
                <a:solidFill>
                  <a:schemeClr val="tx2"/>
                </a:solidFill>
                <a:latin typeface="Times New Roman" pitchFamily="18" charset="0"/>
                <a:cs typeface="Times New Roman" pitchFamily="18" charset="0"/>
              </a:rPr>
              <a:t>  + Metronidazole</a:t>
            </a:r>
            <a:r>
              <a:rPr lang="en-US" sz="2800">
                <a:solidFill>
                  <a:schemeClr val="tx2"/>
                </a:solidFill>
                <a:latin typeface="Times New Roman" pitchFamily="18" charset="0"/>
                <a:cs typeface="Times New Roman" pitchFamily="18" charset="0"/>
              </a:rPr>
              <a:t> 500mg x 2 lần/ngày, sau </a:t>
            </a:r>
            <a:r>
              <a:rPr lang="en-US" sz="2800" smtClean="0">
                <a:solidFill>
                  <a:schemeClr val="tx2"/>
                </a:solidFill>
                <a:latin typeface="Times New Roman" pitchFamily="18" charset="0"/>
                <a:cs typeface="Times New Roman" pitchFamily="18" charset="0"/>
              </a:rPr>
              <a:t>ăn</a:t>
            </a:r>
          </a:p>
          <a:p>
            <a:r>
              <a:rPr lang="en-US" sz="2800" i="1" smtClean="0">
                <a:solidFill>
                  <a:schemeClr val="tx2"/>
                </a:solidFill>
                <a:latin typeface="Times New Roman" pitchFamily="18" charset="0"/>
                <a:cs typeface="Times New Roman" pitchFamily="18" charset="0"/>
              </a:rPr>
              <a:t>                  </a:t>
            </a:r>
            <a:endParaRPr lang="en-US" sz="2800">
              <a:solidFill>
                <a:schemeClr val="tx2"/>
              </a:solidFill>
              <a:latin typeface="Times New Roman" pitchFamily="18" charset="0"/>
              <a:cs typeface="Times New Roman" pitchFamily="18" charset="0"/>
            </a:endParaRPr>
          </a:p>
          <a:p>
            <a:r>
              <a:rPr lang="en-US" sz="2800">
                <a:solidFill>
                  <a:schemeClr val="tx2"/>
                </a:solidFill>
                <a:latin typeface="Times New Roman" pitchFamily="18" charset="0"/>
                <a:cs typeface="Times New Roman" pitchFamily="18" charset="0"/>
              </a:rPr>
              <a:t> </a:t>
            </a:r>
          </a:p>
          <a:p>
            <a:endParaRPr lang="en-US" altLang="ko-KR" sz="2800">
              <a:solidFill>
                <a:schemeClr val="tx2"/>
              </a:solidFill>
              <a:latin typeface="Times New Roman" pitchFamily="18" charset="0"/>
              <a:cs typeface="Times New Roman" pitchFamily="18" charset="0"/>
            </a:endParaRPr>
          </a:p>
        </p:txBody>
      </p:sp>
      <p:sp>
        <p:nvSpPr>
          <p:cNvPr id="4" name="AutoShape 2" descr="Káº¿t quáº£ hÃ¬nh áº£nh cho kremil 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840592" y="4254255"/>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smtClean="0">
                <a:solidFill>
                  <a:schemeClr val="tx2"/>
                </a:solidFill>
                <a:latin typeface="Times New Roman" pitchFamily="18" charset="0"/>
                <a:cs typeface="Times New Roman" pitchFamily="18" charset="0"/>
              </a:rPr>
              <a:t>4.000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sp>
        <p:nvSpPr>
          <p:cNvPr id="36" name="TextBox 35"/>
          <p:cNvSpPr txBox="1"/>
          <p:nvPr/>
        </p:nvSpPr>
        <p:spPr>
          <a:xfrm>
            <a:off x="6433350" y="4248909"/>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2.000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sp>
        <p:nvSpPr>
          <p:cNvPr id="37" name="TextBox 36"/>
          <p:cNvSpPr txBox="1"/>
          <p:nvPr/>
        </p:nvSpPr>
        <p:spPr>
          <a:xfrm>
            <a:off x="612775" y="6244465"/>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smtClean="0">
                <a:solidFill>
                  <a:schemeClr val="tx2"/>
                </a:solidFill>
                <a:latin typeface="Times New Roman" pitchFamily="18" charset="0"/>
                <a:cs typeface="Times New Roman" pitchFamily="18" charset="0"/>
              </a:rPr>
              <a:t>3.0</a:t>
            </a:r>
            <a:r>
              <a:rPr lang="en-US" sz="1600" b="1" smtClean="0">
                <a:solidFill>
                  <a:schemeClr val="tx2"/>
                </a:solidFill>
                <a:latin typeface="Times New Roman" pitchFamily="18" charset="0"/>
                <a:cs typeface="Times New Roman" pitchFamily="18" charset="0"/>
              </a:rPr>
              <a:t>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Viên</a:t>
            </a:r>
          </a:p>
          <a:p>
            <a:endParaRPr lang="en-US" b="1">
              <a:solidFill>
                <a:schemeClr val="tx2"/>
              </a:solidFill>
              <a:latin typeface="Times New Roman" pitchFamily="18" charset="0"/>
              <a:cs typeface="Times New Roman" pitchFamily="18" charset="0"/>
            </a:endParaRPr>
          </a:p>
        </p:txBody>
      </p:sp>
      <p:pic>
        <p:nvPicPr>
          <p:cNvPr id="6146" name="Picture 2" descr="https://diabetes-education.net/wp-content/img/kak-pravilno-ispolzovat-preparat-amoksicillin-1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4179" y="2820159"/>
            <a:ext cx="23812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975" y="2743200"/>
            <a:ext cx="1790560" cy="1627629"/>
          </a:xfrm>
          <a:prstGeom prst="rect">
            <a:avLst/>
          </a:prstGeom>
        </p:spPr>
      </p:pic>
      <p:pic>
        <p:nvPicPr>
          <p:cNvPr id="5122" name="Picture 2" descr="https://chosithuoc.com/uploads/noidung/thuoc-tieu-hoa-pantostad-40-stada-33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0848" y="2774761"/>
            <a:ext cx="1478784" cy="147878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562420" y="4253545"/>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smtClean="0">
                <a:solidFill>
                  <a:schemeClr val="tx2"/>
                </a:solidFill>
                <a:latin typeface="Times New Roman" pitchFamily="18" charset="0"/>
                <a:cs typeface="Times New Roman" pitchFamily="18" charset="0"/>
              </a:rPr>
              <a:t>2</a:t>
            </a:r>
            <a:r>
              <a:rPr lang="en-US" sz="1600" b="1" smtClean="0">
                <a:solidFill>
                  <a:schemeClr val="tx2"/>
                </a:solidFill>
                <a:latin typeface="Times New Roman" pitchFamily="18" charset="0"/>
                <a:cs typeface="Times New Roman" pitchFamily="18" charset="0"/>
              </a:rPr>
              <a:t>.500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a:t>
            </a:r>
            <a:r>
              <a:rPr lang="en-US" sz="1600" b="1" err="1" smtClean="0">
                <a:solidFill>
                  <a:schemeClr val="tx2"/>
                </a:solidFill>
                <a:latin typeface="Times New Roman" pitchFamily="18" charset="0"/>
                <a:cs typeface="Times New Roman" pitchFamily="18" charset="0"/>
              </a:rPr>
              <a:t>Viên</a:t>
            </a:r>
            <a:endParaRPr lang="en-US" sz="1600" b="1" smtClean="0">
              <a:solidFill>
                <a:schemeClr val="tx2"/>
              </a:solidFill>
              <a:latin typeface="Times New Roman" pitchFamily="18" charset="0"/>
              <a:cs typeface="Times New Roman" pitchFamily="18" charset="0"/>
            </a:endParaRPr>
          </a:p>
          <a:p>
            <a:endParaRPr lang="en-US" b="1">
              <a:solidFill>
                <a:schemeClr val="tx2"/>
              </a:solidFill>
              <a:latin typeface="Times New Roman" pitchFamily="18" charset="0"/>
              <a:cs typeface="Times New Roman" pitchFamily="18" charset="0"/>
            </a:endParaRPr>
          </a:p>
        </p:txBody>
      </p:sp>
      <p:pic>
        <p:nvPicPr>
          <p:cNvPr id="5124" name="Picture 4" descr="https://www.benhviemdaday.net/wp-content/uploads/2018/02/Metronidazol-500m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4361" y="4630374"/>
            <a:ext cx="2187822" cy="14592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duoctw3.com/uploads/product/wub7ir2w4r9lua8-528-ceteco-metronidazo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1270" y="4562031"/>
            <a:ext cx="1757659" cy="175765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562420" y="6242447"/>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a:solidFill>
                  <a:schemeClr val="tx2"/>
                </a:solidFill>
                <a:latin typeface="Times New Roman" pitchFamily="18" charset="0"/>
                <a:cs typeface="Times New Roman" pitchFamily="18" charset="0"/>
              </a:rPr>
              <a:t>2</a:t>
            </a:r>
            <a:r>
              <a:rPr lang="en-US" sz="1600" b="1" smtClean="0">
                <a:solidFill>
                  <a:schemeClr val="tx2"/>
                </a:solidFill>
                <a:latin typeface="Times New Roman" pitchFamily="18" charset="0"/>
                <a:cs typeface="Times New Roman" pitchFamily="18" charset="0"/>
              </a:rPr>
              <a:t>.0</a:t>
            </a:r>
            <a:r>
              <a:rPr lang="en-US" sz="1600" b="1" smtClean="0">
                <a:solidFill>
                  <a:schemeClr val="tx2"/>
                </a:solidFill>
                <a:latin typeface="Times New Roman" pitchFamily="18" charset="0"/>
                <a:cs typeface="Times New Roman" pitchFamily="18" charset="0"/>
              </a:rPr>
              <a:t>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Viên</a:t>
            </a:r>
          </a:p>
          <a:p>
            <a:endParaRPr lang="en-US" b="1">
              <a:solidFill>
                <a:schemeClr val="tx2"/>
              </a:solidFill>
              <a:latin typeface="Times New Roman" pitchFamily="18" charset="0"/>
              <a:cs typeface="Times New Roman" pitchFamily="18" charset="0"/>
            </a:endParaRPr>
          </a:p>
        </p:txBody>
      </p:sp>
      <p:pic>
        <p:nvPicPr>
          <p:cNvPr id="5128" name="Picture 8" descr="http://www.lenduong.vn/wp-content/uploads/2018/11/cong-dung-tac-dung-phu-cua-thuoc-khang-sinh-metronidazol-500mg-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5981" y="4630374"/>
            <a:ext cx="2299448" cy="153296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6460069" y="6228180"/>
            <a:ext cx="2095360" cy="615553"/>
          </a:xfrm>
          <a:prstGeom prst="rect">
            <a:avLst/>
          </a:prstGeom>
          <a:noFill/>
        </p:spPr>
        <p:txBody>
          <a:bodyPr wrap="square" rtlCol="0">
            <a:spAutoFit/>
          </a:bodyPr>
          <a:lstStyle/>
          <a:p>
            <a:r>
              <a:rPr lang="en-US" sz="1600" b="1" err="1" smtClean="0">
                <a:solidFill>
                  <a:schemeClr val="tx2"/>
                </a:solidFill>
                <a:latin typeface="Times New Roman" pitchFamily="18" charset="0"/>
                <a:cs typeface="Times New Roman" pitchFamily="18" charset="0"/>
              </a:rPr>
              <a:t>Giá</a:t>
            </a:r>
            <a:r>
              <a:rPr lang="en-US" sz="1600" b="1" smtClean="0">
                <a:solidFill>
                  <a:schemeClr val="tx2"/>
                </a:solidFill>
                <a:latin typeface="Times New Roman" pitchFamily="18" charset="0"/>
                <a:cs typeface="Times New Roman" pitchFamily="18" charset="0"/>
              </a:rPr>
              <a:t>: </a:t>
            </a:r>
            <a:r>
              <a:rPr lang="en-US" sz="1600" b="1" smtClean="0">
                <a:solidFill>
                  <a:schemeClr val="tx2"/>
                </a:solidFill>
                <a:latin typeface="Times New Roman" pitchFamily="18" charset="0"/>
                <a:cs typeface="Times New Roman" pitchFamily="18" charset="0"/>
              </a:rPr>
              <a:t>4.0</a:t>
            </a:r>
            <a:r>
              <a:rPr lang="en-US" sz="1600" b="1" smtClean="0">
                <a:solidFill>
                  <a:schemeClr val="tx2"/>
                </a:solidFill>
                <a:latin typeface="Times New Roman" pitchFamily="18" charset="0"/>
                <a:cs typeface="Times New Roman" pitchFamily="18" charset="0"/>
              </a:rPr>
              <a:t>00 </a:t>
            </a:r>
            <a:r>
              <a:rPr lang="en-US" sz="1600" b="1" err="1" smtClean="0">
                <a:solidFill>
                  <a:schemeClr val="tx2"/>
                </a:solidFill>
                <a:latin typeface="Times New Roman" pitchFamily="18" charset="0"/>
                <a:cs typeface="Times New Roman" pitchFamily="18" charset="0"/>
              </a:rPr>
              <a:t>vnđ</a:t>
            </a:r>
            <a:r>
              <a:rPr lang="en-US" sz="1600" b="1" smtClean="0">
                <a:solidFill>
                  <a:schemeClr val="tx2"/>
                </a:solidFill>
                <a:latin typeface="Times New Roman" pitchFamily="18" charset="0"/>
                <a:cs typeface="Times New Roman" pitchFamily="18" charset="0"/>
              </a:rPr>
              <a:t>/1 Viên</a:t>
            </a:r>
          </a:p>
          <a:p>
            <a:endParaRPr lang="en-US" b="1">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628980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664458"/>
            <a:ext cx="9220199" cy="630942"/>
          </a:xfrm>
          <a:prstGeom prst="rect">
            <a:avLst/>
          </a:prstGeom>
          <a:noFill/>
        </p:spPr>
        <p:txBody>
          <a:bodyPr wrap="square" rtlCol="0">
            <a:spAutoFit/>
          </a:bodyPr>
          <a:lstStyle/>
          <a:p>
            <a:pPr algn="ctr"/>
            <a:r>
              <a:rPr lang="en-US" sz="3500" b="1" err="1" smtClean="0">
                <a:solidFill>
                  <a:schemeClr val="accent2">
                    <a:lumMod val="75000"/>
                  </a:schemeClr>
                </a:solidFill>
                <a:latin typeface="Times New Roman" pitchFamily="18" charset="0"/>
                <a:cs typeface="Times New Roman" pitchFamily="18" charset="0"/>
              </a:rPr>
              <a:t>Điều</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Trị</a:t>
            </a:r>
            <a:endParaRPr lang="en-US" sz="3500" b="1">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307975" y="1204456"/>
            <a:ext cx="8848875" cy="2246769"/>
          </a:xfrm>
          <a:prstGeom prst="rect">
            <a:avLst/>
          </a:prstGeom>
          <a:noFill/>
        </p:spPr>
        <p:txBody>
          <a:bodyPr wrap="square" rtlCol="0">
            <a:spAutoFit/>
          </a:bodyPr>
          <a:lstStyle/>
          <a:p>
            <a:r>
              <a:rPr lang="en-US" altLang="ko-KR" sz="2800" smtClean="0">
                <a:solidFill>
                  <a:schemeClr val="tx2"/>
                </a:solidFill>
                <a:latin typeface="Times New Roman" pitchFamily="18" charset="0"/>
                <a:cs typeface="Times New Roman" pitchFamily="18" charset="0"/>
              </a:rPr>
              <a:t>- Không cần áp dụng chế độ ăn kiêng, chỉ ngừng các chất kích thích, rượu.</a:t>
            </a:r>
            <a:endParaRPr lang="en-US" sz="2800" b="1">
              <a:solidFill>
                <a:schemeClr val="tx2"/>
              </a:solidFill>
              <a:latin typeface="Times New Roman" pitchFamily="18" charset="0"/>
              <a:cs typeface="Times New Roman" pitchFamily="18" charset="0"/>
            </a:endParaRPr>
          </a:p>
          <a:p>
            <a:endParaRPr lang="en-US" sz="2800">
              <a:solidFill>
                <a:schemeClr val="tx2"/>
              </a:solidFill>
              <a:latin typeface="Times New Roman" pitchFamily="18" charset="0"/>
              <a:cs typeface="Times New Roman" pitchFamily="18" charset="0"/>
            </a:endParaRPr>
          </a:p>
          <a:p>
            <a:r>
              <a:rPr lang="en-US" sz="2800">
                <a:solidFill>
                  <a:schemeClr val="tx2"/>
                </a:solidFill>
                <a:latin typeface="Times New Roman" pitchFamily="18" charset="0"/>
                <a:cs typeface="Times New Roman" pitchFamily="18" charset="0"/>
              </a:rPr>
              <a:t> </a:t>
            </a:r>
          </a:p>
          <a:p>
            <a:endParaRPr lang="en-US" altLang="ko-KR" sz="2800">
              <a:solidFill>
                <a:schemeClr val="tx2"/>
              </a:solidFill>
              <a:latin typeface="Times New Roman" pitchFamily="18" charset="0"/>
              <a:cs typeface="Times New Roman" pitchFamily="18" charset="0"/>
            </a:endParaRPr>
          </a:p>
        </p:txBody>
      </p:sp>
      <p:sp>
        <p:nvSpPr>
          <p:cNvPr id="4" name="AutoShape 2" descr="Káº¿t quáº£ hÃ¬nh áº£nh cho kremil 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Káº¿t quáº£ hÃ¬nh áº£nh cho KhÃ´ng cáº§n Ã¡p dá»¥ng cháº¿ Äá» Än kiÃªng, chá» ngá»«ng cÃ¡c cháº¥t kÃ­ch thÃ­ch, rÆ°á»£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462" y="2438400"/>
            <a:ext cx="4197275" cy="379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73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664458"/>
            <a:ext cx="9220199" cy="630942"/>
          </a:xfrm>
          <a:prstGeom prst="rect">
            <a:avLst/>
          </a:prstGeom>
          <a:noFill/>
        </p:spPr>
        <p:txBody>
          <a:bodyPr wrap="square" rtlCol="0">
            <a:spAutoFit/>
          </a:bodyPr>
          <a:lstStyle/>
          <a:p>
            <a:pPr algn="ctr"/>
            <a:r>
              <a:rPr lang="en-US" sz="3500" b="1" err="1" smtClean="0">
                <a:solidFill>
                  <a:schemeClr val="accent2">
                    <a:lumMod val="75000"/>
                  </a:schemeClr>
                </a:solidFill>
                <a:latin typeface="Times New Roman" pitchFamily="18" charset="0"/>
                <a:cs typeface="Times New Roman" pitchFamily="18" charset="0"/>
              </a:rPr>
              <a:t>Điều</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Trị</a:t>
            </a:r>
            <a:endParaRPr lang="en-US" sz="3500" b="1">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272349" y="1250889"/>
            <a:ext cx="8848875" cy="4401205"/>
          </a:xfrm>
          <a:prstGeom prst="rect">
            <a:avLst/>
          </a:prstGeom>
          <a:noFill/>
        </p:spPr>
        <p:txBody>
          <a:bodyPr wrap="square" rtlCol="0">
            <a:spAutoFit/>
          </a:bodyPr>
          <a:lstStyle/>
          <a:p>
            <a:r>
              <a:rPr lang="en-US" altLang="ko-KR" sz="2800" smtClean="0">
                <a:solidFill>
                  <a:schemeClr val="tx2"/>
                </a:solidFill>
                <a:latin typeface="Times New Roman" pitchFamily="18" charset="0"/>
                <a:cs typeface="Times New Roman" pitchFamily="18" charset="0"/>
              </a:rPr>
              <a:t>- Điều trị và kiểm tra bằng nội soi</a:t>
            </a:r>
          </a:p>
          <a:p>
            <a:r>
              <a:rPr lang="en-US" sz="2800" smtClean="0">
                <a:solidFill>
                  <a:schemeClr val="tx2"/>
                </a:solidFill>
                <a:latin typeface="Times New Roman" pitchFamily="18" charset="0"/>
                <a:cs typeface="Times New Roman" pitchFamily="18" charset="0"/>
              </a:rPr>
              <a:t>  + Đốt mạch máu ( Lase, huyết tương…) làm giảm 4/5 nguy cơ tái diễn xuất huyết.</a:t>
            </a:r>
          </a:p>
          <a:p>
            <a:r>
              <a:rPr lang="en-US" sz="2800" smtClean="0">
                <a:solidFill>
                  <a:schemeClr val="tx2"/>
                </a:solidFill>
                <a:latin typeface="Times New Roman" pitchFamily="18" charset="0"/>
                <a:cs typeface="Times New Roman" pitchFamily="18" charset="0"/>
              </a:rPr>
              <a:t>  + Cho dùng thuốc dạ dày như yêu cầu 6h trước khi nội soi.</a:t>
            </a:r>
          </a:p>
          <a:p>
            <a:r>
              <a:rPr lang="en-US" sz="2800" smtClean="0">
                <a:solidFill>
                  <a:schemeClr val="tx2"/>
                </a:solidFill>
                <a:latin typeface="Times New Roman" pitchFamily="18" charset="0"/>
                <a:cs typeface="Times New Roman" pitchFamily="18" charset="0"/>
              </a:rPr>
              <a:t>  + Kiểm tra qua nội soi sự liền sẹo và diệt khuẩn HP là cần làm trong các trường hợp có biến chứng ban đầu ( xuất huyết, thủng).</a:t>
            </a:r>
            <a:endParaRPr lang="en-US" sz="2800">
              <a:solidFill>
                <a:schemeClr val="tx2"/>
              </a:solidFill>
              <a:latin typeface="Times New Roman" pitchFamily="18" charset="0"/>
              <a:cs typeface="Times New Roman" pitchFamily="18" charset="0"/>
            </a:endParaRPr>
          </a:p>
          <a:p>
            <a:endParaRPr lang="en-US" sz="2800">
              <a:solidFill>
                <a:schemeClr val="tx2"/>
              </a:solidFill>
              <a:latin typeface="Times New Roman" pitchFamily="18" charset="0"/>
              <a:cs typeface="Times New Roman" pitchFamily="18" charset="0"/>
            </a:endParaRPr>
          </a:p>
          <a:p>
            <a:r>
              <a:rPr lang="en-US" sz="2800">
                <a:solidFill>
                  <a:schemeClr val="tx2"/>
                </a:solidFill>
                <a:latin typeface="Times New Roman" pitchFamily="18" charset="0"/>
                <a:cs typeface="Times New Roman" pitchFamily="18" charset="0"/>
              </a:rPr>
              <a:t> </a:t>
            </a:r>
          </a:p>
          <a:p>
            <a:endParaRPr lang="en-US" altLang="ko-KR" sz="2800">
              <a:solidFill>
                <a:schemeClr val="tx2"/>
              </a:solidFill>
              <a:latin typeface="Times New Roman" pitchFamily="18" charset="0"/>
              <a:cs typeface="Times New Roman" pitchFamily="18" charset="0"/>
            </a:endParaRPr>
          </a:p>
        </p:txBody>
      </p:sp>
      <p:sp>
        <p:nvSpPr>
          <p:cNvPr id="4" name="AutoShape 2" descr="Káº¿t quáº£ hÃ¬nh áº£nh cho kremil 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descr="http://images.alobacsi.vn/Images/Uploaded/Share/2017/05/24/0cdNoi-soi-de-lai-di-chung-em-nen-kiem-tra-da-day-bang-cach-n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511" y="3957458"/>
            <a:ext cx="4965714" cy="278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805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664458"/>
            <a:ext cx="9220199" cy="630942"/>
          </a:xfrm>
          <a:prstGeom prst="rect">
            <a:avLst/>
          </a:prstGeom>
          <a:noFill/>
        </p:spPr>
        <p:txBody>
          <a:bodyPr wrap="square" rtlCol="0">
            <a:spAutoFit/>
          </a:bodyPr>
          <a:lstStyle/>
          <a:p>
            <a:pPr algn="ctr"/>
            <a:r>
              <a:rPr lang="en-US" sz="3500" b="1" smtClean="0">
                <a:solidFill>
                  <a:schemeClr val="accent2">
                    <a:lumMod val="75000"/>
                  </a:schemeClr>
                </a:solidFill>
                <a:latin typeface="Times New Roman" pitchFamily="18" charset="0"/>
                <a:cs typeface="Times New Roman" pitchFamily="18" charset="0"/>
              </a:rPr>
              <a:t>Tiên Lượng</a:t>
            </a:r>
            <a:endParaRPr lang="en-US" sz="3500" b="1">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440583" y="2057400"/>
            <a:ext cx="8122516" cy="3539430"/>
          </a:xfrm>
          <a:prstGeom prst="rect">
            <a:avLst/>
          </a:prstGeom>
          <a:noFill/>
        </p:spPr>
        <p:txBody>
          <a:bodyPr wrap="square" rtlCol="0">
            <a:spAutoFit/>
          </a:bodyPr>
          <a:lstStyle/>
          <a:p>
            <a:pPr marL="457200" indent="-457200">
              <a:buFontTx/>
              <a:buChar char="-"/>
            </a:pPr>
            <a:r>
              <a:rPr lang="en-US" altLang="ko-KR" sz="2800" smtClean="0">
                <a:solidFill>
                  <a:schemeClr val="tx2"/>
                </a:solidFill>
                <a:latin typeface="Times New Roman" pitchFamily="18" charset="0"/>
                <a:cs typeface="Times New Roman" pitchFamily="18" charset="0"/>
              </a:rPr>
              <a:t>Tỷ lệ tái phát 50% sau 6 tháng, 75% sau 1 năm.</a:t>
            </a:r>
          </a:p>
          <a:p>
            <a:pPr marL="457200" indent="-457200">
              <a:buFontTx/>
              <a:buChar char="-"/>
            </a:pPr>
            <a:r>
              <a:rPr lang="en-US" sz="2800" smtClean="0">
                <a:solidFill>
                  <a:schemeClr val="tx2"/>
                </a:solidFill>
                <a:latin typeface="Times New Roman" pitchFamily="18" charset="0"/>
                <a:cs typeface="Times New Roman" pitchFamily="18" charset="0"/>
              </a:rPr>
              <a:t>Sau khi diệt được HP, nguy cơ tái phát là 5% sau 1 năm.</a:t>
            </a:r>
          </a:p>
          <a:p>
            <a:pPr marL="457200" indent="-457200">
              <a:buFontTx/>
              <a:buChar char="-"/>
            </a:pPr>
            <a:r>
              <a:rPr lang="en-US" sz="2800" smtClean="0">
                <a:solidFill>
                  <a:schemeClr val="tx2"/>
                </a:solidFill>
                <a:latin typeface="Times New Roman" pitchFamily="18" charset="0"/>
                <a:cs typeface="Times New Roman" pitchFamily="18" charset="0"/>
              </a:rPr>
              <a:t>Kiểm tra liền sẹo có sinh thiết là cần thiết để loại trừ K dạng loét hay u lympho bào</a:t>
            </a:r>
            <a:endParaRPr lang="en-US" sz="2800">
              <a:solidFill>
                <a:schemeClr val="tx2"/>
              </a:solidFill>
              <a:latin typeface="Times New Roman" pitchFamily="18" charset="0"/>
              <a:cs typeface="Times New Roman" pitchFamily="18" charset="0"/>
            </a:endParaRPr>
          </a:p>
          <a:p>
            <a:endParaRPr lang="en-US" sz="2800">
              <a:solidFill>
                <a:schemeClr val="tx2"/>
              </a:solidFill>
              <a:latin typeface="Times New Roman" pitchFamily="18" charset="0"/>
              <a:cs typeface="Times New Roman" pitchFamily="18" charset="0"/>
            </a:endParaRPr>
          </a:p>
          <a:p>
            <a:r>
              <a:rPr lang="en-US" sz="2800">
                <a:solidFill>
                  <a:schemeClr val="tx2"/>
                </a:solidFill>
                <a:latin typeface="Times New Roman" pitchFamily="18" charset="0"/>
                <a:cs typeface="Times New Roman" pitchFamily="18" charset="0"/>
              </a:rPr>
              <a:t> </a:t>
            </a:r>
          </a:p>
          <a:p>
            <a:endParaRPr lang="en-US" altLang="ko-KR" sz="2800">
              <a:solidFill>
                <a:schemeClr val="tx2"/>
              </a:solidFill>
              <a:latin typeface="Times New Roman" pitchFamily="18" charset="0"/>
              <a:cs typeface="Times New Roman" pitchFamily="18" charset="0"/>
            </a:endParaRPr>
          </a:p>
        </p:txBody>
      </p:sp>
      <p:sp>
        <p:nvSpPr>
          <p:cNvPr id="4" name="AutoShape 2" descr="Káº¿t quáº£ hÃ¬nh áº£nh cho kremil 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3843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664458"/>
            <a:ext cx="9220199" cy="630942"/>
          </a:xfrm>
          <a:prstGeom prst="rect">
            <a:avLst/>
          </a:prstGeom>
          <a:noFill/>
        </p:spPr>
        <p:txBody>
          <a:bodyPr wrap="square" rtlCol="0">
            <a:spAutoFit/>
          </a:bodyPr>
          <a:lstStyle/>
          <a:p>
            <a:pPr algn="ctr"/>
            <a:r>
              <a:rPr lang="en-US" sz="3500" b="1">
                <a:solidFill>
                  <a:schemeClr val="accent2">
                    <a:lumMod val="75000"/>
                  </a:schemeClr>
                </a:solidFill>
                <a:latin typeface="Times New Roman" pitchFamily="18" charset="0"/>
                <a:cs typeface="Times New Roman" pitchFamily="18" charset="0"/>
              </a:rPr>
              <a:t>V</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Các</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Bài</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Thuốc</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Đông</a:t>
            </a:r>
            <a:r>
              <a:rPr lang="en-US" sz="3500" b="1" smtClean="0">
                <a:solidFill>
                  <a:schemeClr val="accent2">
                    <a:lumMod val="75000"/>
                  </a:schemeClr>
                </a:solidFill>
                <a:latin typeface="Times New Roman" pitchFamily="18" charset="0"/>
                <a:cs typeface="Times New Roman" pitchFamily="18" charset="0"/>
              </a:rPr>
              <a:t> Y</a:t>
            </a:r>
            <a:endParaRPr lang="en-US" sz="3500" b="1">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33404" y="1219200"/>
            <a:ext cx="8848875" cy="523220"/>
          </a:xfrm>
          <a:prstGeom prst="rect">
            <a:avLst/>
          </a:prstGeom>
          <a:noFill/>
        </p:spPr>
        <p:txBody>
          <a:bodyPr wrap="square" rtlCol="0">
            <a:spAutoFit/>
          </a:bodyPr>
          <a:lstStyle/>
          <a:p>
            <a:pPr marL="514350" indent="-514350">
              <a:buAutoNum type="arabicPeriod"/>
            </a:pPr>
            <a:r>
              <a:rPr lang="en-US" sz="2800" err="1" smtClean="0">
                <a:solidFill>
                  <a:schemeClr val="accent2">
                    <a:lumMod val="75000"/>
                  </a:schemeClr>
                </a:solidFill>
                <a:latin typeface="Times New Roman" pitchFamily="18" charset="0"/>
                <a:cs typeface="Times New Roman" pitchFamily="18" charset="0"/>
              </a:rPr>
              <a:t>Sơ</a:t>
            </a:r>
            <a:r>
              <a:rPr lang="en-US" sz="2800" smtClean="0">
                <a:solidFill>
                  <a:schemeClr val="accent2">
                    <a:lumMod val="75000"/>
                  </a:schemeClr>
                </a:solidFill>
                <a:latin typeface="Times New Roman" pitchFamily="18" charset="0"/>
                <a:cs typeface="Times New Roman" pitchFamily="18" charset="0"/>
              </a:rPr>
              <a:t> can </a:t>
            </a:r>
            <a:r>
              <a:rPr lang="en-US" sz="2800" err="1" smtClean="0">
                <a:solidFill>
                  <a:schemeClr val="accent2">
                    <a:lumMod val="75000"/>
                  </a:schemeClr>
                </a:solidFill>
                <a:latin typeface="Times New Roman" pitchFamily="18" charset="0"/>
                <a:cs typeface="Times New Roman" pitchFamily="18" charset="0"/>
              </a:rPr>
              <a:t>bình</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vị</a:t>
            </a:r>
            <a:r>
              <a:rPr lang="en-US" sz="2800" smtClean="0">
                <a:solidFill>
                  <a:schemeClr val="accent2">
                    <a:lumMod val="75000"/>
                  </a:schemeClr>
                </a:solidFill>
                <a:latin typeface="Times New Roman" pitchFamily="18" charset="0"/>
                <a:cs typeface="Times New Roman" pitchFamily="18" charset="0"/>
              </a:rPr>
              <a:t> - </a:t>
            </a:r>
            <a:r>
              <a:rPr lang="en-US" sz="2800" err="1" smtClean="0">
                <a:solidFill>
                  <a:schemeClr val="accent2">
                    <a:lumMod val="75000"/>
                  </a:schemeClr>
                </a:solidFill>
                <a:latin typeface="Times New Roman" pitchFamily="18" charset="0"/>
                <a:cs typeface="Times New Roman" pitchFamily="18" charset="0"/>
              </a:rPr>
              <a:t>Viêm</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loét</a:t>
            </a:r>
            <a:r>
              <a:rPr lang="en-US" sz="2800" smtClean="0">
                <a:solidFill>
                  <a:schemeClr val="accent2">
                    <a:lumMod val="75000"/>
                  </a:schemeClr>
                </a:solidFill>
                <a:latin typeface="Times New Roman" pitchFamily="18" charset="0"/>
                <a:cs typeface="Times New Roman" pitchFamily="18" charset="0"/>
              </a:rPr>
              <a:t> HP</a:t>
            </a:r>
          </a:p>
        </p:txBody>
      </p:sp>
      <p:sp>
        <p:nvSpPr>
          <p:cNvPr id="24" name="TextBox 23"/>
          <p:cNvSpPr txBox="1"/>
          <p:nvPr/>
        </p:nvSpPr>
        <p:spPr>
          <a:xfrm>
            <a:off x="381000" y="1965966"/>
            <a:ext cx="7010400" cy="369332"/>
          </a:xfrm>
          <a:prstGeom prst="rect">
            <a:avLst/>
          </a:prstGeom>
          <a:noFill/>
        </p:spPr>
        <p:txBody>
          <a:bodyPr wrap="square" rtlCol="0">
            <a:spAutoFit/>
          </a:bodyPr>
          <a:lstStyle/>
          <a:p>
            <a:endParaRPr lang="en-US" u="sng">
              <a:solidFill>
                <a:schemeClr val="tx2"/>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174" y="4022922"/>
            <a:ext cx="6092825" cy="2583357"/>
          </a:xfrm>
          <a:prstGeom prst="rect">
            <a:avLst/>
          </a:prstGeom>
        </p:spPr>
      </p:pic>
      <p:sp>
        <p:nvSpPr>
          <p:cNvPr id="17" name="TextBox 16"/>
          <p:cNvSpPr txBox="1"/>
          <p:nvPr/>
        </p:nvSpPr>
        <p:spPr>
          <a:xfrm>
            <a:off x="460375" y="1776153"/>
            <a:ext cx="8226425" cy="2246769"/>
          </a:xfrm>
          <a:prstGeom prst="rect">
            <a:avLst/>
          </a:prstGeom>
          <a:noFill/>
        </p:spPr>
        <p:txBody>
          <a:bodyPr wrap="square" rtlCol="0">
            <a:spAutoFit/>
          </a:bodyPr>
          <a:lstStyle/>
          <a:p>
            <a:pPr marL="285750" indent="-285750">
              <a:buFontTx/>
              <a:buChar char="-"/>
            </a:pPr>
            <a:r>
              <a:rPr lang="vi-VN" sz="2000" smtClean="0">
                <a:solidFill>
                  <a:schemeClr val="tx2"/>
                </a:solidFill>
                <a:latin typeface="+mj-lt"/>
              </a:rPr>
              <a:t>Thành </a:t>
            </a:r>
            <a:r>
              <a:rPr lang="vi-VN" sz="2000">
                <a:solidFill>
                  <a:schemeClr val="tx2"/>
                </a:solidFill>
                <a:latin typeface="+mj-lt"/>
              </a:rPr>
              <a:t>phần: Bố chính sâm, Tam thất, Bạch thược, Ô tặc cốt, Bắc sài hồ, Kim ngân hoa, Quán chúng, Cam thảo và một số thảo dược </a:t>
            </a:r>
            <a:r>
              <a:rPr lang="vi-VN" sz="2000" smtClean="0">
                <a:solidFill>
                  <a:schemeClr val="tx2"/>
                </a:solidFill>
                <a:latin typeface="+mj-lt"/>
              </a:rPr>
              <a:t>quý</a:t>
            </a:r>
            <a:r>
              <a:rPr lang="en-US" sz="2000" smtClean="0">
                <a:solidFill>
                  <a:schemeClr val="tx2"/>
                </a:solidFill>
                <a:latin typeface="+mj-lt"/>
              </a:rPr>
              <a:t>.</a:t>
            </a:r>
          </a:p>
          <a:p>
            <a:pPr marL="285750" indent="-285750">
              <a:buFontTx/>
              <a:buChar char="-"/>
            </a:pPr>
            <a:r>
              <a:rPr lang="vi-VN" sz="2000">
                <a:solidFill>
                  <a:schemeClr val="tx2"/>
                </a:solidFill>
                <a:latin typeface="+mj-lt"/>
              </a:rPr>
              <a:t>Công dụng: Cầm máu, thanh nhiệt, giải độc, sát trùng, hoạt huyết, hoạt trường, điều huyết, thông kinh. Chống viêm, giảm đau, phục hồi viêm loét cho niêm mạc dạ dày, tá tràng</a:t>
            </a:r>
            <a:r>
              <a:rPr lang="vi-VN" sz="2000" smtClean="0">
                <a:solidFill>
                  <a:schemeClr val="tx2"/>
                </a:solidFill>
                <a:latin typeface="+mj-lt"/>
              </a:rPr>
              <a:t>.</a:t>
            </a:r>
            <a:endParaRPr lang="en-US" sz="2000" smtClean="0">
              <a:solidFill>
                <a:schemeClr val="tx2"/>
              </a:solidFill>
              <a:latin typeface="+mj-lt"/>
            </a:endParaRPr>
          </a:p>
          <a:p>
            <a:pPr marL="285750" indent="-285750">
              <a:buFontTx/>
              <a:buChar char="-"/>
            </a:pPr>
            <a:r>
              <a:rPr lang="en-US" sz="2000" smtClean="0">
                <a:solidFill>
                  <a:schemeClr val="tx2"/>
                </a:solidFill>
                <a:latin typeface="Times New Roman" pitchFamily="18" charset="0"/>
                <a:cs typeface="Times New Roman" pitchFamily="18" charset="0"/>
              </a:rPr>
              <a:t>Cách dùng: thuốc sắc. </a:t>
            </a:r>
          </a:p>
          <a:p>
            <a:pPr marL="285750" indent="-285750">
              <a:buFontTx/>
              <a:buChar char="-"/>
            </a:pPr>
            <a:r>
              <a:rPr lang="en-US" sz="2000" smtClean="0">
                <a:solidFill>
                  <a:schemeClr val="tx2"/>
                </a:solidFill>
                <a:latin typeface="Times New Roman" pitchFamily="18" charset="0"/>
                <a:cs typeface="Times New Roman" pitchFamily="18" charset="0"/>
              </a:rPr>
              <a:t>Liều dùng: ngày 10-12g</a:t>
            </a:r>
            <a:endParaRPr lang="en-US" sz="200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917289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664458"/>
            <a:ext cx="9220199" cy="630942"/>
          </a:xfrm>
          <a:prstGeom prst="rect">
            <a:avLst/>
          </a:prstGeom>
          <a:noFill/>
        </p:spPr>
        <p:txBody>
          <a:bodyPr wrap="square" rtlCol="0">
            <a:spAutoFit/>
          </a:bodyPr>
          <a:lstStyle/>
          <a:p>
            <a:pPr algn="ctr"/>
            <a:r>
              <a:rPr lang="en-US" sz="3500" b="1">
                <a:solidFill>
                  <a:schemeClr val="accent2">
                    <a:lumMod val="75000"/>
                  </a:schemeClr>
                </a:solidFill>
                <a:latin typeface="Times New Roman" pitchFamily="18" charset="0"/>
                <a:cs typeface="Times New Roman" pitchFamily="18" charset="0"/>
              </a:rPr>
              <a:t>V</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Các</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Bài</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Thuốc</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Đông</a:t>
            </a:r>
            <a:r>
              <a:rPr lang="en-US" sz="3500" b="1" smtClean="0">
                <a:solidFill>
                  <a:schemeClr val="accent2">
                    <a:lumMod val="75000"/>
                  </a:schemeClr>
                </a:solidFill>
                <a:latin typeface="Times New Roman" pitchFamily="18" charset="0"/>
                <a:cs typeface="Times New Roman" pitchFamily="18" charset="0"/>
              </a:rPr>
              <a:t> Y</a:t>
            </a:r>
            <a:endParaRPr lang="en-US" sz="3500" b="1">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33404" y="1219200"/>
            <a:ext cx="8848875" cy="523220"/>
          </a:xfrm>
          <a:prstGeom prst="rect">
            <a:avLst/>
          </a:prstGeom>
          <a:noFill/>
        </p:spPr>
        <p:txBody>
          <a:bodyPr wrap="square" rtlCol="0">
            <a:spAutoFit/>
          </a:bodyPr>
          <a:lstStyle/>
          <a:p>
            <a:r>
              <a:rPr lang="en-US" sz="2800" smtClean="0">
                <a:solidFill>
                  <a:schemeClr val="accent2">
                    <a:lumMod val="75000"/>
                  </a:schemeClr>
                </a:solidFill>
                <a:latin typeface="Times New Roman" pitchFamily="18" charset="0"/>
                <a:cs typeface="Times New Roman" pitchFamily="18" charset="0"/>
              </a:rPr>
              <a:t>2.   </a:t>
            </a:r>
            <a:r>
              <a:rPr lang="en-US" sz="2800" err="1" smtClean="0">
                <a:solidFill>
                  <a:schemeClr val="accent2">
                    <a:lumMod val="75000"/>
                  </a:schemeClr>
                </a:solidFill>
                <a:latin typeface="Times New Roman" pitchFamily="18" charset="0"/>
                <a:cs typeface="Times New Roman" pitchFamily="18" charset="0"/>
              </a:rPr>
              <a:t>Sơ</a:t>
            </a:r>
            <a:r>
              <a:rPr lang="en-US" sz="2800" smtClean="0">
                <a:solidFill>
                  <a:schemeClr val="accent2">
                    <a:lumMod val="75000"/>
                  </a:schemeClr>
                </a:solidFill>
                <a:latin typeface="Times New Roman" pitchFamily="18" charset="0"/>
                <a:cs typeface="Times New Roman" pitchFamily="18" charset="0"/>
              </a:rPr>
              <a:t> can </a:t>
            </a:r>
            <a:r>
              <a:rPr lang="en-US" sz="2800" err="1" smtClean="0">
                <a:solidFill>
                  <a:schemeClr val="accent2">
                    <a:lumMod val="75000"/>
                  </a:schemeClr>
                </a:solidFill>
                <a:latin typeface="Times New Roman" pitchFamily="18" charset="0"/>
                <a:cs typeface="Times New Roman" pitchFamily="18" charset="0"/>
              </a:rPr>
              <a:t>bình</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vị</a:t>
            </a:r>
            <a:r>
              <a:rPr lang="en-US" sz="2800" smtClean="0">
                <a:solidFill>
                  <a:schemeClr val="accent2">
                    <a:lumMod val="75000"/>
                  </a:schemeClr>
                </a:solidFill>
                <a:latin typeface="Times New Roman" pitchFamily="18" charset="0"/>
                <a:cs typeface="Times New Roman" pitchFamily="18" charset="0"/>
              </a:rPr>
              <a:t> - </a:t>
            </a:r>
            <a:r>
              <a:rPr lang="en-US" sz="2800" err="1" smtClean="0">
                <a:solidFill>
                  <a:schemeClr val="accent2">
                    <a:lumMod val="75000"/>
                  </a:schemeClr>
                </a:solidFill>
                <a:latin typeface="Times New Roman" pitchFamily="18" charset="0"/>
                <a:cs typeface="Times New Roman" pitchFamily="18" charset="0"/>
              </a:rPr>
              <a:t>Trào</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ngược</a:t>
            </a:r>
            <a:endParaRPr lang="en-US" sz="2800" smtClean="0">
              <a:solidFill>
                <a:schemeClr val="accent2">
                  <a:lumMod val="75000"/>
                </a:schemeClr>
              </a:solidFill>
              <a:latin typeface="Times New Roman" pitchFamily="18" charset="0"/>
              <a:cs typeface="Times New Roman" pitchFamily="18" charset="0"/>
            </a:endParaRPr>
          </a:p>
        </p:txBody>
      </p:sp>
      <p:sp>
        <p:nvSpPr>
          <p:cNvPr id="24" name="TextBox 23"/>
          <p:cNvSpPr txBox="1"/>
          <p:nvPr/>
        </p:nvSpPr>
        <p:spPr>
          <a:xfrm>
            <a:off x="381000" y="1965966"/>
            <a:ext cx="7010400" cy="369332"/>
          </a:xfrm>
          <a:prstGeom prst="rect">
            <a:avLst/>
          </a:prstGeom>
          <a:noFill/>
        </p:spPr>
        <p:txBody>
          <a:bodyPr wrap="square" rtlCol="0">
            <a:spAutoFit/>
          </a:bodyPr>
          <a:lstStyle/>
          <a:p>
            <a:endParaRPr lang="en-US" u="sng">
              <a:solidFill>
                <a:schemeClr val="tx2"/>
              </a:solidFill>
              <a:latin typeface="Times New Roman" pitchFamily="18" charset="0"/>
              <a:cs typeface="Times New Roman" pitchFamily="18" charset="0"/>
            </a:endParaRPr>
          </a:p>
        </p:txBody>
      </p:sp>
      <p:sp>
        <p:nvSpPr>
          <p:cNvPr id="17" name="TextBox 16"/>
          <p:cNvSpPr txBox="1"/>
          <p:nvPr/>
        </p:nvSpPr>
        <p:spPr>
          <a:xfrm>
            <a:off x="460375" y="1776153"/>
            <a:ext cx="8226425" cy="2862322"/>
          </a:xfrm>
          <a:prstGeom prst="rect">
            <a:avLst/>
          </a:prstGeom>
          <a:noFill/>
        </p:spPr>
        <p:txBody>
          <a:bodyPr wrap="square" rtlCol="0">
            <a:spAutoFit/>
          </a:bodyPr>
          <a:lstStyle/>
          <a:p>
            <a:r>
              <a:rPr lang="en-US" sz="2000" smtClean="0">
                <a:solidFill>
                  <a:schemeClr val="tx2"/>
                </a:solidFill>
                <a:latin typeface="+mj-lt"/>
              </a:rPr>
              <a:t>-  </a:t>
            </a:r>
            <a:r>
              <a:rPr lang="vi-VN" sz="2000" smtClean="0">
                <a:solidFill>
                  <a:schemeClr val="tx2"/>
                </a:solidFill>
                <a:latin typeface="+mj-lt"/>
              </a:rPr>
              <a:t>Thành </a:t>
            </a:r>
            <a:r>
              <a:rPr lang="vi-VN" sz="2000">
                <a:solidFill>
                  <a:schemeClr val="tx2"/>
                </a:solidFill>
                <a:latin typeface="+mj-lt"/>
              </a:rPr>
              <a:t>phần: Bố chính sâm, Tam thất, Bạch thược, Ô tặc cốt, Bắc sài hồ, Kim ngân hoa…</a:t>
            </a:r>
          </a:p>
          <a:p>
            <a:r>
              <a:rPr lang="en-US" sz="2000" smtClean="0">
                <a:solidFill>
                  <a:schemeClr val="tx2"/>
                </a:solidFill>
                <a:latin typeface="+mj-lt"/>
              </a:rPr>
              <a:t>-  </a:t>
            </a:r>
            <a:r>
              <a:rPr lang="vi-VN" sz="2000" smtClean="0">
                <a:solidFill>
                  <a:schemeClr val="tx2"/>
                </a:solidFill>
                <a:latin typeface="+mj-lt"/>
              </a:rPr>
              <a:t>Công </a:t>
            </a:r>
            <a:r>
              <a:rPr lang="vi-VN" sz="2000">
                <a:solidFill>
                  <a:schemeClr val="tx2"/>
                </a:solidFill>
                <a:latin typeface="+mj-lt"/>
              </a:rPr>
              <a:t>dụng: Chống trào ngược, ợ hơi, ợ chua, chống viêm, giảm đau, phục hồi viêm loét cho niêm mạc dạ dày, tá tràng. Điều trị trào ngược dạ dày, viêm loét dạ dày, tá </a:t>
            </a:r>
            <a:r>
              <a:rPr lang="vi-VN" sz="2000" smtClean="0">
                <a:solidFill>
                  <a:schemeClr val="tx2"/>
                </a:solidFill>
                <a:latin typeface="+mj-lt"/>
              </a:rPr>
              <a:t>tràng</a:t>
            </a:r>
            <a:endParaRPr lang="en-US" sz="2000" smtClean="0">
              <a:solidFill>
                <a:schemeClr val="tx2"/>
              </a:solidFill>
              <a:latin typeface="+mj-lt"/>
            </a:endParaRPr>
          </a:p>
          <a:p>
            <a:r>
              <a:rPr lang="en-US" sz="2000" smtClean="0">
                <a:solidFill>
                  <a:schemeClr val="tx2"/>
                </a:solidFill>
                <a:latin typeface="Times New Roman" pitchFamily="18" charset="0"/>
                <a:cs typeface="Times New Roman" pitchFamily="18" charset="0"/>
              </a:rPr>
              <a:t>-  Cách </a:t>
            </a:r>
            <a:r>
              <a:rPr lang="en-US" sz="2000">
                <a:solidFill>
                  <a:schemeClr val="tx2"/>
                </a:solidFill>
                <a:latin typeface="Times New Roman" pitchFamily="18" charset="0"/>
                <a:cs typeface="Times New Roman" pitchFamily="18" charset="0"/>
              </a:rPr>
              <a:t>dùng: thuốc sắc. </a:t>
            </a:r>
            <a:endParaRPr lang="en-US" sz="2000" smtClean="0">
              <a:solidFill>
                <a:schemeClr val="tx2"/>
              </a:solidFill>
              <a:latin typeface="Times New Roman" pitchFamily="18" charset="0"/>
              <a:cs typeface="Times New Roman" pitchFamily="18" charset="0"/>
            </a:endParaRPr>
          </a:p>
          <a:p>
            <a:r>
              <a:rPr lang="en-US" sz="2000" smtClean="0">
                <a:solidFill>
                  <a:schemeClr val="tx2"/>
                </a:solidFill>
                <a:latin typeface="Times New Roman" pitchFamily="18" charset="0"/>
                <a:cs typeface="Times New Roman" pitchFamily="18" charset="0"/>
              </a:rPr>
              <a:t>-  Liều </a:t>
            </a:r>
            <a:r>
              <a:rPr lang="en-US" sz="2000">
                <a:solidFill>
                  <a:schemeClr val="tx2"/>
                </a:solidFill>
                <a:latin typeface="Times New Roman" pitchFamily="18" charset="0"/>
                <a:cs typeface="Times New Roman" pitchFamily="18" charset="0"/>
              </a:rPr>
              <a:t>dùng: ngày 10-12g</a:t>
            </a:r>
          </a:p>
          <a:p>
            <a:endParaRPr lang="en-US" sz="2000" smtClean="0">
              <a:solidFill>
                <a:schemeClr val="tx2"/>
              </a:solidFill>
              <a:latin typeface="+mj-lt"/>
            </a:endParaRPr>
          </a:p>
          <a:p>
            <a:pPr marL="342900" indent="-342900">
              <a:buFontTx/>
              <a:buChar char="-"/>
            </a:pPr>
            <a:endParaRPr lang="vi-VN" sz="2000">
              <a:solidFill>
                <a:schemeClr val="tx2"/>
              </a:solidFill>
              <a:latin typeface="+mj-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3163422"/>
            <a:ext cx="4405313" cy="3516453"/>
          </a:xfrm>
          <a:prstGeom prst="rect">
            <a:avLst/>
          </a:prstGeom>
        </p:spPr>
      </p:pic>
    </p:spTree>
    <p:extLst>
      <p:ext uri="{BB962C8B-B14F-4D97-AF65-F5344CB8AC3E}">
        <p14:creationId xmlns:p14="http://schemas.microsoft.com/office/powerpoint/2010/main" val="230558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664458"/>
            <a:ext cx="9220199" cy="630942"/>
          </a:xfrm>
          <a:prstGeom prst="rect">
            <a:avLst/>
          </a:prstGeom>
          <a:noFill/>
        </p:spPr>
        <p:txBody>
          <a:bodyPr wrap="square" rtlCol="0">
            <a:spAutoFit/>
          </a:bodyPr>
          <a:lstStyle/>
          <a:p>
            <a:pPr algn="ctr"/>
            <a:r>
              <a:rPr lang="en-US" sz="3500" b="1">
                <a:solidFill>
                  <a:schemeClr val="accent2">
                    <a:lumMod val="75000"/>
                  </a:schemeClr>
                </a:solidFill>
                <a:latin typeface="Times New Roman" pitchFamily="18" charset="0"/>
                <a:cs typeface="Times New Roman" pitchFamily="18" charset="0"/>
              </a:rPr>
              <a:t>V</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Các</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Bài</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Thuốc</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Đông</a:t>
            </a:r>
            <a:r>
              <a:rPr lang="en-US" sz="3500" b="1" smtClean="0">
                <a:solidFill>
                  <a:schemeClr val="accent2">
                    <a:lumMod val="75000"/>
                  </a:schemeClr>
                </a:solidFill>
                <a:latin typeface="Times New Roman" pitchFamily="18" charset="0"/>
                <a:cs typeface="Times New Roman" pitchFamily="18" charset="0"/>
              </a:rPr>
              <a:t> Y</a:t>
            </a:r>
            <a:endParaRPr lang="en-US" sz="3500" b="1">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33404" y="1219200"/>
            <a:ext cx="8848875" cy="523220"/>
          </a:xfrm>
          <a:prstGeom prst="rect">
            <a:avLst/>
          </a:prstGeom>
          <a:noFill/>
        </p:spPr>
        <p:txBody>
          <a:bodyPr wrap="square" rtlCol="0">
            <a:spAutoFit/>
          </a:bodyPr>
          <a:lstStyle/>
          <a:p>
            <a:r>
              <a:rPr lang="en-US" sz="2800">
                <a:solidFill>
                  <a:schemeClr val="tx2"/>
                </a:solidFill>
                <a:latin typeface="Times New Roman" pitchFamily="18" charset="0"/>
                <a:cs typeface="Times New Roman" pitchFamily="18" charset="0"/>
              </a:rPr>
              <a:t>3</a:t>
            </a:r>
            <a:r>
              <a:rPr lang="en-US" sz="2800" smtClean="0">
                <a:solidFill>
                  <a:schemeClr val="tx2"/>
                </a:solidFill>
                <a:latin typeface="Times New Roman" pitchFamily="18" charset="0"/>
                <a:cs typeface="Times New Roman" pitchFamily="18" charset="0"/>
              </a:rPr>
              <a:t>.   Cao </a:t>
            </a:r>
            <a:r>
              <a:rPr lang="en-US" sz="2800" err="1" smtClean="0">
                <a:solidFill>
                  <a:schemeClr val="tx2"/>
                </a:solidFill>
                <a:latin typeface="Times New Roman" pitchFamily="18" charset="0"/>
                <a:cs typeface="Times New Roman" pitchFamily="18" charset="0"/>
              </a:rPr>
              <a:t>bình</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vị</a:t>
            </a:r>
            <a:endParaRPr lang="en-US" sz="2800" smtClean="0">
              <a:solidFill>
                <a:schemeClr val="tx2"/>
              </a:solidFill>
              <a:latin typeface="Times New Roman" pitchFamily="18" charset="0"/>
              <a:cs typeface="Times New Roman" pitchFamily="18" charset="0"/>
            </a:endParaRPr>
          </a:p>
        </p:txBody>
      </p:sp>
      <p:sp>
        <p:nvSpPr>
          <p:cNvPr id="24" name="TextBox 23"/>
          <p:cNvSpPr txBox="1"/>
          <p:nvPr/>
        </p:nvSpPr>
        <p:spPr>
          <a:xfrm>
            <a:off x="381000" y="1965966"/>
            <a:ext cx="7010400" cy="369332"/>
          </a:xfrm>
          <a:prstGeom prst="rect">
            <a:avLst/>
          </a:prstGeom>
          <a:noFill/>
        </p:spPr>
        <p:txBody>
          <a:bodyPr wrap="square" rtlCol="0">
            <a:spAutoFit/>
          </a:bodyPr>
          <a:lstStyle/>
          <a:p>
            <a:endParaRPr lang="en-US" u="sng">
              <a:solidFill>
                <a:schemeClr val="tx2"/>
              </a:solidFill>
              <a:latin typeface="Times New Roman" pitchFamily="18" charset="0"/>
              <a:cs typeface="Times New Roman" pitchFamily="18" charset="0"/>
            </a:endParaRPr>
          </a:p>
        </p:txBody>
      </p:sp>
      <p:sp>
        <p:nvSpPr>
          <p:cNvPr id="17" name="TextBox 16"/>
          <p:cNvSpPr txBox="1"/>
          <p:nvPr/>
        </p:nvSpPr>
        <p:spPr>
          <a:xfrm>
            <a:off x="460375" y="1737274"/>
            <a:ext cx="8226425" cy="2554545"/>
          </a:xfrm>
          <a:prstGeom prst="rect">
            <a:avLst/>
          </a:prstGeom>
          <a:noFill/>
        </p:spPr>
        <p:txBody>
          <a:bodyPr wrap="square" rtlCol="0">
            <a:spAutoFit/>
          </a:bodyPr>
          <a:lstStyle/>
          <a:p>
            <a:r>
              <a:rPr lang="en-US" sz="2000" smtClean="0">
                <a:solidFill>
                  <a:schemeClr val="tx2"/>
                </a:solidFill>
                <a:latin typeface="+mj-lt"/>
              </a:rPr>
              <a:t>-  </a:t>
            </a:r>
            <a:r>
              <a:rPr lang="vi-VN" sz="2000" smtClean="0">
                <a:solidFill>
                  <a:schemeClr val="tx2"/>
                </a:solidFill>
                <a:latin typeface="+mj-lt"/>
              </a:rPr>
              <a:t>Thành </a:t>
            </a:r>
            <a:r>
              <a:rPr lang="vi-VN" sz="2000">
                <a:solidFill>
                  <a:schemeClr val="tx2"/>
                </a:solidFill>
                <a:latin typeface="+mj-lt"/>
              </a:rPr>
              <a:t>phần: Bồ công anh, Mơ tam thể, Lá khôi, Cỏ mực, Mai mực, Dạ cầm, Tơ hồng xanh, Xích đồng,…</a:t>
            </a:r>
          </a:p>
          <a:p>
            <a:pPr marL="342900" indent="-342900">
              <a:buFontTx/>
              <a:buChar char="-"/>
            </a:pPr>
            <a:r>
              <a:rPr lang="vi-VN" sz="2000" smtClean="0">
                <a:solidFill>
                  <a:schemeClr val="tx2"/>
                </a:solidFill>
                <a:latin typeface="+mj-lt"/>
              </a:rPr>
              <a:t>Công </a:t>
            </a:r>
            <a:r>
              <a:rPr lang="vi-VN" sz="2000">
                <a:solidFill>
                  <a:schemeClr val="tx2"/>
                </a:solidFill>
                <a:latin typeface="+mj-lt"/>
              </a:rPr>
              <a:t>dụng: Làm lành vùng tổn thương, giúp cầm máu, giảm trào ngược thực quản, giảm ợ hơi, ợ chua, giảm viêm đau, thanh nhiệt giải độc và sát trùng</a:t>
            </a:r>
            <a:r>
              <a:rPr lang="vi-VN" sz="2000" smtClean="0">
                <a:solidFill>
                  <a:schemeClr val="tx2"/>
                </a:solidFill>
                <a:latin typeface="+mj-lt"/>
              </a:rPr>
              <a:t>.</a:t>
            </a:r>
            <a:endParaRPr lang="en-US" sz="2000" smtClean="0">
              <a:solidFill>
                <a:schemeClr val="tx2"/>
              </a:solidFill>
              <a:latin typeface="+mj-lt"/>
            </a:endParaRPr>
          </a:p>
          <a:p>
            <a:pPr marL="285750" indent="-285750">
              <a:buFontTx/>
              <a:buChar char="-"/>
            </a:pPr>
            <a:r>
              <a:rPr lang="en-US" sz="2000">
                <a:solidFill>
                  <a:schemeClr val="tx2"/>
                </a:solidFill>
                <a:latin typeface="Times New Roman" pitchFamily="18" charset="0"/>
                <a:cs typeface="Times New Roman" pitchFamily="18" charset="0"/>
              </a:rPr>
              <a:t>Cách dùng: thuốc sắc. </a:t>
            </a:r>
          </a:p>
          <a:p>
            <a:pPr marL="285750" indent="-285750">
              <a:buFontTx/>
              <a:buChar char="-"/>
            </a:pPr>
            <a:r>
              <a:rPr lang="en-US" sz="2000">
                <a:solidFill>
                  <a:schemeClr val="tx2"/>
                </a:solidFill>
                <a:latin typeface="Times New Roman" pitchFamily="18" charset="0"/>
                <a:cs typeface="Times New Roman" pitchFamily="18" charset="0"/>
              </a:rPr>
              <a:t>Liều dùng: ngày </a:t>
            </a:r>
            <a:r>
              <a:rPr lang="en-US" sz="2000" smtClean="0">
                <a:solidFill>
                  <a:schemeClr val="tx2"/>
                </a:solidFill>
                <a:latin typeface="Times New Roman" pitchFamily="18" charset="0"/>
                <a:cs typeface="Times New Roman" pitchFamily="18" charset="0"/>
              </a:rPr>
              <a:t>4-6g</a:t>
            </a:r>
            <a:endParaRPr lang="en-US" sz="2000">
              <a:solidFill>
                <a:schemeClr val="tx2"/>
              </a:solidFill>
              <a:latin typeface="Times New Roman" pitchFamily="18" charset="0"/>
              <a:cs typeface="Times New Roman" pitchFamily="18" charset="0"/>
            </a:endParaRPr>
          </a:p>
          <a:p>
            <a:endParaRPr lang="vi-VN" sz="2000">
              <a:solidFill>
                <a:schemeClr val="tx2"/>
              </a:solidFill>
              <a:latin typeface="+mj-lt"/>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616" y="3962399"/>
            <a:ext cx="5067767" cy="2653729"/>
          </a:xfrm>
          <a:prstGeom prst="rect">
            <a:avLst/>
          </a:prstGeom>
        </p:spPr>
      </p:pic>
    </p:spTree>
    <p:extLst>
      <p:ext uri="{BB962C8B-B14F-4D97-AF65-F5344CB8AC3E}">
        <p14:creationId xmlns:p14="http://schemas.microsoft.com/office/powerpoint/2010/main" val="3844215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664458"/>
            <a:ext cx="9220199" cy="630942"/>
          </a:xfrm>
          <a:prstGeom prst="rect">
            <a:avLst/>
          </a:prstGeom>
          <a:noFill/>
        </p:spPr>
        <p:txBody>
          <a:bodyPr wrap="square" rtlCol="0">
            <a:spAutoFit/>
          </a:bodyPr>
          <a:lstStyle/>
          <a:p>
            <a:pPr algn="ctr"/>
            <a:r>
              <a:rPr lang="en-US" sz="3500" b="1">
                <a:solidFill>
                  <a:schemeClr val="accent2">
                    <a:lumMod val="75000"/>
                  </a:schemeClr>
                </a:solidFill>
                <a:latin typeface="Times New Roman" pitchFamily="18" charset="0"/>
                <a:cs typeface="Times New Roman" pitchFamily="18" charset="0"/>
              </a:rPr>
              <a:t>V</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Các</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Bài</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Thuốc</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Đông</a:t>
            </a:r>
            <a:r>
              <a:rPr lang="en-US" sz="3500" b="1" smtClean="0">
                <a:solidFill>
                  <a:schemeClr val="accent2">
                    <a:lumMod val="75000"/>
                  </a:schemeClr>
                </a:solidFill>
                <a:latin typeface="Times New Roman" pitchFamily="18" charset="0"/>
                <a:cs typeface="Times New Roman" pitchFamily="18" charset="0"/>
              </a:rPr>
              <a:t> Y</a:t>
            </a:r>
            <a:endParaRPr lang="en-US" sz="3500" b="1">
              <a:solidFill>
                <a:schemeClr val="accent2">
                  <a:lumMod val="75000"/>
                </a:schemeClr>
              </a:solidFill>
              <a:latin typeface="Times New Roman" pitchFamily="18" charset="0"/>
              <a:cs typeface="Times New Roman" pitchFamily="18" charset="0"/>
            </a:endParaRPr>
          </a:p>
        </p:txBody>
      </p:sp>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33404" y="1219200"/>
            <a:ext cx="8848875" cy="523220"/>
          </a:xfrm>
          <a:prstGeom prst="rect">
            <a:avLst/>
          </a:prstGeom>
          <a:noFill/>
        </p:spPr>
        <p:txBody>
          <a:bodyPr wrap="square" rtlCol="0">
            <a:spAutoFit/>
          </a:bodyPr>
          <a:lstStyle/>
          <a:p>
            <a:r>
              <a:rPr lang="en-US" sz="2800">
                <a:solidFill>
                  <a:schemeClr val="tx2"/>
                </a:solidFill>
                <a:latin typeface="Times New Roman" pitchFamily="18" charset="0"/>
                <a:cs typeface="Times New Roman" pitchFamily="18" charset="0"/>
              </a:rPr>
              <a:t>4</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Sài</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hồ</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sơ</a:t>
            </a:r>
            <a:r>
              <a:rPr lang="en-US" sz="2800" smtClean="0">
                <a:solidFill>
                  <a:schemeClr val="tx2"/>
                </a:solidFill>
                <a:latin typeface="Times New Roman" pitchFamily="18" charset="0"/>
                <a:cs typeface="Times New Roman" pitchFamily="18" charset="0"/>
              </a:rPr>
              <a:t> can </a:t>
            </a:r>
            <a:r>
              <a:rPr lang="en-US" sz="2800" err="1" smtClean="0">
                <a:solidFill>
                  <a:schemeClr val="tx2"/>
                </a:solidFill>
                <a:latin typeface="Times New Roman" pitchFamily="18" charset="0"/>
                <a:cs typeface="Times New Roman" pitchFamily="18" charset="0"/>
              </a:rPr>
              <a:t>thang</a:t>
            </a:r>
            <a:endParaRPr lang="en-US" sz="2800" smtClean="0">
              <a:solidFill>
                <a:schemeClr val="tx2"/>
              </a:solidFill>
              <a:latin typeface="Times New Roman" pitchFamily="18" charset="0"/>
              <a:cs typeface="Times New Roman" pitchFamily="18" charset="0"/>
            </a:endParaRPr>
          </a:p>
        </p:txBody>
      </p:sp>
      <p:sp>
        <p:nvSpPr>
          <p:cNvPr id="24" name="TextBox 23"/>
          <p:cNvSpPr txBox="1"/>
          <p:nvPr/>
        </p:nvSpPr>
        <p:spPr>
          <a:xfrm>
            <a:off x="381000" y="1965966"/>
            <a:ext cx="7010400" cy="369332"/>
          </a:xfrm>
          <a:prstGeom prst="rect">
            <a:avLst/>
          </a:prstGeom>
          <a:noFill/>
        </p:spPr>
        <p:txBody>
          <a:bodyPr wrap="square" rtlCol="0">
            <a:spAutoFit/>
          </a:bodyPr>
          <a:lstStyle/>
          <a:p>
            <a:endParaRPr lang="en-US" u="sng">
              <a:solidFill>
                <a:schemeClr val="tx2"/>
              </a:solidFill>
              <a:latin typeface="Times New Roman" pitchFamily="18" charset="0"/>
              <a:cs typeface="Times New Roman" pitchFamily="18" charset="0"/>
            </a:endParaRPr>
          </a:p>
        </p:txBody>
      </p:sp>
      <p:sp>
        <p:nvSpPr>
          <p:cNvPr id="17" name="TextBox 16"/>
          <p:cNvSpPr txBox="1"/>
          <p:nvPr/>
        </p:nvSpPr>
        <p:spPr>
          <a:xfrm>
            <a:off x="460375" y="1776153"/>
            <a:ext cx="8226425" cy="2246769"/>
          </a:xfrm>
          <a:prstGeom prst="rect">
            <a:avLst/>
          </a:prstGeom>
          <a:noFill/>
        </p:spPr>
        <p:txBody>
          <a:bodyPr wrap="square" rtlCol="0">
            <a:spAutoFit/>
          </a:bodyPr>
          <a:lstStyle/>
          <a:p>
            <a:pPr marL="342900" indent="-342900">
              <a:buFontTx/>
              <a:buChar char="-"/>
            </a:pPr>
            <a:r>
              <a:rPr lang="vi-VN" sz="2000" smtClean="0">
                <a:solidFill>
                  <a:schemeClr val="tx2"/>
                </a:solidFill>
                <a:latin typeface="+mj-lt"/>
                <a:cs typeface="Times New Roman" pitchFamily="18" charset="0"/>
              </a:rPr>
              <a:t>Thành </a:t>
            </a:r>
            <a:r>
              <a:rPr lang="vi-VN" sz="2000">
                <a:solidFill>
                  <a:schemeClr val="tx2"/>
                </a:solidFill>
                <a:latin typeface="+mj-lt"/>
                <a:cs typeface="Times New Roman" pitchFamily="18" charset="0"/>
              </a:rPr>
              <a:t>phần: </a:t>
            </a:r>
            <a:r>
              <a:rPr lang="vi-VN" sz="2000" smtClean="0">
                <a:solidFill>
                  <a:schemeClr val="tx2"/>
                </a:solidFill>
                <a:latin typeface="+mj-lt"/>
                <a:cs typeface="Times New Roman" pitchFamily="18" charset="0"/>
              </a:rPr>
              <a:t>sài </a:t>
            </a:r>
            <a:r>
              <a:rPr lang="vi-VN" sz="2000">
                <a:solidFill>
                  <a:schemeClr val="tx2"/>
                </a:solidFill>
                <a:latin typeface="+mj-lt"/>
                <a:cs typeface="Times New Roman" pitchFamily="18" charset="0"/>
              </a:rPr>
              <a:t>hồ, </a:t>
            </a:r>
            <a:r>
              <a:rPr lang="vi-VN" sz="2000" smtClean="0">
                <a:solidFill>
                  <a:schemeClr val="tx2"/>
                </a:solidFill>
                <a:latin typeface="+mj-lt"/>
                <a:cs typeface="Times New Roman" pitchFamily="18" charset="0"/>
              </a:rPr>
              <a:t>chỉ xác,bạch </a:t>
            </a:r>
            <a:r>
              <a:rPr lang="vi-VN" sz="2000">
                <a:solidFill>
                  <a:schemeClr val="tx2"/>
                </a:solidFill>
                <a:latin typeface="+mj-lt"/>
                <a:cs typeface="Times New Roman" pitchFamily="18" charset="0"/>
              </a:rPr>
              <a:t>thược, </a:t>
            </a:r>
            <a:r>
              <a:rPr lang="vi-VN" sz="2000" smtClean="0">
                <a:solidFill>
                  <a:schemeClr val="tx2"/>
                </a:solidFill>
                <a:latin typeface="+mj-lt"/>
                <a:cs typeface="Times New Roman" pitchFamily="18" charset="0"/>
              </a:rPr>
              <a:t>hương </a:t>
            </a:r>
            <a:r>
              <a:rPr lang="vi-VN" sz="2000">
                <a:solidFill>
                  <a:schemeClr val="tx2"/>
                </a:solidFill>
                <a:latin typeface="+mj-lt"/>
                <a:cs typeface="Times New Roman" pitchFamily="18" charset="0"/>
              </a:rPr>
              <a:t>phụ, </a:t>
            </a:r>
            <a:r>
              <a:rPr lang="vi-VN" sz="2000" smtClean="0">
                <a:solidFill>
                  <a:schemeClr val="tx2"/>
                </a:solidFill>
                <a:latin typeface="+mj-lt"/>
                <a:cs typeface="Times New Roman" pitchFamily="18" charset="0"/>
              </a:rPr>
              <a:t>thanh </a:t>
            </a:r>
            <a:r>
              <a:rPr lang="vi-VN" sz="2000">
                <a:solidFill>
                  <a:schemeClr val="tx2"/>
                </a:solidFill>
                <a:latin typeface="+mj-lt"/>
                <a:cs typeface="Times New Roman" pitchFamily="18" charset="0"/>
              </a:rPr>
              <a:t>bì, </a:t>
            </a:r>
            <a:r>
              <a:rPr lang="vi-VN" sz="2000" smtClean="0">
                <a:solidFill>
                  <a:schemeClr val="tx2"/>
                </a:solidFill>
                <a:latin typeface="+mj-lt"/>
                <a:cs typeface="Times New Roman" pitchFamily="18" charset="0"/>
              </a:rPr>
              <a:t>xuyên </a:t>
            </a:r>
            <a:r>
              <a:rPr lang="vi-VN" sz="2000">
                <a:solidFill>
                  <a:schemeClr val="tx2"/>
                </a:solidFill>
                <a:latin typeface="+mj-lt"/>
                <a:cs typeface="Times New Roman" pitchFamily="18" charset="0"/>
              </a:rPr>
              <a:t>khung và </a:t>
            </a:r>
            <a:r>
              <a:rPr lang="vi-VN" sz="2000" smtClean="0">
                <a:solidFill>
                  <a:schemeClr val="tx2"/>
                </a:solidFill>
                <a:latin typeface="+mj-lt"/>
                <a:cs typeface="Times New Roman" pitchFamily="18" charset="0"/>
              </a:rPr>
              <a:t>cam </a:t>
            </a:r>
            <a:r>
              <a:rPr lang="vi-VN" sz="2000">
                <a:solidFill>
                  <a:schemeClr val="tx2"/>
                </a:solidFill>
                <a:latin typeface="+mj-lt"/>
                <a:cs typeface="Times New Roman" pitchFamily="18" charset="0"/>
              </a:rPr>
              <a:t>thảo</a:t>
            </a:r>
            <a:r>
              <a:rPr lang="vi-VN" sz="2000" smtClean="0">
                <a:solidFill>
                  <a:schemeClr val="tx2"/>
                </a:solidFill>
                <a:latin typeface="+mj-lt"/>
                <a:cs typeface="Times New Roman" pitchFamily="18" charset="0"/>
              </a:rPr>
              <a:t>.</a:t>
            </a:r>
            <a:endParaRPr lang="en-US" sz="2000" smtClean="0">
              <a:solidFill>
                <a:schemeClr val="tx2"/>
              </a:solidFill>
              <a:latin typeface="+mj-lt"/>
              <a:cs typeface="Times New Roman" pitchFamily="18" charset="0"/>
            </a:endParaRPr>
          </a:p>
          <a:p>
            <a:pPr marL="342900" indent="-342900">
              <a:buFontTx/>
              <a:buChar char="-"/>
            </a:pPr>
            <a:r>
              <a:rPr lang="vi-VN" sz="2000" smtClean="0">
                <a:solidFill>
                  <a:schemeClr val="tx2"/>
                </a:solidFill>
                <a:latin typeface="+mj-lt"/>
                <a:cs typeface="Times New Roman" pitchFamily="18" charset="0"/>
              </a:rPr>
              <a:t>Công </a:t>
            </a:r>
            <a:r>
              <a:rPr lang="vi-VN" sz="2000">
                <a:solidFill>
                  <a:schemeClr val="tx2"/>
                </a:solidFill>
                <a:latin typeface="+mj-lt"/>
                <a:cs typeface="Times New Roman" pitchFamily="18" charset="0"/>
              </a:rPr>
              <a:t>dụng: </a:t>
            </a:r>
            <a:r>
              <a:rPr lang="vi-VN" sz="2000" i="1">
                <a:solidFill>
                  <a:schemeClr val="tx2"/>
                </a:solidFill>
                <a:latin typeface="+mj-lt"/>
              </a:rPr>
              <a:t> </a:t>
            </a:r>
            <a:r>
              <a:rPr lang="vi-VN" sz="2000">
                <a:solidFill>
                  <a:schemeClr val="tx2"/>
                </a:solidFill>
                <a:latin typeface="+mj-lt"/>
              </a:rPr>
              <a:t>sơ can hành khi, hoạt huyết chỉ thống để chữa cơn đau dạ dày, đau thần kinh liên sườn, sốt rét</a:t>
            </a:r>
            <a:r>
              <a:rPr lang="vi-VN" sz="2000" smtClean="0">
                <a:solidFill>
                  <a:schemeClr val="tx2"/>
                </a:solidFill>
                <a:latin typeface="+mj-lt"/>
              </a:rPr>
              <a:t>.</a:t>
            </a:r>
            <a:endParaRPr lang="en-US" sz="2000" smtClean="0">
              <a:solidFill>
                <a:schemeClr val="tx2"/>
              </a:solidFill>
              <a:latin typeface="+mj-lt"/>
            </a:endParaRPr>
          </a:p>
          <a:p>
            <a:pPr marL="285750" indent="-285750">
              <a:buFontTx/>
              <a:buChar char="-"/>
            </a:pPr>
            <a:r>
              <a:rPr lang="en-US" sz="2000">
                <a:solidFill>
                  <a:schemeClr val="tx2"/>
                </a:solidFill>
                <a:latin typeface="Times New Roman" pitchFamily="18" charset="0"/>
                <a:cs typeface="Times New Roman" pitchFamily="18" charset="0"/>
              </a:rPr>
              <a:t>Cách dùng: thuốc sắc. </a:t>
            </a:r>
          </a:p>
          <a:p>
            <a:pPr marL="285750" indent="-285750">
              <a:buFontTx/>
              <a:buChar char="-"/>
            </a:pPr>
            <a:r>
              <a:rPr lang="en-US" sz="2000">
                <a:solidFill>
                  <a:schemeClr val="tx2"/>
                </a:solidFill>
                <a:latin typeface="Times New Roman" pitchFamily="18" charset="0"/>
                <a:cs typeface="Times New Roman" pitchFamily="18" charset="0"/>
              </a:rPr>
              <a:t>Liều dùng: ngày </a:t>
            </a:r>
            <a:r>
              <a:rPr lang="en-US" sz="2000" smtClean="0">
                <a:solidFill>
                  <a:schemeClr val="tx2"/>
                </a:solidFill>
                <a:latin typeface="Times New Roman" pitchFamily="18" charset="0"/>
                <a:cs typeface="Times New Roman" pitchFamily="18" charset="0"/>
              </a:rPr>
              <a:t>6 -12g</a:t>
            </a:r>
            <a:endParaRPr lang="en-US" sz="2000">
              <a:solidFill>
                <a:schemeClr val="tx2"/>
              </a:solidFill>
              <a:latin typeface="Times New Roman" pitchFamily="18" charset="0"/>
              <a:cs typeface="Times New Roman" pitchFamily="18" charset="0"/>
            </a:endParaRPr>
          </a:p>
          <a:p>
            <a:endParaRPr lang="vi-VN" sz="2000">
              <a:solidFill>
                <a:schemeClr val="tx2"/>
              </a:solidFill>
              <a:latin typeface="+mj-lt"/>
              <a:cs typeface="Times New Roman" pitchFamily="18"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9050" y="3787835"/>
            <a:ext cx="4102100" cy="3070165"/>
          </a:xfrm>
          <a:prstGeom prst="rect">
            <a:avLst/>
          </a:prstGeom>
        </p:spPr>
      </p:pic>
    </p:spTree>
    <p:extLst>
      <p:ext uri="{BB962C8B-B14F-4D97-AF65-F5344CB8AC3E}">
        <p14:creationId xmlns:p14="http://schemas.microsoft.com/office/powerpoint/2010/main" val="190340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5" name="AutoShape 2" descr="Káº¿t quáº£ hÃ¬nh áº£nh cho vai trÃ² cá»§a hÃºt thuá»c lÃ¡ gÃ¢y ra Äau dáº¡ dÃ 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áº¿t quáº£ hÃ¬nh áº£nh cho hÃºt thuá»c lÃ¡ Äau dáº¡ dÃ 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Káº¿t quáº£ hÃ¬nh áº£nh cho hÃºt thuá»c lÃ¡ Äau dáº¡ dÃ 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Káº¿t quáº£ hÃ¬nh áº£nh cho hÃºt thuá»c lÃ¡ Äau dáº¡ dÃ 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Káº¿t quáº£ hÃ¬nh áº£nh cho hÃºt thuá»c lÃ¡ Äau dáº¡ dÃ 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Káº¿t quáº£ hÃ¬nh áº£nh cho hÃºt thuá»c lÃ¡ Äau dáº¡ dÃ 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
          <p:cNvSpPr>
            <a:spLocks noChangeArrowheads="1"/>
          </p:cNvSpPr>
          <p:nvPr/>
        </p:nvSpPr>
        <p:spPr bwMode="auto">
          <a:xfrm>
            <a:off x="36195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Subtitle 11"/>
          <p:cNvSpPr txBox="1">
            <a:spLocks/>
          </p:cNvSpPr>
          <p:nvPr/>
        </p:nvSpPr>
        <p:spPr>
          <a:xfrm>
            <a:off x="177495" y="1985415"/>
            <a:ext cx="8966505" cy="9361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vi-VN" sz="3000">
              <a:solidFill>
                <a:schemeClr val="tx2"/>
              </a:solidFill>
            </a:endParaRPr>
          </a:p>
        </p:txBody>
      </p:sp>
      <p:sp>
        <p:nvSpPr>
          <p:cNvPr id="31" name="Text Box 1"/>
          <p:cNvSpPr txBox="1">
            <a:spLocks noChangeArrowheads="1"/>
          </p:cNvSpPr>
          <p:nvPr/>
        </p:nvSpPr>
        <p:spPr bwMode="auto">
          <a:xfrm>
            <a:off x="-101683" y="688850"/>
            <a:ext cx="9524860" cy="771773"/>
          </a:xfrm>
          <a:prstGeom prst="rect">
            <a:avLst/>
          </a:prstGeom>
          <a:noFill/>
          <a:ln w="9525">
            <a:noFill/>
            <a:round/>
            <a:headEnd/>
            <a:tailEnd/>
          </a:ln>
        </p:spPr>
        <p:txBody>
          <a:bodyPr lIns="90000" tIns="46800" rIns="90000" bIns="46800" anchor="b"/>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CÁM ƠN SỰ LẮNG NGHE CỦA </a:t>
            </a:r>
            <a:r>
              <a:rPr lang="en-US" sz="28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CÁC BẠN</a:t>
            </a:r>
            <a:endParaRPr lang="en-US" sz="28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3" name="Picture 32" descr="turkey-outline-clip-art-36-Thank_You_note_big_outline.png"/>
          <p:cNvPicPr>
            <a:picLocks noChangeAspect="1"/>
          </p:cNvPicPr>
          <p:nvPr/>
        </p:nvPicPr>
        <p:blipFill>
          <a:blip r:embed="rId4"/>
          <a:stretch>
            <a:fillRect/>
          </a:stretch>
        </p:blipFill>
        <p:spPr>
          <a:xfrm>
            <a:off x="3166079" y="4876800"/>
            <a:ext cx="2989336" cy="1701182"/>
          </a:xfrm>
          <a:prstGeom prst="rect">
            <a:avLst/>
          </a:prstGeom>
        </p:spPr>
      </p:pic>
      <p:pic>
        <p:nvPicPr>
          <p:cNvPr id="9218" name="Picture 2" descr="Trong hÃ¬nh áº£nh cÃ³ thá» cÃ³: 2 ngÆ°á»i, má»i ngÆ°á»i Äang cÆ°á»i, cÃ¢y, ngoÃ i trá»i vÃ  thiÃªn nhiÃª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460623"/>
            <a:ext cx="4507400" cy="33805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Trong hÃ¬nh áº£nh cÃ³ thá» cÃ³: 1 ngÆ°á»i, Äang Äá»©ng, Äáº¡i dÆ°Æ¡ng, báº§u trá»i, nÃºi, ngoÃ i trá»i vÃ  thiÃªn nhiÃª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423" y="3414528"/>
            <a:ext cx="1655186" cy="34098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Oval Callout 3"/>
          <p:cNvSpPr/>
          <p:nvPr/>
        </p:nvSpPr>
        <p:spPr>
          <a:xfrm>
            <a:off x="1527175" y="3378573"/>
            <a:ext cx="1066800" cy="673353"/>
          </a:xfrm>
          <a:prstGeom prst="wedgeEllipseCallout">
            <a:avLst>
              <a:gd name="adj1" fmla="val -50889"/>
              <a:gd name="adj2" fmla="val 99536"/>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2"/>
                </a:solidFill>
              </a:rPr>
              <a:t>Ê</a:t>
            </a:r>
            <a:r>
              <a:rPr lang="en-US" smtClean="0">
                <a:solidFill>
                  <a:schemeClr val="tx2"/>
                </a:solidFill>
              </a:rPr>
              <a:t> </a:t>
            </a:r>
            <a:r>
              <a:rPr lang="en-US" sz="2400" smtClean="0">
                <a:solidFill>
                  <a:schemeClr val="tx2"/>
                </a:solidFill>
              </a:rPr>
              <a:t>ê</a:t>
            </a:r>
            <a:r>
              <a:rPr lang="en-US" smtClean="0">
                <a:solidFill>
                  <a:schemeClr val="tx2"/>
                </a:solidFill>
              </a:rPr>
              <a:t> ê</a:t>
            </a:r>
            <a:endParaRPr lang="en-US">
              <a:solidFill>
                <a:schemeClr val="tx2"/>
              </a:solidFill>
            </a:endParaRPr>
          </a:p>
        </p:txBody>
      </p:sp>
    </p:spTree>
    <p:extLst>
      <p:ext uri="{BB962C8B-B14F-4D97-AF65-F5344CB8AC3E}">
        <p14:creationId xmlns:p14="http://schemas.microsoft.com/office/powerpoint/2010/main" val="2712286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969258"/>
            <a:ext cx="9220199" cy="630942"/>
          </a:xfrm>
          <a:prstGeom prst="rect">
            <a:avLst/>
          </a:prstGeom>
          <a:noFill/>
        </p:spPr>
        <p:txBody>
          <a:bodyPr wrap="square" rtlCol="0">
            <a:spAutoFit/>
          </a:bodyPr>
          <a:lstStyle/>
          <a:p>
            <a:pPr algn="ctr"/>
            <a:r>
              <a:rPr lang="en-US" sz="3500" b="1" smtClean="0">
                <a:solidFill>
                  <a:schemeClr val="accent2">
                    <a:lumMod val="75000"/>
                  </a:schemeClr>
                </a:solidFill>
                <a:latin typeface="Times New Roman" pitchFamily="18" charset="0"/>
                <a:cs typeface="Times New Roman" pitchFamily="18" charset="0"/>
              </a:rPr>
              <a:t>1. </a:t>
            </a:r>
            <a:r>
              <a:rPr lang="en-US" sz="3500" b="1" err="1" smtClean="0">
                <a:solidFill>
                  <a:schemeClr val="accent2">
                    <a:lumMod val="75000"/>
                  </a:schemeClr>
                </a:solidFill>
                <a:latin typeface="Times New Roman" pitchFamily="18" charset="0"/>
                <a:cs typeface="Times New Roman" pitchFamily="18" charset="0"/>
              </a:rPr>
              <a:t>Khái</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Niệm</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Loét</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Dạ</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Dày</a:t>
            </a:r>
            <a:r>
              <a:rPr lang="en-US" sz="3500" b="1" smtClean="0">
                <a:solidFill>
                  <a:schemeClr val="accent2">
                    <a:lumMod val="75000"/>
                  </a:schemeClr>
                </a:solidFill>
                <a:latin typeface="Times New Roman" pitchFamily="18" charset="0"/>
                <a:cs typeface="Times New Roman" pitchFamily="18" charset="0"/>
              </a:rPr>
              <a:t> – </a:t>
            </a:r>
            <a:r>
              <a:rPr lang="en-US" sz="3500" b="1" err="1" smtClean="0">
                <a:solidFill>
                  <a:schemeClr val="accent2">
                    <a:lumMod val="75000"/>
                  </a:schemeClr>
                </a:solidFill>
                <a:latin typeface="Times New Roman" pitchFamily="18" charset="0"/>
                <a:cs typeface="Times New Roman" pitchFamily="18" charset="0"/>
              </a:rPr>
              <a:t>Tá</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Tràng</a:t>
            </a:r>
            <a:endParaRPr lang="en-US" sz="3500" b="1">
              <a:solidFill>
                <a:schemeClr val="accent2">
                  <a:lumMod val="75000"/>
                </a:schemeClr>
              </a:solidFill>
              <a:latin typeface="Times New Roman" pitchFamily="18" charset="0"/>
              <a:cs typeface="Times New Roman" pitchFamily="18" charset="0"/>
            </a:endParaRPr>
          </a:p>
        </p:txBody>
      </p:sp>
      <p:sp>
        <p:nvSpPr>
          <p:cNvPr id="13" name="Subtitle 2"/>
          <p:cNvSpPr txBox="1">
            <a:spLocks/>
          </p:cNvSpPr>
          <p:nvPr/>
        </p:nvSpPr>
        <p:spPr>
          <a:xfrm>
            <a:off x="405008" y="2226502"/>
            <a:ext cx="5043432" cy="3657600"/>
          </a:xfrm>
          <a:prstGeom prst="rect">
            <a:avLst/>
          </a:prstGeom>
        </p:spPr>
        <p:txBody>
          <a:bodyPr>
            <a:normAutofit lnSpcReduction="10000"/>
          </a:bodyPr>
          <a:lstStyle>
            <a:lvl1pPr marL="342900" indent="-3429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itchFamily="18" charset="0"/>
              <a:buChar char="–"/>
              <a:defRPr sz="21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1600">
                <a:solidFill>
                  <a:srgbClr val="000000"/>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9pPr>
          </a:lstStyle>
          <a:p>
            <a:pPr marL="0" indent="0">
              <a:buNone/>
            </a:pPr>
            <a:r>
              <a:rPr lang="en-US" sz="2800" smtClean="0">
                <a:solidFill>
                  <a:schemeClr val="accent2">
                    <a:lumMod val="75000"/>
                  </a:schemeClr>
                </a:solidFill>
                <a:latin typeface="Times New Roman" pitchFamily="18" charset="0"/>
                <a:cs typeface="Times New Roman" pitchFamily="18" charset="0"/>
              </a:rPr>
              <a:t> - </a:t>
            </a:r>
            <a:r>
              <a:rPr lang="en-US" sz="2800" err="1" smtClean="0">
                <a:solidFill>
                  <a:schemeClr val="accent2">
                    <a:lumMod val="75000"/>
                  </a:schemeClr>
                </a:solidFill>
                <a:latin typeface="Times New Roman" pitchFamily="18" charset="0"/>
                <a:cs typeface="Times New Roman" pitchFamily="18" charset="0"/>
              </a:rPr>
              <a:t>Là</a:t>
            </a:r>
            <a:r>
              <a:rPr lang="en-US" sz="2800" smtClean="0">
                <a:solidFill>
                  <a:schemeClr val="accent2">
                    <a:lumMod val="75000"/>
                  </a:schemeClr>
                </a:solidFill>
                <a:latin typeface="Times New Roman" pitchFamily="18" charset="0"/>
                <a:cs typeface="Times New Roman" pitchFamily="18" charset="0"/>
              </a:rPr>
              <a:t> </a:t>
            </a:r>
            <a:r>
              <a:rPr lang="vi-VN" sz="2800" smtClean="0">
                <a:solidFill>
                  <a:schemeClr val="accent2">
                    <a:lumMod val="75000"/>
                  </a:schemeClr>
                </a:solidFill>
                <a:latin typeface="Times New Roman" pitchFamily="18" charset="0"/>
                <a:cs typeface="Times New Roman" pitchFamily="18" charset="0"/>
              </a:rPr>
              <a:t>bệnh </a:t>
            </a:r>
            <a:r>
              <a:rPr lang="vi-VN" sz="2800">
                <a:solidFill>
                  <a:schemeClr val="accent2">
                    <a:lumMod val="75000"/>
                  </a:schemeClr>
                </a:solidFill>
                <a:latin typeface="Times New Roman" pitchFamily="18" charset="0"/>
                <a:cs typeface="Times New Roman" pitchFamily="18" charset="0"/>
              </a:rPr>
              <a:t>gây tổn thương </a:t>
            </a:r>
            <a:r>
              <a:rPr lang="vi-VN" sz="2800" smtClean="0">
                <a:solidFill>
                  <a:schemeClr val="accent2">
                    <a:lumMod val="75000"/>
                  </a:schemeClr>
                </a:solidFill>
                <a:latin typeface="Times New Roman" pitchFamily="18" charset="0"/>
                <a:cs typeface="Times New Roman" pitchFamily="18" charset="0"/>
              </a:rPr>
              <a:t>viêm </a:t>
            </a:r>
            <a:endParaRPr lang="en-US" sz="2800" smtClean="0">
              <a:solidFill>
                <a:schemeClr val="accent2">
                  <a:lumMod val="75000"/>
                </a:schemeClr>
              </a:solidFill>
              <a:latin typeface="Times New Roman" pitchFamily="18" charset="0"/>
              <a:cs typeface="Times New Roman" pitchFamily="18" charset="0"/>
            </a:endParaRPr>
          </a:p>
          <a:p>
            <a:pPr marL="0" indent="0">
              <a:buNone/>
            </a:pPr>
            <a:r>
              <a:rPr lang="vi-VN" sz="2800" smtClean="0">
                <a:solidFill>
                  <a:schemeClr val="accent2">
                    <a:lumMod val="75000"/>
                  </a:schemeClr>
                </a:solidFill>
                <a:latin typeface="Times New Roman" pitchFamily="18" charset="0"/>
                <a:cs typeface="Times New Roman" pitchFamily="18" charset="0"/>
              </a:rPr>
              <a:t>trên </a:t>
            </a:r>
            <a:r>
              <a:rPr lang="vi-VN" sz="2800">
                <a:solidFill>
                  <a:schemeClr val="accent2">
                    <a:lumMod val="75000"/>
                  </a:schemeClr>
                </a:solidFill>
                <a:latin typeface="Times New Roman" pitchFamily="18" charset="0"/>
                <a:cs typeface="Times New Roman" pitchFamily="18" charset="0"/>
              </a:rPr>
              <a:t>niêm mạc dạ </a:t>
            </a:r>
            <a:r>
              <a:rPr lang="vi-VN" sz="2800" smtClean="0">
                <a:solidFill>
                  <a:schemeClr val="accent2">
                    <a:lumMod val="75000"/>
                  </a:schemeClr>
                </a:solidFill>
                <a:latin typeface="Times New Roman" pitchFamily="18" charset="0"/>
                <a:cs typeface="Times New Roman" pitchFamily="18" charset="0"/>
              </a:rPr>
              <a:t>dày</a:t>
            </a:r>
            <a:r>
              <a:rPr lang="en-US" sz="2800" smtClean="0">
                <a:solidFill>
                  <a:schemeClr val="accent2">
                    <a:lumMod val="75000"/>
                  </a:schemeClr>
                </a:solidFill>
                <a:latin typeface="Times New Roman" pitchFamily="18" charset="0"/>
                <a:cs typeface="Times New Roman" pitchFamily="18" charset="0"/>
              </a:rPr>
              <a:t>, </a:t>
            </a:r>
            <a:r>
              <a:rPr lang="vi-VN" sz="2800" smtClean="0">
                <a:solidFill>
                  <a:schemeClr val="accent2">
                    <a:lumMod val="75000"/>
                  </a:schemeClr>
                </a:solidFill>
                <a:latin typeface="Times New Roman" pitchFamily="18" charset="0"/>
                <a:cs typeface="Times New Roman" pitchFamily="18" charset="0"/>
              </a:rPr>
              <a:t>tá tràng</a:t>
            </a:r>
            <a:r>
              <a:rPr lang="en-US" sz="2800" smtClean="0">
                <a:solidFill>
                  <a:schemeClr val="accent2">
                    <a:lumMod val="75000"/>
                  </a:schemeClr>
                </a:solidFill>
                <a:latin typeface="Times New Roman" pitchFamily="18" charset="0"/>
                <a:cs typeface="Times New Roman" pitchFamily="18" charset="0"/>
              </a:rPr>
              <a:t>.</a:t>
            </a:r>
            <a:endParaRPr lang="ko-KR" altLang="en-US" sz="2800" smtClean="0">
              <a:solidFill>
                <a:schemeClr val="accent2">
                  <a:lumMod val="75000"/>
                </a:schemeClr>
              </a:solidFill>
              <a:latin typeface="Times New Roman" pitchFamily="18" charset="0"/>
              <a:cs typeface="Times New Roman" pitchFamily="18" charset="0"/>
            </a:endParaRPr>
          </a:p>
          <a:p>
            <a:pPr marL="0" indent="0">
              <a:buNone/>
            </a:pPr>
            <a:r>
              <a:rPr lang="en-US" sz="2800" smtClean="0">
                <a:solidFill>
                  <a:schemeClr val="accent2">
                    <a:lumMod val="75000"/>
                  </a:schemeClr>
                </a:solidFill>
                <a:latin typeface="Times New Roman" pitchFamily="18" charset="0"/>
                <a:cs typeface="Times New Roman" pitchFamily="18" charset="0"/>
              </a:rPr>
              <a:t>- </a:t>
            </a:r>
            <a:r>
              <a:rPr lang="vi-VN" sz="2800" smtClean="0">
                <a:solidFill>
                  <a:schemeClr val="accent2">
                    <a:lumMod val="75000"/>
                  </a:schemeClr>
                </a:solidFill>
                <a:latin typeface="Times New Roman" pitchFamily="18" charset="0"/>
                <a:cs typeface="Times New Roman" pitchFamily="18" charset="0"/>
              </a:rPr>
              <a:t>Bệnh </a:t>
            </a:r>
            <a:r>
              <a:rPr lang="vi-VN" sz="2800">
                <a:solidFill>
                  <a:schemeClr val="accent2">
                    <a:lumMod val="75000"/>
                  </a:schemeClr>
                </a:solidFill>
                <a:latin typeface="Times New Roman" pitchFamily="18" charset="0"/>
                <a:cs typeface="Times New Roman" pitchFamily="18" charset="0"/>
              </a:rPr>
              <a:t>có thể được chia thành 2 </a:t>
            </a:r>
            <a:r>
              <a:rPr lang="vi-VN" sz="2800" smtClean="0">
                <a:solidFill>
                  <a:schemeClr val="accent2">
                    <a:lumMod val="75000"/>
                  </a:schemeClr>
                </a:solidFill>
                <a:latin typeface="Times New Roman" pitchFamily="18" charset="0"/>
                <a:cs typeface="Times New Roman" pitchFamily="18" charset="0"/>
              </a:rPr>
              <a:t>loại</a:t>
            </a:r>
            <a:r>
              <a:rPr lang="en-US" sz="2800" smtClean="0">
                <a:solidFill>
                  <a:schemeClr val="accent2">
                    <a:lumMod val="75000"/>
                  </a:schemeClr>
                </a:solidFill>
                <a:latin typeface="Times New Roman" pitchFamily="18" charset="0"/>
                <a:cs typeface="Times New Roman" pitchFamily="18" charset="0"/>
              </a:rPr>
              <a:t>:</a:t>
            </a:r>
          </a:p>
          <a:p>
            <a:pPr marL="0" indent="0">
              <a:buNone/>
            </a:pPr>
            <a:r>
              <a:rPr lang="en-US" sz="2800" smtClean="0">
                <a:solidFill>
                  <a:schemeClr val="accent2">
                    <a:lumMod val="75000"/>
                  </a:schemeClr>
                </a:solidFill>
                <a:latin typeface="Times New Roman" pitchFamily="18" charset="0"/>
                <a:cs typeface="Times New Roman" pitchFamily="18" charset="0"/>
              </a:rPr>
              <a:t>     + </a:t>
            </a:r>
            <a:r>
              <a:rPr lang="en-US" sz="2800">
                <a:solidFill>
                  <a:schemeClr val="accent2">
                    <a:lumMod val="75000"/>
                  </a:schemeClr>
                </a:solidFill>
                <a:latin typeface="Times New Roman" pitchFamily="18" charset="0"/>
                <a:cs typeface="Times New Roman" pitchFamily="18" charset="0"/>
              </a:rPr>
              <a:t>V</a:t>
            </a:r>
            <a:r>
              <a:rPr lang="vi-VN" sz="2800" smtClean="0">
                <a:solidFill>
                  <a:schemeClr val="accent2">
                    <a:lumMod val="75000"/>
                  </a:schemeClr>
                </a:solidFill>
                <a:latin typeface="Times New Roman" pitchFamily="18" charset="0"/>
                <a:cs typeface="Times New Roman" pitchFamily="18" charset="0"/>
              </a:rPr>
              <a:t>iêm </a:t>
            </a:r>
            <a:r>
              <a:rPr lang="vi-VN" sz="2800">
                <a:solidFill>
                  <a:schemeClr val="accent2">
                    <a:lumMod val="75000"/>
                  </a:schemeClr>
                </a:solidFill>
                <a:latin typeface="Times New Roman" pitchFamily="18" charset="0"/>
                <a:cs typeface="Times New Roman" pitchFamily="18" charset="0"/>
              </a:rPr>
              <a:t>dạ dày – tá tràng cấp </a:t>
            </a:r>
            <a:r>
              <a:rPr lang="en-US" sz="2800" err="1" smtClean="0">
                <a:solidFill>
                  <a:schemeClr val="accent2">
                    <a:lumMod val="75000"/>
                  </a:schemeClr>
                </a:solidFill>
                <a:latin typeface="Times New Roman" pitchFamily="18" charset="0"/>
                <a:cs typeface="Times New Roman" pitchFamily="18" charset="0"/>
              </a:rPr>
              <a:t>tính</a:t>
            </a:r>
            <a:r>
              <a:rPr lang="en-US" sz="2800" smtClean="0">
                <a:solidFill>
                  <a:schemeClr val="accent2">
                    <a:lumMod val="75000"/>
                  </a:schemeClr>
                </a:solidFill>
                <a:latin typeface="Times New Roman" pitchFamily="18" charset="0"/>
                <a:cs typeface="Times New Roman" pitchFamily="18" charset="0"/>
              </a:rPr>
              <a:t>.</a:t>
            </a:r>
          </a:p>
          <a:p>
            <a:pPr marL="0" indent="0">
              <a:buNone/>
            </a:pPr>
            <a:r>
              <a:rPr lang="en-US" sz="2800" smtClean="0">
                <a:solidFill>
                  <a:schemeClr val="accent2">
                    <a:lumMod val="75000"/>
                  </a:schemeClr>
                </a:solidFill>
                <a:latin typeface="Times New Roman" pitchFamily="18" charset="0"/>
                <a:cs typeface="Times New Roman" pitchFamily="18" charset="0"/>
              </a:rPr>
              <a:t>     + V</a:t>
            </a:r>
            <a:r>
              <a:rPr lang="vi-VN" sz="2800" smtClean="0">
                <a:solidFill>
                  <a:schemeClr val="accent2">
                    <a:lumMod val="75000"/>
                  </a:schemeClr>
                </a:solidFill>
                <a:latin typeface="Times New Roman" pitchFamily="18" charset="0"/>
                <a:cs typeface="Times New Roman" pitchFamily="18" charset="0"/>
              </a:rPr>
              <a:t>iêm </a:t>
            </a:r>
            <a:r>
              <a:rPr lang="vi-VN" sz="2800">
                <a:solidFill>
                  <a:schemeClr val="accent2">
                    <a:lumMod val="75000"/>
                  </a:schemeClr>
                </a:solidFill>
                <a:latin typeface="Times New Roman" pitchFamily="18" charset="0"/>
                <a:cs typeface="Times New Roman" pitchFamily="18" charset="0"/>
              </a:rPr>
              <a:t>dạ dày – tá tràng</a:t>
            </a:r>
            <a:r>
              <a:rPr lang="vi-VN" sz="2800" smtClean="0">
                <a:solidFill>
                  <a:schemeClr val="accent2">
                    <a:lumMod val="75000"/>
                  </a:schemeClr>
                </a:solidFill>
                <a:latin typeface="Times New Roman" pitchFamily="18" charset="0"/>
                <a:cs typeface="Times New Roman" pitchFamily="18" charset="0"/>
              </a:rPr>
              <a:t> </a:t>
            </a:r>
            <a:r>
              <a:rPr lang="vi-VN" sz="2800">
                <a:solidFill>
                  <a:schemeClr val="accent2">
                    <a:lumMod val="75000"/>
                  </a:schemeClr>
                </a:solidFill>
                <a:latin typeface="Times New Roman" pitchFamily="18" charset="0"/>
                <a:cs typeface="Times New Roman" pitchFamily="18" charset="0"/>
              </a:rPr>
              <a:t>mạn</a:t>
            </a:r>
            <a:r>
              <a:rPr lang="en-US" sz="280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tính</a:t>
            </a:r>
            <a:r>
              <a:rPr lang="en-US" sz="2800" smtClean="0">
                <a:solidFill>
                  <a:schemeClr val="accent2">
                    <a:lumMod val="75000"/>
                  </a:schemeClr>
                </a:solidFill>
                <a:latin typeface="Times New Roman" pitchFamily="18" charset="0"/>
                <a:cs typeface="Times New Roman" pitchFamily="18" charset="0"/>
              </a:rPr>
              <a:t>.</a:t>
            </a:r>
            <a:endParaRPr lang="vi-VN" sz="2800">
              <a:solidFill>
                <a:schemeClr val="accent2">
                  <a:lumMod val="75000"/>
                </a:schemeClr>
              </a:solidFill>
              <a:latin typeface="Times New Roman" pitchFamily="18" charset="0"/>
              <a:cs typeface="Times New Roman" pitchFamily="18" charset="0"/>
            </a:endParaRPr>
          </a:p>
        </p:txBody>
      </p:sp>
      <p:pic>
        <p:nvPicPr>
          <p:cNvPr id="14" name="Picture 2" descr="https://vinmec-prod.s3.amazonaws.com/images/20190220_073759_823977_image1_2.max-800x8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322534"/>
            <a:ext cx="4024368"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4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914400"/>
            <a:ext cx="9220199" cy="630942"/>
          </a:xfrm>
          <a:prstGeom prst="rect">
            <a:avLst/>
          </a:prstGeom>
          <a:noFill/>
        </p:spPr>
        <p:txBody>
          <a:bodyPr wrap="square" rtlCol="0">
            <a:spAutoFit/>
          </a:bodyPr>
          <a:lstStyle/>
          <a:p>
            <a:pPr algn="ctr"/>
            <a:r>
              <a:rPr lang="en-US" sz="3500" b="1">
                <a:solidFill>
                  <a:schemeClr val="accent2">
                    <a:lumMod val="75000"/>
                  </a:schemeClr>
                </a:solidFill>
                <a:latin typeface="Times New Roman" pitchFamily="18" charset="0"/>
                <a:cs typeface="Times New Roman" pitchFamily="18" charset="0"/>
              </a:rPr>
              <a:t>2</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Những</a:t>
            </a:r>
            <a:r>
              <a:rPr lang="en-US" sz="3500" b="1" smtClean="0">
                <a:solidFill>
                  <a:schemeClr val="accent2">
                    <a:lumMod val="75000"/>
                  </a:schemeClr>
                </a:solidFill>
                <a:latin typeface="Times New Roman" pitchFamily="18" charset="0"/>
                <a:cs typeface="Times New Roman" pitchFamily="18" charset="0"/>
              </a:rPr>
              <a:t> </a:t>
            </a:r>
            <a:r>
              <a:rPr lang="en-US" sz="3500" b="1" err="1">
                <a:solidFill>
                  <a:schemeClr val="accent2">
                    <a:lumMod val="75000"/>
                  </a:schemeClr>
                </a:solidFill>
                <a:latin typeface="Times New Roman" pitchFamily="18" charset="0"/>
                <a:cs typeface="Times New Roman" pitchFamily="18" charset="0"/>
              </a:rPr>
              <a:t>Nguyên</a:t>
            </a:r>
            <a:r>
              <a:rPr lang="en-US" sz="3500" b="1">
                <a:solidFill>
                  <a:schemeClr val="accent2">
                    <a:lumMod val="75000"/>
                  </a:schemeClr>
                </a:solidFill>
                <a:latin typeface="Times New Roman" pitchFamily="18" charset="0"/>
                <a:cs typeface="Times New Roman" pitchFamily="18" charset="0"/>
              </a:rPr>
              <a:t> </a:t>
            </a:r>
            <a:r>
              <a:rPr lang="en-US" sz="3500" b="1" err="1">
                <a:solidFill>
                  <a:schemeClr val="accent2">
                    <a:lumMod val="75000"/>
                  </a:schemeClr>
                </a:solidFill>
                <a:latin typeface="Times New Roman" pitchFamily="18" charset="0"/>
                <a:cs typeface="Times New Roman" pitchFamily="18" charset="0"/>
              </a:rPr>
              <a:t>Nhân</a:t>
            </a:r>
            <a:r>
              <a:rPr lang="en-US" sz="3500" b="1">
                <a:solidFill>
                  <a:schemeClr val="accent2">
                    <a:lumMod val="75000"/>
                  </a:schemeClr>
                </a:solidFill>
                <a:latin typeface="Times New Roman" pitchFamily="18" charset="0"/>
                <a:cs typeface="Times New Roman" pitchFamily="18" charset="0"/>
              </a:rPr>
              <a:t> </a:t>
            </a:r>
            <a:r>
              <a:rPr lang="en-US" sz="3500" b="1" err="1">
                <a:solidFill>
                  <a:schemeClr val="accent2">
                    <a:lumMod val="75000"/>
                  </a:schemeClr>
                </a:solidFill>
                <a:latin typeface="Times New Roman" pitchFamily="18" charset="0"/>
                <a:cs typeface="Times New Roman" pitchFamily="18" charset="0"/>
              </a:rPr>
              <a:t>Gây</a:t>
            </a:r>
            <a:r>
              <a:rPr lang="en-US" sz="3500" b="1">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Bệnh</a:t>
            </a:r>
            <a:endParaRPr lang="en-US" sz="3500" b="1">
              <a:solidFill>
                <a:schemeClr val="accent2">
                  <a:lumMod val="75000"/>
                </a:schemeClr>
              </a:solidFill>
              <a:latin typeface="Times New Roman" pitchFamily="18" charset="0"/>
              <a:cs typeface="Times New Roman" pitchFamily="18" charset="0"/>
            </a:endParaRPr>
          </a:p>
        </p:txBody>
      </p:sp>
      <p:sp>
        <p:nvSpPr>
          <p:cNvPr id="13" name="Subtitle 2"/>
          <p:cNvSpPr txBox="1">
            <a:spLocks/>
          </p:cNvSpPr>
          <p:nvPr/>
        </p:nvSpPr>
        <p:spPr>
          <a:xfrm>
            <a:off x="381000" y="1905000"/>
            <a:ext cx="8610600" cy="4191000"/>
          </a:xfrm>
          <a:prstGeom prst="rect">
            <a:avLst/>
          </a:prstGeom>
        </p:spPr>
        <p:txBody>
          <a:bodyPr>
            <a:noAutofit/>
          </a:bodyPr>
          <a:lstStyle>
            <a:lvl1pPr marL="342900" indent="-3429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itchFamily="18" charset="0"/>
              <a:buChar char="–"/>
              <a:defRPr sz="21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1600">
                <a:solidFill>
                  <a:srgbClr val="000000"/>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9pPr>
          </a:lstStyle>
          <a:p>
            <a:pPr marL="0" indent="0">
              <a:buNone/>
            </a:pPr>
            <a:endParaRPr lang="ko-KR" altLang="en-US" sz="2800">
              <a:solidFill>
                <a:schemeClr val="accent2">
                  <a:lumMod val="75000"/>
                </a:schemeClr>
              </a:solidFill>
              <a:latin typeface="Times New Roman" pitchFamily="18" charset="0"/>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62" y="2252922"/>
            <a:ext cx="7915275" cy="1552575"/>
          </a:xfrm>
          <a:prstGeom prst="rect">
            <a:avLst/>
          </a:prstGeom>
        </p:spPr>
      </p:pic>
      <p:sp>
        <p:nvSpPr>
          <p:cNvPr id="5" name="Rounded Rectangle 4"/>
          <p:cNvSpPr/>
          <p:nvPr/>
        </p:nvSpPr>
        <p:spPr>
          <a:xfrm>
            <a:off x="652462" y="3805497"/>
            <a:ext cx="1557338" cy="1866705"/>
          </a:xfrm>
          <a:prstGeom prst="round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smtClean="0">
                <a:solidFill>
                  <a:schemeClr val="accent2">
                    <a:lumMod val="75000"/>
                  </a:schemeClr>
                </a:solidFill>
                <a:latin typeface="Times New Roman" pitchFamily="18" charset="0"/>
                <a:cs typeface="Times New Roman" pitchFamily="18" charset="0"/>
              </a:rPr>
              <a:t>Dùng</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thuốc</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kháng</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viêm</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không</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chứa</a:t>
            </a:r>
            <a:r>
              <a:rPr lang="en-US" b="1" smtClean="0">
                <a:solidFill>
                  <a:schemeClr val="accent2">
                    <a:lumMod val="75000"/>
                  </a:schemeClr>
                </a:solidFill>
                <a:latin typeface="Times New Roman" pitchFamily="18" charset="0"/>
                <a:cs typeface="Times New Roman" pitchFamily="18" charset="0"/>
              </a:rPr>
              <a:t> Steroid (NSAIDs)</a:t>
            </a:r>
            <a:endParaRPr lang="en-US" b="1">
              <a:solidFill>
                <a:schemeClr val="accent2">
                  <a:lumMod val="75000"/>
                </a:schemeClr>
              </a:solidFill>
              <a:latin typeface="Times New Roman" pitchFamily="18" charset="0"/>
              <a:cs typeface="Times New Roman" pitchFamily="18" charset="0"/>
            </a:endParaRPr>
          </a:p>
        </p:txBody>
      </p:sp>
      <p:sp>
        <p:nvSpPr>
          <p:cNvPr id="12" name="Rounded Rectangle 11"/>
          <p:cNvSpPr/>
          <p:nvPr/>
        </p:nvSpPr>
        <p:spPr>
          <a:xfrm>
            <a:off x="2222326" y="3805497"/>
            <a:ext cx="1557338" cy="1866705"/>
          </a:xfrm>
          <a:prstGeom prst="round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smtClean="0">
                <a:solidFill>
                  <a:schemeClr val="accent2">
                    <a:lumMod val="75000"/>
                  </a:schemeClr>
                </a:solidFill>
                <a:latin typeface="Times New Roman" pitchFamily="18" charset="0"/>
                <a:cs typeface="Times New Roman" pitchFamily="18" charset="0"/>
              </a:rPr>
              <a:t>Nhiễm</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trùng</a:t>
            </a:r>
            <a:r>
              <a:rPr lang="en-US" b="1" smtClean="0">
                <a:solidFill>
                  <a:schemeClr val="accent2">
                    <a:lumMod val="75000"/>
                  </a:schemeClr>
                </a:solidFill>
                <a:latin typeface="Times New Roman" pitchFamily="18" charset="0"/>
                <a:cs typeface="Times New Roman" pitchFamily="18" charset="0"/>
              </a:rPr>
              <a:t> </a:t>
            </a:r>
            <a:r>
              <a:rPr lang="en-US" sz="1700" b="1">
                <a:solidFill>
                  <a:schemeClr val="accent2">
                    <a:lumMod val="75000"/>
                  </a:schemeClr>
                </a:solidFill>
                <a:latin typeface="Times New Roman" pitchFamily="18" charset="0"/>
                <a:cs typeface="Times New Roman" pitchFamily="18" charset="0"/>
              </a:rPr>
              <a:t>Helicobacter</a:t>
            </a:r>
            <a:r>
              <a:rPr lang="en-US" b="1">
                <a:solidFill>
                  <a:schemeClr val="accent2">
                    <a:lumMod val="75000"/>
                  </a:schemeClr>
                </a:solidFill>
                <a:latin typeface="Times New Roman" pitchFamily="18" charset="0"/>
                <a:cs typeface="Times New Roman" pitchFamily="18" charset="0"/>
              </a:rPr>
              <a:t> pylori</a:t>
            </a:r>
          </a:p>
        </p:txBody>
      </p:sp>
      <p:sp>
        <p:nvSpPr>
          <p:cNvPr id="14" name="Rounded Rectangle 13"/>
          <p:cNvSpPr/>
          <p:nvPr/>
        </p:nvSpPr>
        <p:spPr>
          <a:xfrm>
            <a:off x="7022925" y="3805496"/>
            <a:ext cx="1557338" cy="1866705"/>
          </a:xfrm>
          <a:prstGeom prst="round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smtClean="0">
                <a:solidFill>
                  <a:schemeClr val="accent2">
                    <a:lumMod val="75000"/>
                  </a:schemeClr>
                </a:solidFill>
                <a:latin typeface="Times New Roman" pitchFamily="18" charset="0"/>
                <a:cs typeface="Times New Roman" pitchFamily="18" charset="0"/>
              </a:rPr>
              <a:t>Lạm</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dụng</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Bia</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Rượu</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có</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chứa</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Acohol</a:t>
            </a:r>
            <a:endParaRPr lang="en-US" b="1">
              <a:solidFill>
                <a:schemeClr val="accent2">
                  <a:lumMod val="75000"/>
                </a:schemeClr>
              </a:solidFill>
              <a:latin typeface="Times New Roman" pitchFamily="18" charset="0"/>
              <a:cs typeface="Times New Roman" pitchFamily="18" charset="0"/>
            </a:endParaRPr>
          </a:p>
        </p:txBody>
      </p:sp>
      <p:sp>
        <p:nvSpPr>
          <p:cNvPr id="15" name="Rounded Rectangle 14"/>
          <p:cNvSpPr/>
          <p:nvPr/>
        </p:nvSpPr>
        <p:spPr>
          <a:xfrm>
            <a:off x="5439428" y="3792969"/>
            <a:ext cx="1557338" cy="1866705"/>
          </a:xfrm>
          <a:prstGeom prst="round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accent2">
                    <a:lumMod val="75000"/>
                  </a:schemeClr>
                </a:solidFill>
                <a:latin typeface="Times New Roman" pitchFamily="18" charset="0"/>
                <a:cs typeface="Times New Roman" pitchFamily="18" charset="0"/>
              </a:rPr>
              <a:t>Stress </a:t>
            </a:r>
            <a:r>
              <a:rPr lang="en-US" b="1" err="1" smtClean="0">
                <a:solidFill>
                  <a:schemeClr val="accent2">
                    <a:lumMod val="75000"/>
                  </a:schemeClr>
                </a:solidFill>
                <a:latin typeface="Times New Roman" pitchFamily="18" charset="0"/>
                <a:cs typeface="Times New Roman" pitchFamily="18" charset="0"/>
              </a:rPr>
              <a:t>và</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Tuổi</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già</a:t>
            </a:r>
            <a:endParaRPr lang="en-US" b="1">
              <a:solidFill>
                <a:schemeClr val="accent2">
                  <a:lumMod val="75000"/>
                </a:schemeClr>
              </a:solidFill>
              <a:latin typeface="Times New Roman" pitchFamily="18" charset="0"/>
              <a:cs typeface="Times New Roman" pitchFamily="18" charset="0"/>
            </a:endParaRPr>
          </a:p>
        </p:txBody>
      </p:sp>
      <p:sp>
        <p:nvSpPr>
          <p:cNvPr id="16" name="Rounded Rectangle 15"/>
          <p:cNvSpPr/>
          <p:nvPr/>
        </p:nvSpPr>
        <p:spPr>
          <a:xfrm>
            <a:off x="3799424" y="3818350"/>
            <a:ext cx="1610776" cy="1866705"/>
          </a:xfrm>
          <a:prstGeom prst="round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smtClean="0">
                <a:solidFill>
                  <a:schemeClr val="accent2">
                    <a:lumMod val="75000"/>
                  </a:schemeClr>
                </a:solidFill>
                <a:latin typeface="Times New Roman" pitchFamily="18" charset="0"/>
                <a:cs typeface="Times New Roman" pitchFamily="18" charset="0"/>
              </a:rPr>
              <a:t>Nghiện</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thuốc</a:t>
            </a:r>
            <a:r>
              <a:rPr lang="en-US" b="1" smtClean="0">
                <a:solidFill>
                  <a:schemeClr val="accent2">
                    <a:lumMod val="75000"/>
                  </a:schemeClr>
                </a:solidFill>
                <a:latin typeface="Times New Roman" pitchFamily="18" charset="0"/>
                <a:cs typeface="Times New Roman" pitchFamily="18" charset="0"/>
              </a:rPr>
              <a:t> </a:t>
            </a:r>
            <a:r>
              <a:rPr lang="en-US" b="1" err="1" smtClean="0">
                <a:solidFill>
                  <a:schemeClr val="accent2">
                    <a:lumMod val="75000"/>
                  </a:schemeClr>
                </a:solidFill>
                <a:latin typeface="Times New Roman" pitchFamily="18" charset="0"/>
                <a:cs typeface="Times New Roman" pitchFamily="18" charset="0"/>
              </a:rPr>
              <a:t>lá</a:t>
            </a:r>
            <a:endParaRPr lang="en-US" b="1">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48910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 y="914400"/>
            <a:ext cx="9220199" cy="630942"/>
          </a:xfrm>
          <a:prstGeom prst="rect">
            <a:avLst/>
          </a:prstGeom>
          <a:noFill/>
        </p:spPr>
        <p:txBody>
          <a:bodyPr wrap="square" rtlCol="0">
            <a:spAutoFit/>
          </a:bodyPr>
          <a:lstStyle/>
          <a:p>
            <a:pPr algn="ctr"/>
            <a:r>
              <a:rPr lang="en-US" sz="3500" b="1" err="1" smtClean="0">
                <a:solidFill>
                  <a:schemeClr val="accent2">
                    <a:lumMod val="75000"/>
                  </a:schemeClr>
                </a:solidFill>
                <a:latin typeface="Times New Roman" pitchFamily="18" charset="0"/>
                <a:cs typeface="Times New Roman" pitchFamily="18" charset="0"/>
              </a:rPr>
              <a:t>Cơ</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Chế</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Gây</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Bệnh</a:t>
            </a:r>
            <a:endParaRPr lang="en-US" sz="3500" b="1">
              <a:solidFill>
                <a:schemeClr val="accent2">
                  <a:lumMod val="75000"/>
                </a:schemeClr>
              </a:solidFill>
              <a:latin typeface="Times New Roman" pitchFamily="18" charset="0"/>
              <a:cs typeface="Times New Roman" pitchFamily="18" charset="0"/>
            </a:endParaRPr>
          </a:p>
        </p:txBody>
      </p:sp>
      <p:sp>
        <p:nvSpPr>
          <p:cNvPr id="13" name="Subtitle 2"/>
          <p:cNvSpPr txBox="1">
            <a:spLocks/>
          </p:cNvSpPr>
          <p:nvPr/>
        </p:nvSpPr>
        <p:spPr>
          <a:xfrm>
            <a:off x="381000" y="1905000"/>
            <a:ext cx="8610600" cy="4191000"/>
          </a:xfrm>
          <a:prstGeom prst="rect">
            <a:avLst/>
          </a:prstGeom>
        </p:spPr>
        <p:txBody>
          <a:bodyPr>
            <a:noAutofit/>
          </a:bodyPr>
          <a:lstStyle>
            <a:lvl1pPr marL="342900" indent="-3429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itchFamily="18" charset="0"/>
              <a:buChar char="–"/>
              <a:defRPr sz="21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1600">
                <a:solidFill>
                  <a:srgbClr val="000000"/>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9pPr>
          </a:lstStyle>
          <a:p>
            <a:pPr marL="0" indent="0">
              <a:buNone/>
            </a:pPr>
            <a:endParaRPr lang="ko-KR" altLang="en-US" sz="2800">
              <a:solidFill>
                <a:schemeClr val="accent2">
                  <a:lumMod val="75000"/>
                </a:schemeClr>
              </a:solidFill>
              <a:latin typeface="Times New Roman" pitchFamily="18" charset="0"/>
              <a:cs typeface="Times New Roman" pitchFamily="18" charset="0"/>
            </a:endParaRPr>
          </a:p>
        </p:txBody>
      </p:sp>
      <p:sp>
        <p:nvSpPr>
          <p:cNvPr id="4" name="TextBox 3"/>
          <p:cNvSpPr txBox="1"/>
          <p:nvPr/>
        </p:nvSpPr>
        <p:spPr>
          <a:xfrm>
            <a:off x="155575" y="1742162"/>
            <a:ext cx="8836025" cy="523220"/>
          </a:xfrm>
          <a:prstGeom prst="rect">
            <a:avLst/>
          </a:prstGeom>
          <a:noFill/>
        </p:spPr>
        <p:txBody>
          <a:bodyPr wrap="square" rtlCol="0">
            <a:spAutoFit/>
          </a:bodyPr>
          <a:lstStyle/>
          <a:p>
            <a:pPr algn="ctr"/>
            <a:r>
              <a:rPr lang="en-US" sz="2800" smtClean="0">
                <a:solidFill>
                  <a:schemeClr val="accent2">
                    <a:lumMod val="75000"/>
                  </a:schemeClr>
                </a:solidFill>
                <a:latin typeface="Times New Roman" pitchFamily="18" charset="0"/>
                <a:cs typeface="Times New Roman" pitchFamily="18" charset="0"/>
              </a:rPr>
              <a:t>Do </a:t>
            </a:r>
            <a:r>
              <a:rPr lang="en-US" sz="2800" err="1" smtClean="0">
                <a:solidFill>
                  <a:schemeClr val="accent2">
                    <a:lumMod val="75000"/>
                  </a:schemeClr>
                </a:solidFill>
                <a:latin typeface="Times New Roman" pitchFamily="18" charset="0"/>
                <a:cs typeface="Times New Roman" pitchFamily="18" charset="0"/>
              </a:rPr>
              <a:t>sự</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mất</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cân</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bằng</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giữa</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Yếu</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tố</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bảo</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vệ</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và</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Yếu</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tố</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tấn</a:t>
            </a:r>
            <a:r>
              <a:rPr lang="en-US" sz="2800" smtClean="0">
                <a:solidFill>
                  <a:schemeClr val="accent2">
                    <a:lumMod val="75000"/>
                  </a:schemeClr>
                </a:solidFill>
                <a:latin typeface="Times New Roman" pitchFamily="18" charset="0"/>
                <a:cs typeface="Times New Roman" pitchFamily="18" charset="0"/>
              </a:rPr>
              <a:t> </a:t>
            </a:r>
            <a:r>
              <a:rPr lang="en-US" sz="2800" err="1" smtClean="0">
                <a:solidFill>
                  <a:schemeClr val="accent2">
                    <a:lumMod val="75000"/>
                  </a:schemeClr>
                </a:solidFill>
                <a:latin typeface="Times New Roman" pitchFamily="18" charset="0"/>
                <a:cs typeface="Times New Roman" pitchFamily="18" charset="0"/>
              </a:rPr>
              <a:t>công</a:t>
            </a:r>
            <a:endParaRPr lang="en-US" sz="2800">
              <a:solidFill>
                <a:schemeClr val="accent2">
                  <a:lumMod val="75000"/>
                </a:schemeClr>
              </a:solidFill>
              <a:latin typeface="Times New Roman" pitchFamily="18" charset="0"/>
              <a:cs typeface="Times New Roman" pitchFamily="18" charset="0"/>
            </a:endParaRPr>
          </a:p>
        </p:txBody>
      </p:sp>
      <p:sp>
        <p:nvSpPr>
          <p:cNvPr id="10" name="Isosceles Triangle 9"/>
          <p:cNvSpPr/>
          <p:nvPr/>
        </p:nvSpPr>
        <p:spPr>
          <a:xfrm>
            <a:off x="4077493" y="2914390"/>
            <a:ext cx="1332707" cy="30480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err="1" smtClean="0">
                <a:solidFill>
                  <a:schemeClr val="accent5">
                    <a:lumMod val="20000"/>
                    <a:lumOff val="80000"/>
                  </a:schemeClr>
                </a:solidFill>
              </a:rPr>
              <a:t>Viêm</a:t>
            </a:r>
            <a:r>
              <a:rPr lang="en-US" sz="1700" b="1" smtClean="0">
                <a:solidFill>
                  <a:schemeClr val="accent5">
                    <a:lumMod val="20000"/>
                    <a:lumOff val="80000"/>
                  </a:schemeClr>
                </a:solidFill>
              </a:rPr>
              <a:t> </a:t>
            </a:r>
            <a:r>
              <a:rPr lang="en-US" sz="1700" b="1" err="1" smtClean="0">
                <a:solidFill>
                  <a:schemeClr val="accent5">
                    <a:lumMod val="20000"/>
                    <a:lumOff val="80000"/>
                  </a:schemeClr>
                </a:solidFill>
              </a:rPr>
              <a:t>loét</a:t>
            </a:r>
            <a:r>
              <a:rPr lang="en-US" sz="1700" b="1" smtClean="0">
                <a:solidFill>
                  <a:schemeClr val="accent5">
                    <a:lumMod val="20000"/>
                    <a:lumOff val="80000"/>
                  </a:schemeClr>
                </a:solidFill>
              </a:rPr>
              <a:t> </a:t>
            </a:r>
            <a:r>
              <a:rPr lang="en-US" sz="1700" b="1" err="1" smtClean="0">
                <a:solidFill>
                  <a:schemeClr val="accent5">
                    <a:lumMod val="20000"/>
                    <a:lumOff val="80000"/>
                  </a:schemeClr>
                </a:solidFill>
              </a:rPr>
              <a:t>dạ</a:t>
            </a:r>
            <a:r>
              <a:rPr lang="en-US" sz="1700" b="1" smtClean="0">
                <a:solidFill>
                  <a:schemeClr val="accent5">
                    <a:lumMod val="20000"/>
                    <a:lumOff val="80000"/>
                  </a:schemeClr>
                </a:solidFill>
              </a:rPr>
              <a:t> </a:t>
            </a:r>
            <a:r>
              <a:rPr lang="en-US" sz="1700" b="1" err="1" smtClean="0">
                <a:solidFill>
                  <a:schemeClr val="accent5">
                    <a:lumMod val="20000"/>
                    <a:lumOff val="80000"/>
                  </a:schemeClr>
                </a:solidFill>
              </a:rPr>
              <a:t>dày</a:t>
            </a:r>
            <a:endParaRPr lang="en-US" sz="1700" b="1">
              <a:solidFill>
                <a:schemeClr val="accent5">
                  <a:lumMod val="20000"/>
                  <a:lumOff val="80000"/>
                </a:schemeClr>
              </a:solidFill>
            </a:endParaRPr>
          </a:p>
        </p:txBody>
      </p:sp>
      <p:sp>
        <p:nvSpPr>
          <p:cNvPr id="12" name="Oval 11"/>
          <p:cNvSpPr/>
          <p:nvPr/>
        </p:nvSpPr>
        <p:spPr>
          <a:xfrm>
            <a:off x="6019800" y="2975978"/>
            <a:ext cx="2743200" cy="1828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smtClean="0">
                <a:solidFill>
                  <a:schemeClr val="tx1"/>
                </a:solidFill>
                <a:latin typeface="Times New Roman" pitchFamily="18" charset="0"/>
                <a:cs typeface="Times New Roman" pitchFamily="18" charset="0"/>
              </a:rPr>
              <a:t>Yếu</a:t>
            </a:r>
            <a:r>
              <a:rPr lang="en-US" smtClean="0">
                <a:solidFill>
                  <a:schemeClr val="tx1"/>
                </a:solidFill>
                <a:latin typeface="Times New Roman" pitchFamily="18" charset="0"/>
                <a:cs typeface="Times New Roman" pitchFamily="18" charset="0"/>
              </a:rPr>
              <a:t> </a:t>
            </a:r>
            <a:r>
              <a:rPr lang="en-US" err="1" smtClean="0">
                <a:solidFill>
                  <a:schemeClr val="tx1"/>
                </a:solidFill>
                <a:latin typeface="Times New Roman" pitchFamily="18" charset="0"/>
                <a:cs typeface="Times New Roman" pitchFamily="18" charset="0"/>
              </a:rPr>
              <a:t>tố</a:t>
            </a:r>
            <a:r>
              <a:rPr lang="en-US" smtClean="0">
                <a:solidFill>
                  <a:schemeClr val="tx1"/>
                </a:solidFill>
                <a:latin typeface="Times New Roman" pitchFamily="18" charset="0"/>
                <a:cs typeface="Times New Roman" pitchFamily="18" charset="0"/>
              </a:rPr>
              <a:t> </a:t>
            </a:r>
            <a:r>
              <a:rPr lang="en-US" err="1" smtClean="0">
                <a:solidFill>
                  <a:schemeClr val="tx1"/>
                </a:solidFill>
                <a:latin typeface="Times New Roman" pitchFamily="18" charset="0"/>
                <a:cs typeface="Times New Roman" pitchFamily="18" charset="0"/>
              </a:rPr>
              <a:t>tấn</a:t>
            </a:r>
            <a:r>
              <a:rPr lang="en-US" smtClean="0">
                <a:solidFill>
                  <a:schemeClr val="tx1"/>
                </a:solidFill>
                <a:latin typeface="Times New Roman" pitchFamily="18" charset="0"/>
                <a:cs typeface="Times New Roman" pitchFamily="18" charset="0"/>
              </a:rPr>
              <a:t> </a:t>
            </a:r>
            <a:r>
              <a:rPr lang="en-US" err="1" smtClean="0">
                <a:solidFill>
                  <a:schemeClr val="tx1"/>
                </a:solidFill>
                <a:latin typeface="Times New Roman" pitchFamily="18" charset="0"/>
                <a:cs typeface="Times New Roman" pitchFamily="18" charset="0"/>
              </a:rPr>
              <a:t>công</a:t>
            </a:r>
            <a:r>
              <a:rPr lang="en-US" smtClean="0">
                <a:solidFill>
                  <a:schemeClr val="tx1"/>
                </a:solidFill>
                <a:latin typeface="Times New Roman" pitchFamily="18" charset="0"/>
                <a:cs typeface="Times New Roman" pitchFamily="18" charset="0"/>
              </a:rPr>
              <a:t>:</a:t>
            </a:r>
          </a:p>
          <a:p>
            <a:pPr algn="ctr"/>
            <a:r>
              <a:rPr lang="en-US" smtClean="0">
                <a:solidFill>
                  <a:schemeClr val="tx1"/>
                </a:solidFill>
                <a:latin typeface="Times New Roman" pitchFamily="18" charset="0"/>
                <a:cs typeface="Times New Roman" pitchFamily="18" charset="0"/>
              </a:rPr>
              <a:t>Acid HCI + Pepsin + Vi </a:t>
            </a:r>
            <a:r>
              <a:rPr lang="en-US" err="1" smtClean="0">
                <a:solidFill>
                  <a:schemeClr val="tx1"/>
                </a:solidFill>
                <a:latin typeface="Times New Roman" pitchFamily="18" charset="0"/>
                <a:cs typeface="Times New Roman" pitchFamily="18" charset="0"/>
              </a:rPr>
              <a:t>khuẩn</a:t>
            </a:r>
            <a:r>
              <a:rPr lang="en-US" smtClean="0">
                <a:solidFill>
                  <a:schemeClr val="tx1"/>
                </a:solidFill>
                <a:latin typeface="Times New Roman" panose="02020603050405020304" pitchFamily="18" charset="0"/>
                <a:cs typeface="Times New Roman" panose="02020603050405020304" pitchFamily="18" charset="0"/>
              </a:rPr>
              <a:t> HP + </a:t>
            </a:r>
            <a:r>
              <a:rPr lang="en-US" err="1" smtClean="0">
                <a:solidFill>
                  <a:schemeClr val="tx1"/>
                </a:solidFill>
                <a:latin typeface="Times New Roman" panose="02020603050405020304" pitchFamily="18" charset="0"/>
                <a:cs typeface="Times New Roman" panose="02020603050405020304" pitchFamily="18" charset="0"/>
              </a:rPr>
              <a:t>Thuốc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chống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viêm</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không</a:t>
            </a:r>
            <a:r>
              <a:rPr lang="en-US" smtClean="0">
                <a:solidFill>
                  <a:schemeClr val="tx1"/>
                </a:solidFill>
                <a:latin typeface="Times New Roman" panose="02020603050405020304" pitchFamily="18" charset="0"/>
                <a:cs typeface="Times New Roman" panose="02020603050405020304" pitchFamily="18" charset="0"/>
              </a:rPr>
              <a:t> </a:t>
            </a:r>
            <a:r>
              <a:rPr lang="en-US">
                <a:solidFill>
                  <a:schemeClr val="tx1"/>
                </a:solidFill>
                <a:latin typeface="Times New Roman" pitchFamily="18" charset="0"/>
                <a:cs typeface="Times New Roman" pitchFamily="18" charset="0"/>
              </a:rPr>
              <a:t>Steroid</a:t>
            </a:r>
            <a:endParaRPr lang="en-US" smtClean="0">
              <a:solidFill>
                <a:schemeClr val="tx1"/>
              </a:solidFill>
              <a:latin typeface="Times New Roman" pitchFamily="18" charset="0"/>
              <a:cs typeface="Times New Roman" pitchFamily="18" charset="0"/>
            </a:endParaRPr>
          </a:p>
        </p:txBody>
      </p:sp>
      <p:sp>
        <p:nvSpPr>
          <p:cNvPr id="14" name="Oval 13"/>
          <p:cNvSpPr/>
          <p:nvPr/>
        </p:nvSpPr>
        <p:spPr>
          <a:xfrm>
            <a:off x="976578" y="4037558"/>
            <a:ext cx="2590800" cy="18288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smtClean="0">
                <a:solidFill>
                  <a:schemeClr val="tx1"/>
                </a:solidFill>
              </a:rPr>
              <a:t>Yếu</a:t>
            </a:r>
            <a:r>
              <a:rPr lang="en-US" smtClean="0">
                <a:solidFill>
                  <a:schemeClr val="tx1"/>
                </a:solidFill>
              </a:rPr>
              <a:t> </a:t>
            </a:r>
            <a:r>
              <a:rPr lang="en-US" err="1" smtClean="0">
                <a:solidFill>
                  <a:schemeClr val="tx1"/>
                </a:solidFill>
              </a:rPr>
              <a:t>tố</a:t>
            </a:r>
            <a:r>
              <a:rPr lang="en-US" smtClean="0">
                <a:solidFill>
                  <a:schemeClr val="tx1"/>
                </a:solidFill>
              </a:rPr>
              <a:t> </a:t>
            </a:r>
            <a:r>
              <a:rPr lang="en-US" err="1" smtClean="0">
                <a:solidFill>
                  <a:schemeClr val="tx1"/>
                </a:solidFill>
              </a:rPr>
              <a:t>bảo</a:t>
            </a:r>
            <a:r>
              <a:rPr lang="en-US" smtClean="0">
                <a:solidFill>
                  <a:schemeClr val="tx1"/>
                </a:solidFill>
              </a:rPr>
              <a:t> </a:t>
            </a:r>
            <a:r>
              <a:rPr lang="en-US" err="1" smtClean="0">
                <a:solidFill>
                  <a:schemeClr val="tx1"/>
                </a:solidFill>
              </a:rPr>
              <a:t>vệ</a:t>
            </a:r>
            <a:r>
              <a:rPr lang="en-US" smtClean="0">
                <a:solidFill>
                  <a:schemeClr val="tx1"/>
                </a:solidFill>
              </a:rPr>
              <a:t>:</a:t>
            </a:r>
          </a:p>
          <a:p>
            <a:pPr algn="ctr"/>
            <a:r>
              <a:rPr lang="en-US" err="1" smtClean="0">
                <a:solidFill>
                  <a:schemeClr val="tx1"/>
                </a:solidFill>
              </a:rPr>
              <a:t>Chất</a:t>
            </a:r>
            <a:r>
              <a:rPr lang="en-US" smtClean="0">
                <a:solidFill>
                  <a:schemeClr val="tx1"/>
                </a:solidFill>
              </a:rPr>
              <a:t> </a:t>
            </a:r>
            <a:r>
              <a:rPr lang="en-US" err="1" smtClean="0">
                <a:solidFill>
                  <a:schemeClr val="tx1"/>
                </a:solidFill>
              </a:rPr>
              <a:t>nhầy</a:t>
            </a:r>
            <a:r>
              <a:rPr lang="en-US" smtClean="0">
                <a:solidFill>
                  <a:schemeClr val="tx1"/>
                </a:solidFill>
              </a:rPr>
              <a:t> + HCO</a:t>
            </a:r>
            <a:r>
              <a:rPr lang="en-US" baseline="-25000" smtClean="0">
                <a:solidFill>
                  <a:schemeClr val="tx1"/>
                </a:solidFill>
              </a:rPr>
              <a:t>3 </a:t>
            </a:r>
            <a:r>
              <a:rPr lang="en-US" smtClean="0">
                <a:solidFill>
                  <a:schemeClr val="tx1"/>
                </a:solidFill>
              </a:rPr>
              <a:t> + </a:t>
            </a:r>
            <a:r>
              <a:rPr lang="en-US" err="1" smtClean="0">
                <a:solidFill>
                  <a:schemeClr val="tx1"/>
                </a:solidFill>
              </a:rPr>
              <a:t>Hàng</a:t>
            </a:r>
            <a:r>
              <a:rPr lang="en-US" smtClean="0">
                <a:solidFill>
                  <a:schemeClr val="tx1"/>
                </a:solidFill>
              </a:rPr>
              <a:t> </a:t>
            </a:r>
            <a:r>
              <a:rPr lang="en-US" err="1" smtClean="0">
                <a:solidFill>
                  <a:schemeClr val="tx1"/>
                </a:solidFill>
              </a:rPr>
              <a:t>rào</a:t>
            </a:r>
            <a:r>
              <a:rPr lang="en-US" smtClean="0">
                <a:solidFill>
                  <a:schemeClr val="tx1"/>
                </a:solidFill>
              </a:rPr>
              <a:t> </a:t>
            </a:r>
            <a:r>
              <a:rPr lang="en-US" err="1" smtClean="0">
                <a:solidFill>
                  <a:schemeClr val="tx1"/>
                </a:solidFill>
              </a:rPr>
              <a:t>niêm</a:t>
            </a:r>
            <a:r>
              <a:rPr lang="en-US" smtClean="0">
                <a:solidFill>
                  <a:schemeClr val="tx1"/>
                </a:solidFill>
              </a:rPr>
              <a:t> </a:t>
            </a:r>
            <a:r>
              <a:rPr lang="en-US" err="1" smtClean="0">
                <a:solidFill>
                  <a:schemeClr val="tx1"/>
                </a:solidFill>
              </a:rPr>
              <a:t>mạc</a:t>
            </a:r>
            <a:endParaRPr lang="en-US">
              <a:solidFill>
                <a:schemeClr val="tx1"/>
              </a:solidFill>
            </a:endParaRPr>
          </a:p>
        </p:txBody>
      </p:sp>
      <p:cxnSp>
        <p:nvCxnSpPr>
          <p:cNvPr id="16" name="Straight Connector 15"/>
          <p:cNvCxnSpPr/>
          <p:nvPr/>
        </p:nvCxnSpPr>
        <p:spPr>
          <a:xfrm flipV="1">
            <a:off x="2133600" y="2459278"/>
            <a:ext cx="5257800" cy="9138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46126" y="3375764"/>
            <a:ext cx="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390356" y="2438402"/>
            <a:ext cx="0" cy="4778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438" y="4820818"/>
            <a:ext cx="1661806" cy="1366885"/>
          </a:xfrm>
          <a:prstGeom prst="rect">
            <a:avLst/>
          </a:prstGeom>
        </p:spPr>
      </p:pic>
    </p:spTree>
    <p:extLst>
      <p:ext uri="{BB962C8B-B14F-4D97-AF65-F5344CB8AC3E}">
        <p14:creationId xmlns:p14="http://schemas.microsoft.com/office/powerpoint/2010/main" val="3171429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368" y="685800"/>
            <a:ext cx="9220199" cy="630942"/>
          </a:xfrm>
          <a:prstGeom prst="rect">
            <a:avLst/>
          </a:prstGeom>
          <a:noFill/>
        </p:spPr>
        <p:txBody>
          <a:bodyPr wrap="square" rtlCol="0">
            <a:spAutoFit/>
          </a:bodyPr>
          <a:lstStyle/>
          <a:p>
            <a:pPr algn="ctr"/>
            <a:r>
              <a:rPr lang="en-US" sz="3500" b="1">
                <a:solidFill>
                  <a:schemeClr val="accent2">
                    <a:lumMod val="75000"/>
                  </a:schemeClr>
                </a:solidFill>
                <a:latin typeface="Times New Roman" pitchFamily="18" charset="0"/>
                <a:cs typeface="Times New Roman" pitchFamily="18" charset="0"/>
              </a:rPr>
              <a:t>3</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Lâm</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Sàng</a:t>
            </a:r>
            <a:endParaRPr lang="en-US" sz="3500" b="1">
              <a:solidFill>
                <a:schemeClr val="accent2">
                  <a:lumMod val="75000"/>
                </a:schemeClr>
              </a:solidFill>
              <a:latin typeface="Times New Roman" pitchFamily="18" charset="0"/>
              <a:cs typeface="Times New Roman" pitchFamily="18" charset="0"/>
            </a:endParaRPr>
          </a:p>
        </p:txBody>
      </p:sp>
      <p:sp>
        <p:nvSpPr>
          <p:cNvPr id="13" name="Subtitle 2"/>
          <p:cNvSpPr txBox="1">
            <a:spLocks/>
          </p:cNvSpPr>
          <p:nvPr/>
        </p:nvSpPr>
        <p:spPr>
          <a:xfrm>
            <a:off x="381000" y="1905000"/>
            <a:ext cx="8610600" cy="4191000"/>
          </a:xfrm>
          <a:prstGeom prst="rect">
            <a:avLst/>
          </a:prstGeom>
        </p:spPr>
        <p:txBody>
          <a:bodyPr>
            <a:noAutofit/>
          </a:bodyPr>
          <a:lstStyle>
            <a:lvl1pPr marL="342900" indent="-3429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itchFamily="18" charset="0"/>
              <a:buChar char="–"/>
              <a:defRPr sz="21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1600">
                <a:solidFill>
                  <a:srgbClr val="000000"/>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9pPr>
          </a:lstStyle>
          <a:p>
            <a:pPr marL="0" indent="0">
              <a:buNone/>
            </a:pPr>
            <a:endParaRPr lang="ko-KR" altLang="en-US" sz="2800">
              <a:solidFill>
                <a:schemeClr val="accent2">
                  <a:lumMod val="75000"/>
                </a:schemeClr>
              </a:solidFill>
              <a:latin typeface="Times New Roman" pitchFamily="18" charset="0"/>
              <a:cs typeface="Times New Roman" pitchFamily="18" charset="0"/>
            </a:endParaRPr>
          </a:p>
        </p:txBody>
      </p:sp>
      <p:sp>
        <p:nvSpPr>
          <p:cNvPr id="4" name="TextBox 3"/>
          <p:cNvSpPr txBox="1"/>
          <p:nvPr/>
        </p:nvSpPr>
        <p:spPr>
          <a:xfrm>
            <a:off x="155576" y="1349729"/>
            <a:ext cx="8712090" cy="3539430"/>
          </a:xfrm>
          <a:prstGeom prst="rect">
            <a:avLst/>
          </a:prstGeom>
          <a:noFill/>
        </p:spPr>
        <p:txBody>
          <a:bodyPr wrap="square" rtlCol="0">
            <a:spAutoFit/>
          </a:bodyPr>
          <a:lstStyle/>
          <a:p>
            <a:r>
              <a:rPr lang="en-US" sz="2800" smtClean="0">
                <a:solidFill>
                  <a:schemeClr val="tx2"/>
                </a:solidFill>
                <a:latin typeface="Times New Roman" pitchFamily="18" charset="0"/>
                <a:cs typeface="Times New Roman" pitchFamily="18" charset="0"/>
              </a:rPr>
              <a:t>3.1 </a:t>
            </a:r>
            <a:r>
              <a:rPr lang="en-US" sz="2800" err="1" smtClean="0">
                <a:solidFill>
                  <a:schemeClr val="tx2"/>
                </a:solidFill>
                <a:latin typeface="Times New Roman" pitchFamily="18" charset="0"/>
                <a:cs typeface="Times New Roman" pitchFamily="18" charset="0"/>
              </a:rPr>
              <a:t>Bệnh</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sử</a:t>
            </a:r>
            <a:r>
              <a:rPr lang="en-US" sz="2800" smtClean="0">
                <a:solidFill>
                  <a:schemeClr val="tx2"/>
                </a:solidFill>
                <a:latin typeface="Times New Roman" pitchFamily="18" charset="0"/>
                <a:cs typeface="Times New Roman" pitchFamily="18" charset="0"/>
              </a:rPr>
              <a:t>:</a:t>
            </a:r>
          </a:p>
          <a:p>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Các</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triệu</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chứng</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nhận</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biết</a:t>
            </a:r>
            <a:r>
              <a:rPr lang="en-US" sz="2800" smtClean="0">
                <a:solidFill>
                  <a:schemeClr val="tx2"/>
                </a:solidFill>
                <a:latin typeface="Times New Roman" pitchFamily="18" charset="0"/>
                <a:cs typeface="Times New Roman" pitchFamily="18" charset="0"/>
              </a:rPr>
              <a:t>:</a:t>
            </a:r>
          </a:p>
          <a:p>
            <a:r>
              <a:rPr lang="vi-VN" sz="2800" smtClean="0">
                <a:solidFill>
                  <a:schemeClr val="tx2"/>
                </a:solidFill>
                <a:latin typeface="Times New Roman" pitchFamily="18" charset="0"/>
                <a:cs typeface="Times New Roman" pitchFamily="18" charset="0"/>
              </a:rPr>
              <a:t> </a:t>
            </a:r>
            <a:r>
              <a:rPr lang="en-US" sz="2800" smtClean="0">
                <a:solidFill>
                  <a:schemeClr val="tx2"/>
                </a:solidFill>
                <a:latin typeface="Times New Roman" pitchFamily="18" charset="0"/>
                <a:cs typeface="Times New Roman" pitchFamily="18" charset="0"/>
              </a:rPr>
              <a:t>  </a:t>
            </a:r>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Đau thượng vị góc phần tư trên </a:t>
            </a:r>
            <a:r>
              <a:rPr lang="vi-VN" sz="2800" smtClean="0">
                <a:solidFill>
                  <a:schemeClr val="tx2"/>
                </a:solidFill>
                <a:latin typeface="Times New Roman" pitchFamily="18" charset="0"/>
                <a:cs typeface="Times New Roman" pitchFamily="18" charset="0"/>
              </a:rPr>
              <a:t>trái</a:t>
            </a:r>
            <a:r>
              <a:rPr lang="en-US" sz="2800" smtClean="0">
                <a:solidFill>
                  <a:schemeClr val="tx2"/>
                </a:solidFill>
                <a:latin typeface="Times New Roman" pitchFamily="18" charset="0"/>
                <a:cs typeface="Times New Roman" pitchFamily="18" charset="0"/>
              </a:rPr>
              <a:t>, r</a:t>
            </a:r>
            <a:r>
              <a:rPr lang="vi-VN" sz="2800" smtClean="0">
                <a:solidFill>
                  <a:schemeClr val="tx2"/>
                </a:solidFill>
                <a:latin typeface="Times New Roman" pitchFamily="18" charset="0"/>
                <a:cs typeface="Times New Roman" pitchFamily="18" charset="0"/>
              </a:rPr>
              <a:t>át nóng</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có</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thể</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lan</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sau</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lưng</a:t>
            </a:r>
            <a:endParaRPr lang="en-US" sz="2800" smtClean="0">
              <a:solidFill>
                <a:schemeClr val="tx2"/>
              </a:solidFill>
              <a:latin typeface="Times New Roman" pitchFamily="18" charset="0"/>
              <a:cs typeface="Times New Roman" pitchFamily="18" charset="0"/>
            </a:endParaRPr>
          </a:p>
          <a:p>
            <a:r>
              <a:rPr lang="en-US" sz="2800" smtClean="0">
                <a:solidFill>
                  <a:schemeClr val="tx2"/>
                </a:solidFill>
                <a:latin typeface="Times New Roman" pitchFamily="18" charset="0"/>
                <a:cs typeface="Times New Roman" pitchFamily="18" charset="0"/>
              </a:rPr>
              <a:t>   </a:t>
            </a:r>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Thường xảy ra 1-5 giờ sau bữa ăn </a:t>
            </a:r>
            <a:endParaRPr lang="en-US" sz="2800" smtClean="0">
              <a:solidFill>
                <a:schemeClr val="tx2"/>
              </a:solidFill>
              <a:latin typeface="Times New Roman" pitchFamily="18" charset="0"/>
              <a:cs typeface="Times New Roman" pitchFamily="18" charset="0"/>
            </a:endParaRPr>
          </a:p>
          <a:p>
            <a:r>
              <a:rPr lang="en-US" sz="2800" smtClean="0">
                <a:solidFill>
                  <a:schemeClr val="tx2"/>
                </a:solidFill>
                <a:latin typeface="Times New Roman" pitchFamily="18" charset="0"/>
                <a:cs typeface="Times New Roman" pitchFamily="18" charset="0"/>
              </a:rPr>
              <a:t>   </a:t>
            </a:r>
          </a:p>
          <a:p>
            <a:r>
              <a:rPr lang="en-US"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
            </a:r>
            <a:br>
              <a:rPr lang="vi-VN" sz="2800">
                <a:solidFill>
                  <a:schemeClr val="tx2"/>
                </a:solidFill>
                <a:latin typeface="Times New Roman" pitchFamily="18" charset="0"/>
                <a:cs typeface="Times New Roman" pitchFamily="18" charset="0"/>
              </a:rPr>
            </a:br>
            <a:endParaRPr lang="en-US" sz="2800">
              <a:solidFill>
                <a:schemeClr val="tx2"/>
              </a:solidFill>
              <a:latin typeface="Times New Roman" pitchFamily="18" charset="0"/>
              <a:cs typeface="Times New Roman" pitchFamily="18" charset="0"/>
            </a:endParaRPr>
          </a:p>
        </p:txBody>
      </p:sp>
      <p:sp>
        <p:nvSpPr>
          <p:cNvPr id="5" name="Oval 4"/>
          <p:cNvSpPr/>
          <p:nvPr/>
        </p:nvSpPr>
        <p:spPr>
          <a:xfrm>
            <a:off x="2165250" y="4357272"/>
            <a:ext cx="1905000" cy="83820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smtClean="0">
                <a:solidFill>
                  <a:schemeClr val="tx2"/>
                </a:solidFill>
                <a:latin typeface="Times New Roman" pitchFamily="18" charset="0"/>
                <a:cs typeface="Times New Roman" pitchFamily="18" charset="0"/>
              </a:rPr>
              <a:t>Bệnh</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thuyên</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giảm</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khi</a:t>
            </a:r>
            <a:r>
              <a:rPr lang="en-US" smtClean="0">
                <a:solidFill>
                  <a:schemeClr val="tx2"/>
                </a:solidFill>
                <a:latin typeface="Times New Roman" pitchFamily="18" charset="0"/>
                <a:cs typeface="Times New Roman" pitchFamily="18" charset="0"/>
              </a:rPr>
              <a:t>:</a:t>
            </a:r>
            <a:endParaRPr lang="en-US">
              <a:solidFill>
                <a:schemeClr val="tx2"/>
              </a:solidFill>
              <a:latin typeface="Times New Roman" pitchFamily="18" charset="0"/>
              <a:cs typeface="Times New Roman" pitchFamily="18" charset="0"/>
            </a:endParaRPr>
          </a:p>
        </p:txBody>
      </p:sp>
      <p:sp>
        <p:nvSpPr>
          <p:cNvPr id="12" name="Oval 11"/>
          <p:cNvSpPr/>
          <p:nvPr/>
        </p:nvSpPr>
        <p:spPr>
          <a:xfrm>
            <a:off x="5594250" y="3224168"/>
            <a:ext cx="1905000" cy="83820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smtClean="0">
                <a:solidFill>
                  <a:schemeClr val="tx2"/>
                </a:solidFill>
                <a:latin typeface="Times New Roman" pitchFamily="18" charset="0"/>
                <a:cs typeface="Times New Roman" pitchFamily="18" charset="0"/>
              </a:rPr>
              <a:t>Ăn</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chút</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thức</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ăn</a:t>
            </a:r>
            <a:endParaRPr lang="en-US">
              <a:solidFill>
                <a:schemeClr val="tx2"/>
              </a:solidFill>
              <a:latin typeface="Times New Roman" pitchFamily="18" charset="0"/>
              <a:cs typeface="Times New Roman" pitchFamily="18" charset="0"/>
            </a:endParaRPr>
          </a:p>
        </p:txBody>
      </p:sp>
      <p:sp>
        <p:nvSpPr>
          <p:cNvPr id="14" name="Oval 13"/>
          <p:cNvSpPr/>
          <p:nvPr/>
        </p:nvSpPr>
        <p:spPr>
          <a:xfrm>
            <a:off x="5760882" y="5314225"/>
            <a:ext cx="1905000" cy="83820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smtClean="0">
                <a:solidFill>
                  <a:schemeClr val="tx2"/>
                </a:solidFill>
                <a:latin typeface="Times New Roman" pitchFamily="18" charset="0"/>
                <a:cs typeface="Times New Roman" pitchFamily="18" charset="0"/>
              </a:rPr>
              <a:t>Dùng</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chất</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kháng</a:t>
            </a:r>
            <a:r>
              <a:rPr lang="en-US" smtClean="0">
                <a:solidFill>
                  <a:schemeClr val="tx2"/>
                </a:solidFill>
                <a:latin typeface="Times New Roman" pitchFamily="18" charset="0"/>
                <a:cs typeface="Times New Roman" pitchFamily="18" charset="0"/>
              </a:rPr>
              <a:t> acid</a:t>
            </a:r>
            <a:endParaRPr lang="en-US">
              <a:solidFill>
                <a:schemeClr val="tx2"/>
              </a:solidFill>
              <a:latin typeface="Times New Roman" pitchFamily="18" charset="0"/>
              <a:cs typeface="Times New Roman" pitchFamily="18" charset="0"/>
            </a:endParaRPr>
          </a:p>
        </p:txBody>
      </p:sp>
      <p:sp>
        <p:nvSpPr>
          <p:cNvPr id="15" name="Oval 14"/>
          <p:cNvSpPr/>
          <p:nvPr/>
        </p:nvSpPr>
        <p:spPr>
          <a:xfrm>
            <a:off x="5671439" y="4283050"/>
            <a:ext cx="1905000" cy="83820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smtClean="0">
                <a:solidFill>
                  <a:schemeClr val="tx2"/>
                </a:solidFill>
                <a:latin typeface="Times New Roman" pitchFamily="18" charset="0"/>
                <a:cs typeface="Times New Roman" pitchFamily="18" charset="0"/>
              </a:rPr>
              <a:t>Sau</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khi</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nôn</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mửa</a:t>
            </a:r>
            <a:endParaRPr lang="en-US">
              <a:solidFill>
                <a:schemeClr val="tx2"/>
              </a:solidFill>
              <a:latin typeface="Times New Roman" pitchFamily="18" charset="0"/>
              <a:cs typeface="Times New Roman" pitchFamily="18" charset="0"/>
            </a:endParaRPr>
          </a:p>
        </p:txBody>
      </p:sp>
      <p:cxnSp>
        <p:nvCxnSpPr>
          <p:cNvPr id="10" name="Straight Arrow Connector 9"/>
          <p:cNvCxnSpPr/>
          <p:nvPr/>
        </p:nvCxnSpPr>
        <p:spPr>
          <a:xfrm flipV="1">
            <a:off x="4070250" y="3866425"/>
            <a:ext cx="1601189" cy="8357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15" idx="2"/>
          </p:cNvCxnSpPr>
          <p:nvPr/>
        </p:nvCxnSpPr>
        <p:spPr>
          <a:xfrm flipV="1">
            <a:off x="4070250" y="4702150"/>
            <a:ext cx="1601189" cy="742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070250" y="4891662"/>
            <a:ext cx="1690632" cy="6511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935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368" y="685800"/>
            <a:ext cx="9220199" cy="630942"/>
          </a:xfrm>
          <a:prstGeom prst="rect">
            <a:avLst/>
          </a:prstGeom>
          <a:noFill/>
        </p:spPr>
        <p:txBody>
          <a:bodyPr wrap="square" rtlCol="0">
            <a:spAutoFit/>
          </a:bodyPr>
          <a:lstStyle/>
          <a:p>
            <a:pPr algn="ctr"/>
            <a:r>
              <a:rPr lang="en-US" sz="3500" b="1">
                <a:solidFill>
                  <a:schemeClr val="accent2">
                    <a:lumMod val="75000"/>
                  </a:schemeClr>
                </a:solidFill>
                <a:latin typeface="Times New Roman" pitchFamily="18" charset="0"/>
                <a:cs typeface="Times New Roman" pitchFamily="18" charset="0"/>
              </a:rPr>
              <a:t>3</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Lâm</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Sàng</a:t>
            </a:r>
            <a:endParaRPr lang="en-US" sz="3500" b="1">
              <a:solidFill>
                <a:schemeClr val="accent2">
                  <a:lumMod val="75000"/>
                </a:schemeClr>
              </a:solidFill>
              <a:latin typeface="Times New Roman" pitchFamily="18" charset="0"/>
              <a:cs typeface="Times New Roman" pitchFamily="18" charset="0"/>
            </a:endParaRPr>
          </a:p>
        </p:txBody>
      </p:sp>
      <p:sp>
        <p:nvSpPr>
          <p:cNvPr id="13" name="Subtitle 2"/>
          <p:cNvSpPr txBox="1">
            <a:spLocks/>
          </p:cNvSpPr>
          <p:nvPr/>
        </p:nvSpPr>
        <p:spPr>
          <a:xfrm>
            <a:off x="381000" y="1905000"/>
            <a:ext cx="8610600" cy="4191000"/>
          </a:xfrm>
          <a:prstGeom prst="rect">
            <a:avLst/>
          </a:prstGeom>
        </p:spPr>
        <p:txBody>
          <a:bodyPr>
            <a:noAutofit/>
          </a:bodyPr>
          <a:lstStyle>
            <a:lvl1pPr marL="342900" indent="-3429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itchFamily="18" charset="0"/>
              <a:buChar char="–"/>
              <a:defRPr sz="21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1600">
                <a:solidFill>
                  <a:srgbClr val="000000"/>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9pPr>
          </a:lstStyle>
          <a:p>
            <a:pPr marL="0" indent="0">
              <a:buNone/>
            </a:pPr>
            <a:endParaRPr lang="ko-KR" altLang="en-US" sz="2800">
              <a:solidFill>
                <a:schemeClr val="accent2">
                  <a:lumMod val="75000"/>
                </a:schemeClr>
              </a:solidFill>
              <a:latin typeface="Times New Roman" pitchFamily="18" charset="0"/>
              <a:cs typeface="Times New Roman" pitchFamily="18" charset="0"/>
            </a:endParaRPr>
          </a:p>
        </p:txBody>
      </p:sp>
      <p:sp>
        <p:nvSpPr>
          <p:cNvPr id="5" name="Rounded Rectangle 4"/>
          <p:cNvSpPr/>
          <p:nvPr/>
        </p:nvSpPr>
        <p:spPr>
          <a:xfrm>
            <a:off x="3737641" y="3198916"/>
            <a:ext cx="1747652" cy="762000"/>
          </a:xfrm>
          <a:prstGeom prst="roundRect">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smtClean="0">
                <a:solidFill>
                  <a:schemeClr val="tx2"/>
                </a:solidFill>
                <a:latin typeface="Times New Roman" pitchFamily="18" charset="0"/>
                <a:cs typeface="Times New Roman" pitchFamily="18" charset="0"/>
              </a:rPr>
              <a:t>Phát</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hiện</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những</a:t>
            </a:r>
            <a:r>
              <a:rPr lang="en-US" smtClean="0">
                <a:solidFill>
                  <a:schemeClr val="tx2"/>
                </a:solidFill>
                <a:latin typeface="Times New Roman" pitchFamily="18" charset="0"/>
                <a:cs typeface="Times New Roman" pitchFamily="18" charset="0"/>
              </a:rPr>
              <a:t> </a:t>
            </a:r>
            <a:r>
              <a:rPr lang="en-US" err="1" smtClean="0">
                <a:solidFill>
                  <a:schemeClr val="tx2"/>
                </a:solidFill>
                <a:latin typeface="Times New Roman" pitchFamily="18" charset="0"/>
                <a:cs typeface="Times New Roman" pitchFamily="18" charset="0"/>
              </a:rPr>
              <a:t>dấu</a:t>
            </a:r>
            <a:r>
              <a:rPr lang="en-US" smtClean="0">
                <a:solidFill>
                  <a:schemeClr val="tx2"/>
                </a:solidFill>
                <a:latin typeface="Times New Roman" pitchFamily="18" charset="0"/>
                <a:cs typeface="Times New Roman" pitchFamily="18" charset="0"/>
              </a:rPr>
              <a:t> hiệu</a:t>
            </a:r>
            <a:endParaRPr lang="en-US">
              <a:solidFill>
                <a:schemeClr val="tx2"/>
              </a:solidFill>
              <a:latin typeface="Times New Roman" pitchFamily="18" charset="0"/>
              <a:cs typeface="Times New Roman" pitchFamily="18" charset="0"/>
            </a:endParaRPr>
          </a:p>
        </p:txBody>
      </p:sp>
      <p:sp>
        <p:nvSpPr>
          <p:cNvPr id="12" name="Rounded Rectangle 11"/>
          <p:cNvSpPr/>
          <p:nvPr/>
        </p:nvSpPr>
        <p:spPr>
          <a:xfrm>
            <a:off x="3738748" y="1468582"/>
            <a:ext cx="1747652" cy="762000"/>
          </a:xfrm>
          <a:prstGeom prst="roundRect">
            <a:avLst/>
          </a:prstGeom>
          <a:solidFill>
            <a:schemeClr val="bg1"/>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2"/>
                </a:solidFill>
                <a:latin typeface="Times New Roman" pitchFamily="18" charset="0"/>
                <a:cs typeface="Times New Roman" pitchFamily="18" charset="0"/>
              </a:rPr>
              <a:t>Chảy máu, thiếu máu</a:t>
            </a:r>
            <a:endParaRPr lang="en-US">
              <a:solidFill>
                <a:schemeClr val="tx2"/>
              </a:solidFill>
              <a:latin typeface="Times New Roman" pitchFamily="18" charset="0"/>
              <a:cs typeface="Times New Roman" pitchFamily="18" charset="0"/>
            </a:endParaRPr>
          </a:p>
        </p:txBody>
      </p:sp>
      <p:sp>
        <p:nvSpPr>
          <p:cNvPr id="14" name="Rounded Rectangle 13"/>
          <p:cNvSpPr/>
          <p:nvPr/>
        </p:nvSpPr>
        <p:spPr>
          <a:xfrm>
            <a:off x="747350" y="2618026"/>
            <a:ext cx="1747652" cy="762000"/>
          </a:xfrm>
          <a:prstGeom prst="roundRect">
            <a:avLst/>
          </a:prstGeom>
          <a:solidFill>
            <a:schemeClr val="bg1"/>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2"/>
                </a:solidFill>
                <a:latin typeface="Times New Roman" pitchFamily="18" charset="0"/>
                <a:cs typeface="Times New Roman" pitchFamily="18" charset="0"/>
              </a:rPr>
              <a:t>Ăn mau no, giảm cân ko rõ nguyên nhân</a:t>
            </a:r>
            <a:endParaRPr lang="en-US">
              <a:solidFill>
                <a:schemeClr val="tx2"/>
              </a:solidFill>
              <a:latin typeface="Times New Roman" pitchFamily="18" charset="0"/>
              <a:cs typeface="Times New Roman" pitchFamily="18" charset="0"/>
            </a:endParaRPr>
          </a:p>
        </p:txBody>
      </p:sp>
      <p:sp>
        <p:nvSpPr>
          <p:cNvPr id="15" name="Rounded Rectangle 14"/>
          <p:cNvSpPr/>
          <p:nvPr/>
        </p:nvSpPr>
        <p:spPr>
          <a:xfrm>
            <a:off x="3738748" y="4953000"/>
            <a:ext cx="1747652" cy="762000"/>
          </a:xfrm>
          <a:prstGeom prst="roundRect">
            <a:avLst/>
          </a:prstGeom>
          <a:solidFill>
            <a:schemeClr val="bg1"/>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2"/>
                </a:solidFill>
                <a:latin typeface="Times New Roman" pitchFamily="18" charset="0"/>
                <a:cs typeface="Times New Roman" pitchFamily="18" charset="0"/>
              </a:rPr>
              <a:t>Khó nuốt, nuốt đau</a:t>
            </a:r>
            <a:endParaRPr lang="en-US">
              <a:solidFill>
                <a:schemeClr val="tx2"/>
              </a:solidFill>
              <a:latin typeface="Times New Roman" pitchFamily="18" charset="0"/>
              <a:cs typeface="Times New Roman" pitchFamily="18" charset="0"/>
            </a:endParaRPr>
          </a:p>
        </p:txBody>
      </p:sp>
      <p:sp>
        <p:nvSpPr>
          <p:cNvPr id="16" name="Rounded Rectangle 15"/>
          <p:cNvSpPr/>
          <p:nvPr/>
        </p:nvSpPr>
        <p:spPr>
          <a:xfrm>
            <a:off x="784750" y="3749151"/>
            <a:ext cx="1747652" cy="762000"/>
          </a:xfrm>
          <a:prstGeom prst="roundRect">
            <a:avLst/>
          </a:prstGeom>
          <a:solidFill>
            <a:schemeClr val="bg1"/>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2"/>
                </a:solidFill>
                <a:latin typeface="Times New Roman" pitchFamily="18" charset="0"/>
                <a:cs typeface="Times New Roman" pitchFamily="18" charset="0"/>
              </a:rPr>
              <a:t>Tiền sử gia đình có ung thư tiêu hóa</a:t>
            </a:r>
            <a:endParaRPr lang="en-US">
              <a:solidFill>
                <a:schemeClr val="tx2"/>
              </a:solidFill>
              <a:latin typeface="Times New Roman" pitchFamily="18" charset="0"/>
              <a:cs typeface="Times New Roman" pitchFamily="18" charset="0"/>
            </a:endParaRPr>
          </a:p>
        </p:txBody>
      </p:sp>
      <p:sp>
        <p:nvSpPr>
          <p:cNvPr id="10" name="Rectangle 9"/>
          <p:cNvSpPr/>
          <p:nvPr/>
        </p:nvSpPr>
        <p:spPr>
          <a:xfrm>
            <a:off x="6934200" y="3084616"/>
            <a:ext cx="1447800" cy="990600"/>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2"/>
                </a:solidFill>
              </a:rPr>
              <a:t>Nhanh chóng đưa đến bệnh viện</a:t>
            </a:r>
            <a:endParaRPr lang="en-US">
              <a:solidFill>
                <a:schemeClr val="tx2"/>
              </a:solidFill>
            </a:endParaRPr>
          </a:p>
        </p:txBody>
      </p:sp>
      <p:cxnSp>
        <p:nvCxnSpPr>
          <p:cNvPr id="21" name="Straight Arrow Connector 20"/>
          <p:cNvCxnSpPr>
            <a:stCxn id="5" idx="0"/>
            <a:endCxn id="12" idx="2"/>
          </p:cNvCxnSpPr>
          <p:nvPr/>
        </p:nvCxnSpPr>
        <p:spPr>
          <a:xfrm flipV="1">
            <a:off x="4611467" y="2230582"/>
            <a:ext cx="1107" cy="96833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2"/>
            <a:endCxn id="15" idx="0"/>
          </p:cNvCxnSpPr>
          <p:nvPr/>
        </p:nvCxnSpPr>
        <p:spPr>
          <a:xfrm>
            <a:off x="4611467" y="3960916"/>
            <a:ext cx="1107" cy="99208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495001" y="3002973"/>
            <a:ext cx="1242640" cy="609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1"/>
          </p:cNvCxnSpPr>
          <p:nvPr/>
        </p:nvCxnSpPr>
        <p:spPr>
          <a:xfrm flipH="1">
            <a:off x="2532403" y="3579916"/>
            <a:ext cx="1205238" cy="51559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5486400" y="3384715"/>
            <a:ext cx="1447800" cy="455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712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368" y="685800"/>
            <a:ext cx="9220199" cy="630942"/>
          </a:xfrm>
          <a:prstGeom prst="rect">
            <a:avLst/>
          </a:prstGeom>
          <a:noFill/>
        </p:spPr>
        <p:txBody>
          <a:bodyPr wrap="square" rtlCol="0">
            <a:spAutoFit/>
          </a:bodyPr>
          <a:lstStyle/>
          <a:p>
            <a:pPr algn="ctr"/>
            <a:r>
              <a:rPr lang="en-US" sz="3500" b="1">
                <a:solidFill>
                  <a:schemeClr val="accent2">
                    <a:lumMod val="75000"/>
                  </a:schemeClr>
                </a:solidFill>
                <a:latin typeface="Times New Roman" pitchFamily="18" charset="0"/>
                <a:cs typeface="Times New Roman" pitchFamily="18" charset="0"/>
              </a:rPr>
              <a:t>3</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Lâm</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Sàng</a:t>
            </a:r>
            <a:endParaRPr lang="en-US" sz="3500" b="1">
              <a:solidFill>
                <a:schemeClr val="accent2">
                  <a:lumMod val="75000"/>
                </a:schemeClr>
              </a:solidFill>
              <a:latin typeface="Times New Roman" pitchFamily="18" charset="0"/>
              <a:cs typeface="Times New Roman" pitchFamily="18" charset="0"/>
            </a:endParaRPr>
          </a:p>
        </p:txBody>
      </p:sp>
      <p:sp>
        <p:nvSpPr>
          <p:cNvPr id="13" name="Subtitle 2"/>
          <p:cNvSpPr txBox="1">
            <a:spLocks/>
          </p:cNvSpPr>
          <p:nvPr/>
        </p:nvSpPr>
        <p:spPr>
          <a:xfrm>
            <a:off x="381000" y="1905000"/>
            <a:ext cx="8610600" cy="4191000"/>
          </a:xfrm>
          <a:prstGeom prst="rect">
            <a:avLst/>
          </a:prstGeom>
        </p:spPr>
        <p:txBody>
          <a:bodyPr>
            <a:noAutofit/>
          </a:bodyPr>
          <a:lstStyle>
            <a:lvl1pPr marL="342900" indent="-3429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itchFamily="18" charset="0"/>
              <a:buChar char="–"/>
              <a:defRPr sz="21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1600">
                <a:solidFill>
                  <a:srgbClr val="000000"/>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9pPr>
          </a:lstStyle>
          <a:p>
            <a:pPr marL="0" indent="0">
              <a:buNone/>
            </a:pPr>
            <a:endParaRPr lang="ko-KR" altLang="en-US" sz="2800">
              <a:solidFill>
                <a:schemeClr val="accent2">
                  <a:lumMod val="75000"/>
                </a:schemeClr>
              </a:solidFill>
              <a:latin typeface="Times New Roman" pitchFamily="18" charset="0"/>
              <a:cs typeface="Times New Roman" pitchFamily="18" charset="0"/>
            </a:endParaRPr>
          </a:p>
        </p:txBody>
      </p:sp>
      <p:sp>
        <p:nvSpPr>
          <p:cNvPr id="4" name="TextBox 3"/>
          <p:cNvSpPr txBox="1"/>
          <p:nvPr/>
        </p:nvSpPr>
        <p:spPr>
          <a:xfrm>
            <a:off x="155575" y="2057400"/>
            <a:ext cx="8712090" cy="3539430"/>
          </a:xfrm>
          <a:prstGeom prst="rect">
            <a:avLst/>
          </a:prstGeom>
          <a:noFill/>
        </p:spPr>
        <p:txBody>
          <a:bodyPr wrap="square" rtlCol="0">
            <a:spAutoFit/>
          </a:bodyPr>
          <a:lstStyle/>
          <a:p>
            <a:r>
              <a:rPr lang="en-US" sz="2800" smtClean="0">
                <a:solidFill>
                  <a:schemeClr val="tx2"/>
                </a:solidFill>
                <a:latin typeface="Times New Roman" pitchFamily="18" charset="0"/>
                <a:cs typeface="Times New Roman" pitchFamily="18" charset="0"/>
              </a:rPr>
              <a:t>- </a:t>
            </a:r>
            <a:r>
              <a:rPr lang="vi-VN" sz="2800" smtClean="0">
                <a:solidFill>
                  <a:schemeClr val="tx2"/>
                </a:solidFill>
                <a:latin typeface="Times New Roman" pitchFamily="18" charset="0"/>
                <a:cs typeface="Times New Roman" pitchFamily="18" charset="0"/>
              </a:rPr>
              <a:t>NSAID </a:t>
            </a:r>
            <a:r>
              <a:rPr lang="vi-VN" sz="2800">
                <a:solidFill>
                  <a:schemeClr val="tx2"/>
                </a:solidFill>
                <a:latin typeface="Times New Roman" pitchFamily="18" charset="0"/>
                <a:cs typeface="Times New Roman" pitchFamily="18" charset="0"/>
              </a:rPr>
              <a:t>có thể gây viêm dạ dày hay loét tiêu hoá "im lặng". </a:t>
            </a:r>
            <a:endParaRPr lang="en-US" sz="2800" smtClean="0">
              <a:solidFill>
                <a:schemeClr val="tx2"/>
              </a:solidFill>
              <a:latin typeface="Times New Roman" pitchFamily="18" charset="0"/>
              <a:cs typeface="Times New Roman" pitchFamily="18" charset="0"/>
            </a:endParaRPr>
          </a:p>
          <a:p>
            <a:r>
              <a:rPr lang="en-US" sz="2800" smtClean="0">
                <a:solidFill>
                  <a:schemeClr val="tx2"/>
                </a:solidFill>
                <a:latin typeface="Times New Roman" pitchFamily="18" charset="0"/>
                <a:cs typeface="Times New Roman" pitchFamily="18" charset="0"/>
              </a:rPr>
              <a:t>- </a:t>
            </a:r>
            <a:r>
              <a:rPr lang="vi-VN" sz="2800" smtClean="0">
                <a:solidFill>
                  <a:schemeClr val="tx2"/>
                </a:solidFill>
                <a:latin typeface="Times New Roman" pitchFamily="18" charset="0"/>
                <a:cs typeface="Times New Roman" pitchFamily="18" charset="0"/>
              </a:rPr>
              <a:t>Xuất </a:t>
            </a:r>
            <a:r>
              <a:rPr lang="vi-VN" sz="2800">
                <a:solidFill>
                  <a:schemeClr val="tx2"/>
                </a:solidFill>
                <a:latin typeface="Times New Roman" pitchFamily="18" charset="0"/>
                <a:cs typeface="Times New Roman" pitchFamily="18" charset="0"/>
              </a:rPr>
              <a:t>hiện đột ngột triệu chứng của thủng loét</a:t>
            </a:r>
            <a:r>
              <a:rPr lang="vi-VN" sz="2800" smtClean="0">
                <a:solidFill>
                  <a:schemeClr val="tx2"/>
                </a:solidFill>
                <a:latin typeface="Times New Roman" pitchFamily="18" charset="0"/>
                <a:cs typeface="Times New Roman" pitchFamily="18" charset="0"/>
              </a:rPr>
              <a:t>.</a:t>
            </a:r>
            <a:endParaRPr lang="en-US" sz="2800" smtClean="0">
              <a:solidFill>
                <a:schemeClr val="tx2"/>
              </a:solidFill>
              <a:latin typeface="Times New Roman" pitchFamily="18" charset="0"/>
              <a:cs typeface="Times New Roman" pitchFamily="18" charset="0"/>
            </a:endParaRPr>
          </a:p>
          <a:p>
            <a:r>
              <a:rPr lang="en-US" sz="2800" smtClean="0">
                <a:solidFill>
                  <a:schemeClr val="tx2"/>
                </a:solidFill>
                <a:latin typeface="Times New Roman" pitchFamily="18" charset="0"/>
                <a:cs typeface="Times New Roman" pitchFamily="18" charset="0"/>
              </a:rPr>
              <a:t>- </a:t>
            </a:r>
            <a:r>
              <a:rPr lang="vi-VN" sz="2800" smtClean="0">
                <a:solidFill>
                  <a:schemeClr val="tx2"/>
                </a:solidFill>
                <a:latin typeface="Times New Roman" pitchFamily="18" charset="0"/>
                <a:cs typeface="Times New Roman" pitchFamily="18" charset="0"/>
              </a:rPr>
              <a:t>Xuất </a:t>
            </a:r>
            <a:r>
              <a:rPr lang="vi-VN" sz="2800">
                <a:solidFill>
                  <a:schemeClr val="tx2"/>
                </a:solidFill>
                <a:latin typeface="Times New Roman" pitchFamily="18" charset="0"/>
                <a:cs typeface="Times New Roman" pitchFamily="18" charset="0"/>
              </a:rPr>
              <a:t>huyết tiêu hoá có thể xuất hiện trên bệnh nhân viêm dạ dày, thường ở những bệnh nhân cao tuổi</a:t>
            </a:r>
            <a:r>
              <a:rPr lang="vi-VN" sz="2800" smtClean="0">
                <a:solidFill>
                  <a:schemeClr val="tx2"/>
                </a:solidFill>
                <a:latin typeface="Times New Roman" pitchFamily="18" charset="0"/>
                <a:cs typeface="Times New Roman" pitchFamily="18" charset="0"/>
              </a:rPr>
              <a:t>. </a:t>
            </a:r>
            <a:endParaRPr lang="en-US" sz="2800" smtClean="0">
              <a:solidFill>
                <a:schemeClr val="tx2"/>
              </a:solidFill>
              <a:latin typeface="Times New Roman" pitchFamily="18" charset="0"/>
              <a:cs typeface="Times New Roman" pitchFamily="18" charset="0"/>
            </a:endParaRPr>
          </a:p>
          <a:p>
            <a:r>
              <a:rPr lang="vi-VN" sz="2800" smtClean="0">
                <a:solidFill>
                  <a:schemeClr val="tx2"/>
                </a:solidFill>
                <a:latin typeface="Times New Roman" pitchFamily="18" charset="0"/>
                <a:cs typeface="Times New Roman" pitchFamily="18" charset="0"/>
              </a:rPr>
              <a:t>- </a:t>
            </a:r>
            <a:r>
              <a:rPr lang="vi-VN" sz="2800">
                <a:solidFill>
                  <a:schemeClr val="tx2"/>
                </a:solidFill>
                <a:latin typeface="Times New Roman" pitchFamily="18" charset="0"/>
                <a:cs typeface="Times New Roman" pitchFamily="18" charset="0"/>
              </a:rPr>
              <a:t>Có thể biểu hiện các triệu chứng phù hợp với tình trạng thiếu máu (mệt mỏi, khó thở).</a:t>
            </a:r>
            <a:br>
              <a:rPr lang="vi-VN" sz="2800">
                <a:solidFill>
                  <a:schemeClr val="tx2"/>
                </a:solidFill>
                <a:latin typeface="Times New Roman" pitchFamily="18" charset="0"/>
                <a:cs typeface="Times New Roman" pitchFamily="18" charset="0"/>
              </a:rPr>
            </a:br>
            <a:endParaRPr lang="en-US" sz="280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638351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Káº¿t quáº£ hÃ¬nh áº£nh cho chÄm tráº» bá» suy dinh dÆ°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chÄm tráº» bá» suy dinh dÆ°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147935"/>
            <a:ext cx="7496065" cy="461665"/>
          </a:xfrm>
          <a:prstGeom prst="rect">
            <a:avLst/>
          </a:prstGeom>
          <a:noFill/>
        </p:spPr>
        <p:txBody>
          <a:bodyPr wrap="square" rtlCol="0">
            <a:spAutoFit/>
          </a:bodyPr>
          <a:lstStyle/>
          <a:p>
            <a:pPr algn="ctr"/>
            <a:r>
              <a:rPr lang="en-US" sz="1200" b="1" spc="600" smtClean="0">
                <a:solidFill>
                  <a:schemeClr val="accent2">
                    <a:lumMod val="75000"/>
                  </a:schemeClr>
                </a:solidFill>
                <a:latin typeface="Times New Roman" pitchFamily="18" charset="0"/>
                <a:cs typeface="Times New Roman" pitchFamily="18" charset="0"/>
              </a:rPr>
              <a:t>BỘ GIÁO DỤC – ĐÀO TẠO</a:t>
            </a:r>
          </a:p>
          <a:p>
            <a:pPr algn="ctr"/>
            <a:r>
              <a:rPr lang="en-US" sz="1200" b="1" spc="600" smtClean="0">
                <a:solidFill>
                  <a:schemeClr val="accent2">
                    <a:lumMod val="75000"/>
                  </a:schemeClr>
                </a:solidFill>
                <a:latin typeface="Times New Roman" pitchFamily="18" charset="0"/>
                <a:cs typeface="Times New Roman" pitchFamily="18" charset="0"/>
              </a:rPr>
              <a:t>TRƯỜNG ĐẠI HỌC DUY TÂN - KHOA DƯỢC</a:t>
            </a:r>
            <a:endParaRPr lang="en-US" sz="1200" b="1" spc="600">
              <a:solidFill>
                <a:schemeClr val="accent2">
                  <a:lumMod val="75000"/>
                </a:schemeClr>
              </a:solidFill>
              <a:latin typeface="Times New Roman" pitchFamily="18" charset="0"/>
              <a:cs typeface="Times New Roman" pitchFamily="18" charset="0"/>
            </a:endParaRPr>
          </a:p>
        </p:txBody>
      </p:sp>
      <p:cxnSp>
        <p:nvCxnSpPr>
          <p:cNvPr id="6" name="Straight Connector 5"/>
          <p:cNvCxnSpPr/>
          <p:nvPr/>
        </p:nvCxnSpPr>
        <p:spPr>
          <a:xfrm>
            <a:off x="838200" y="609600"/>
            <a:ext cx="78486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40" y="0"/>
            <a:ext cx="938860" cy="591482"/>
          </a:xfrm>
          <a:prstGeom prst="rect">
            <a:avLst/>
          </a:prstGeom>
        </p:spPr>
      </p:pic>
      <p:sp>
        <p:nvSpPr>
          <p:cNvPr id="9" name="TextBox 8"/>
          <p:cNvSpPr txBox="1"/>
          <p:nvPr/>
        </p:nvSpPr>
        <p:spPr>
          <a:xfrm>
            <a:off x="1368" y="685800"/>
            <a:ext cx="9220199" cy="630942"/>
          </a:xfrm>
          <a:prstGeom prst="rect">
            <a:avLst/>
          </a:prstGeom>
          <a:noFill/>
        </p:spPr>
        <p:txBody>
          <a:bodyPr wrap="square" rtlCol="0">
            <a:spAutoFit/>
          </a:bodyPr>
          <a:lstStyle/>
          <a:p>
            <a:pPr algn="ctr"/>
            <a:r>
              <a:rPr lang="en-US" sz="3500" b="1">
                <a:solidFill>
                  <a:schemeClr val="accent2">
                    <a:lumMod val="75000"/>
                  </a:schemeClr>
                </a:solidFill>
                <a:latin typeface="Times New Roman" pitchFamily="18" charset="0"/>
                <a:cs typeface="Times New Roman" pitchFamily="18" charset="0"/>
              </a:rPr>
              <a:t>3</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Lâm</a:t>
            </a:r>
            <a:r>
              <a:rPr lang="en-US" sz="3500" b="1" smtClean="0">
                <a:solidFill>
                  <a:schemeClr val="accent2">
                    <a:lumMod val="75000"/>
                  </a:schemeClr>
                </a:solidFill>
                <a:latin typeface="Times New Roman" pitchFamily="18" charset="0"/>
                <a:cs typeface="Times New Roman" pitchFamily="18" charset="0"/>
              </a:rPr>
              <a:t> </a:t>
            </a:r>
            <a:r>
              <a:rPr lang="en-US" sz="3500" b="1" err="1" smtClean="0">
                <a:solidFill>
                  <a:schemeClr val="accent2">
                    <a:lumMod val="75000"/>
                  </a:schemeClr>
                </a:solidFill>
                <a:latin typeface="Times New Roman" pitchFamily="18" charset="0"/>
                <a:cs typeface="Times New Roman" pitchFamily="18" charset="0"/>
              </a:rPr>
              <a:t>Sàng</a:t>
            </a:r>
            <a:endParaRPr lang="en-US" sz="3500" b="1">
              <a:solidFill>
                <a:schemeClr val="accent2">
                  <a:lumMod val="75000"/>
                </a:schemeClr>
              </a:solidFill>
              <a:latin typeface="Times New Roman" pitchFamily="18" charset="0"/>
              <a:cs typeface="Times New Roman" pitchFamily="18" charset="0"/>
            </a:endParaRPr>
          </a:p>
        </p:txBody>
      </p:sp>
      <p:sp>
        <p:nvSpPr>
          <p:cNvPr id="13" name="Subtitle 2"/>
          <p:cNvSpPr txBox="1">
            <a:spLocks/>
          </p:cNvSpPr>
          <p:nvPr/>
        </p:nvSpPr>
        <p:spPr>
          <a:xfrm>
            <a:off x="381000" y="1905000"/>
            <a:ext cx="8610600" cy="4191000"/>
          </a:xfrm>
          <a:prstGeom prst="rect">
            <a:avLst/>
          </a:prstGeom>
        </p:spPr>
        <p:txBody>
          <a:bodyPr>
            <a:noAutofit/>
          </a:bodyPr>
          <a:lstStyle>
            <a:lvl1pPr marL="342900" indent="-3429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itchFamily="18" charset="0"/>
              <a:buChar char="–"/>
              <a:defRPr sz="21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1600">
                <a:solidFill>
                  <a:srgbClr val="000000"/>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defRPr>
            </a:lvl9pPr>
          </a:lstStyle>
          <a:p>
            <a:pPr marL="0" indent="0">
              <a:buNone/>
            </a:pPr>
            <a:endParaRPr lang="ko-KR" altLang="en-US" sz="2800">
              <a:solidFill>
                <a:schemeClr val="accent2">
                  <a:lumMod val="75000"/>
                </a:schemeClr>
              </a:solidFill>
              <a:latin typeface="Times New Roman" pitchFamily="18" charset="0"/>
              <a:cs typeface="Times New Roman" pitchFamily="18" charset="0"/>
            </a:endParaRPr>
          </a:p>
        </p:txBody>
      </p:sp>
      <p:sp>
        <p:nvSpPr>
          <p:cNvPr id="4" name="TextBox 3"/>
          <p:cNvSpPr txBox="1"/>
          <p:nvPr/>
        </p:nvSpPr>
        <p:spPr>
          <a:xfrm>
            <a:off x="118959" y="1316742"/>
            <a:ext cx="8712090" cy="1184940"/>
          </a:xfrm>
          <a:prstGeom prst="rect">
            <a:avLst/>
          </a:prstGeom>
          <a:noFill/>
        </p:spPr>
        <p:txBody>
          <a:bodyPr wrap="square" rtlCol="0">
            <a:spAutoFit/>
          </a:bodyPr>
          <a:lstStyle/>
          <a:p>
            <a:r>
              <a:rPr lang="en-US" sz="2800" smtClean="0">
                <a:solidFill>
                  <a:schemeClr val="tx2"/>
                </a:solidFill>
                <a:latin typeface="Times New Roman" pitchFamily="18" charset="0"/>
                <a:cs typeface="Times New Roman" pitchFamily="18" charset="0"/>
              </a:rPr>
              <a:t>3.2 </a:t>
            </a:r>
            <a:r>
              <a:rPr lang="en-US" sz="2800" err="1" smtClean="0">
                <a:solidFill>
                  <a:schemeClr val="tx2"/>
                </a:solidFill>
                <a:latin typeface="Times New Roman" pitchFamily="18" charset="0"/>
                <a:cs typeface="Times New Roman" pitchFamily="18" charset="0"/>
              </a:rPr>
              <a:t>Khám</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thực</a:t>
            </a:r>
            <a:r>
              <a:rPr lang="en-US" sz="2800" smtClean="0">
                <a:solidFill>
                  <a:schemeClr val="tx2"/>
                </a:solidFill>
                <a:latin typeface="Times New Roman" pitchFamily="18" charset="0"/>
                <a:cs typeface="Times New Roman" pitchFamily="18" charset="0"/>
              </a:rPr>
              <a:t> </a:t>
            </a:r>
            <a:r>
              <a:rPr lang="en-US" sz="2800" err="1" smtClean="0">
                <a:solidFill>
                  <a:schemeClr val="tx2"/>
                </a:solidFill>
                <a:latin typeface="Times New Roman" pitchFamily="18" charset="0"/>
                <a:cs typeface="Times New Roman" pitchFamily="18" charset="0"/>
              </a:rPr>
              <a:t>thể</a:t>
            </a:r>
            <a:r>
              <a:rPr lang="en-US" sz="2800" smtClean="0">
                <a:solidFill>
                  <a:schemeClr val="tx2"/>
                </a:solidFill>
                <a:latin typeface="Times New Roman" pitchFamily="18" charset="0"/>
                <a:cs typeface="Times New Roman" pitchFamily="18" charset="0"/>
              </a:rPr>
              <a:t>:</a:t>
            </a:r>
          </a:p>
          <a:p>
            <a:r>
              <a:rPr lang="en-US" sz="1500" smtClean="0">
                <a:solidFill>
                  <a:schemeClr val="tx2"/>
                </a:solidFill>
                <a:latin typeface="Times New Roman" pitchFamily="18" charset="0"/>
                <a:cs typeface="Times New Roman" pitchFamily="18" charset="0"/>
              </a:rPr>
              <a:t>-</a:t>
            </a:r>
            <a:r>
              <a:rPr lang="vi-VN" sz="2800">
                <a:solidFill>
                  <a:schemeClr val="tx2"/>
                </a:solidFill>
                <a:latin typeface="Times New Roman" pitchFamily="18" charset="0"/>
                <a:cs typeface="Times New Roman" pitchFamily="18" charset="0"/>
              </a:rPr>
              <a:t/>
            </a:r>
            <a:br>
              <a:rPr lang="vi-VN" sz="2800">
                <a:solidFill>
                  <a:schemeClr val="tx2"/>
                </a:solidFill>
                <a:latin typeface="Times New Roman" pitchFamily="18" charset="0"/>
                <a:cs typeface="Times New Roman" pitchFamily="18" charset="0"/>
              </a:rPr>
            </a:br>
            <a:endParaRPr lang="en-US" sz="2800">
              <a:solidFill>
                <a:schemeClr val="tx2"/>
              </a:solidFill>
              <a:latin typeface="Times New Roman" pitchFamily="18" charset="0"/>
              <a:cs typeface="Times New Roman" pitchFamily="18" charset="0"/>
            </a:endParaRPr>
          </a:p>
        </p:txBody>
      </p:sp>
      <p:sp>
        <p:nvSpPr>
          <p:cNvPr id="14" name="Oval 13"/>
          <p:cNvSpPr/>
          <p:nvPr/>
        </p:nvSpPr>
        <p:spPr>
          <a:xfrm>
            <a:off x="1561040" y="1909212"/>
            <a:ext cx="1371600" cy="91786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Times New Roman" pitchFamily="18" charset="0"/>
                <a:cs typeface="Times New Roman" pitchFamily="18" charset="0"/>
              </a:rPr>
              <a:t>Đau vùng thượng vị</a:t>
            </a:r>
            <a:endParaRPr lang="en-US" sz="1600">
              <a:solidFill>
                <a:schemeClr val="tx1"/>
              </a:solidFill>
              <a:latin typeface="Times New Roman" pitchFamily="18" charset="0"/>
              <a:cs typeface="Times New Roman" pitchFamily="18" charset="0"/>
            </a:endParaRPr>
          </a:p>
        </p:txBody>
      </p:sp>
      <p:sp>
        <p:nvSpPr>
          <p:cNvPr id="16" name="Oval 15"/>
          <p:cNvSpPr/>
          <p:nvPr/>
        </p:nvSpPr>
        <p:spPr>
          <a:xfrm>
            <a:off x="6477000" y="1987586"/>
            <a:ext cx="1295400" cy="9144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Âm ruột bình thường</a:t>
            </a:r>
            <a:endParaRPr lang="en-US" sz="1600">
              <a:solidFill>
                <a:schemeClr val="tx1"/>
              </a:solidFill>
            </a:endParaRPr>
          </a:p>
        </p:txBody>
      </p:sp>
      <p:sp>
        <p:nvSpPr>
          <p:cNvPr id="8" name="Rounded Rectangle 7"/>
          <p:cNvSpPr/>
          <p:nvPr/>
        </p:nvSpPr>
        <p:spPr>
          <a:xfrm>
            <a:off x="6117616" y="3333966"/>
            <a:ext cx="2242767" cy="990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chemeClr val="tx2"/>
                </a:solidFill>
                <a:latin typeface="Times New Roman" pitchFamily="18" charset="0"/>
                <a:cs typeface="Times New Roman" pitchFamily="18" charset="0"/>
              </a:rPr>
              <a:t>Thực hiện thăm khám kiểm tra trực tràng và thử nghiệm máu ẩn.</a:t>
            </a:r>
            <a:endParaRPr lang="en-US" sz="1600"/>
          </a:p>
        </p:txBody>
      </p:sp>
      <p:sp>
        <p:nvSpPr>
          <p:cNvPr id="19" name="Rounded Rectangle 18"/>
          <p:cNvSpPr/>
          <p:nvPr/>
        </p:nvSpPr>
        <p:spPr>
          <a:xfrm>
            <a:off x="3654662" y="5285509"/>
            <a:ext cx="2268897" cy="8382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chemeClr val="tx2"/>
                </a:solidFill>
                <a:latin typeface="Times New Roman" pitchFamily="18" charset="0"/>
                <a:cs typeface="Times New Roman" pitchFamily="18" charset="0"/>
              </a:rPr>
              <a:t>Các dấu hiệu của viêm phúc mạc có thể hiện diện khi thủng loét</a:t>
            </a:r>
            <a:endParaRPr lang="en-US" sz="1600"/>
          </a:p>
        </p:txBody>
      </p:sp>
      <p:sp>
        <p:nvSpPr>
          <p:cNvPr id="20" name="Rounded Rectangle 19"/>
          <p:cNvSpPr/>
          <p:nvPr/>
        </p:nvSpPr>
        <p:spPr>
          <a:xfrm>
            <a:off x="1221319" y="3305500"/>
            <a:ext cx="2207681" cy="990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chemeClr val="tx2"/>
                </a:solidFill>
                <a:latin typeface="Times New Roman" pitchFamily="18" charset="0"/>
                <a:cs typeface="Times New Roman" pitchFamily="18" charset="0"/>
              </a:rPr>
              <a:t>Xuất hiện tiếng óc ách lúc đói khi tắc nghẽn đầu ra của dạ dà</a:t>
            </a:r>
            <a:r>
              <a:rPr lang="en-US" sz="1600">
                <a:solidFill>
                  <a:schemeClr val="tx2"/>
                </a:solidFill>
                <a:latin typeface="Times New Roman" pitchFamily="18" charset="0"/>
                <a:cs typeface="Times New Roman" pitchFamily="18" charset="0"/>
              </a:rPr>
              <a:t>y</a:t>
            </a:r>
            <a:endParaRPr lang="en-US" sz="1600"/>
          </a:p>
        </p:txBody>
      </p:sp>
      <p:sp>
        <p:nvSpPr>
          <p:cNvPr id="10" name="Hexagon 9"/>
          <p:cNvSpPr/>
          <p:nvPr/>
        </p:nvSpPr>
        <p:spPr>
          <a:xfrm>
            <a:off x="4114800" y="3305500"/>
            <a:ext cx="1295400" cy="1047533"/>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itchFamily="18" charset="0"/>
                <a:cs typeface="Times New Roman" pitchFamily="18" charset="0"/>
              </a:rPr>
              <a:t>Khám thực thể</a:t>
            </a:r>
            <a:endParaRPr lang="en-US">
              <a:solidFill>
                <a:schemeClr val="tx1"/>
              </a:solidFill>
              <a:latin typeface="Times New Roman" pitchFamily="18" charset="0"/>
              <a:cs typeface="Times New Roman" pitchFamily="18" charset="0"/>
            </a:endParaRPr>
          </a:p>
        </p:txBody>
      </p:sp>
      <p:cxnSp>
        <p:nvCxnSpPr>
          <p:cNvPr id="24" name="Straight Connector 23"/>
          <p:cNvCxnSpPr>
            <a:stCxn id="10" idx="5"/>
            <a:endCxn id="16" idx="2"/>
          </p:cNvCxnSpPr>
          <p:nvPr/>
        </p:nvCxnSpPr>
        <p:spPr>
          <a:xfrm flipV="1">
            <a:off x="5148317" y="2444786"/>
            <a:ext cx="1328683" cy="8607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4"/>
          </p:cNvCxnSpPr>
          <p:nvPr/>
        </p:nvCxnSpPr>
        <p:spPr>
          <a:xfrm flipH="1" flipV="1">
            <a:off x="2932641" y="2368144"/>
            <a:ext cx="1444042" cy="9373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0"/>
            <a:endCxn id="8" idx="1"/>
          </p:cNvCxnSpPr>
          <p:nvPr/>
        </p:nvCxnSpPr>
        <p:spPr>
          <a:xfrm flipV="1">
            <a:off x="5410200" y="3829266"/>
            <a:ext cx="707416"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433531" y="3844573"/>
            <a:ext cx="707416"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4762500" y="4353033"/>
            <a:ext cx="26611" cy="932476"/>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702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3918</TotalTime>
  <Words>2065</Words>
  <Application>Microsoft Office PowerPoint</Application>
  <PresentationFormat>On-screen Show (4:3)</PresentationFormat>
  <Paragraphs>349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MỐI NGUY Ô NHIỄM THỰC PHẨM</dc:title>
  <dc:creator>Microsoft Windows</dc:creator>
  <cp:lastModifiedBy>bmhung</cp:lastModifiedBy>
  <cp:revision>706</cp:revision>
  <cp:lastPrinted>1601-01-01T00:00:00Z</cp:lastPrinted>
  <dcterms:created xsi:type="dcterms:W3CDTF">2012-04-10T07:05:46Z</dcterms:created>
  <dcterms:modified xsi:type="dcterms:W3CDTF">2019-09-12T16:18:14Z</dcterms:modified>
</cp:coreProperties>
</file>