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87" autoAdjust="0"/>
    <p:restoredTop sz="94713" autoAdjust="0"/>
  </p:normalViewPr>
  <p:slideViewPr>
    <p:cSldViewPr>
      <p:cViewPr varScale="1">
        <p:scale>
          <a:sx n="110" d="100"/>
          <a:sy n="110" d="100"/>
        </p:scale>
        <p:origin x="-98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image" Target="../media/image1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66F852-9E1D-4E89-A136-2B98AEEE7C4A}" type="doc">
      <dgm:prSet loTypeId="urn:microsoft.com/office/officeart/2005/8/layout/pyramid2" loCatId="pyramid" qsTypeId="urn:microsoft.com/office/officeart/2005/8/quickstyle/3d5" qsCatId="3D" csTypeId="urn:microsoft.com/office/officeart/2005/8/colors/accent1_2" csCatId="accent1" phldr="1"/>
      <dgm:spPr/>
    </dgm:pt>
    <dgm:pt modelId="{4B778C27-7D0B-4E67-A70D-6785D61440AC}">
      <dgm:prSet phldrT="[Text]" custT="1"/>
      <dgm:spPr/>
      <dgm:t>
        <a:bodyPr/>
        <a:lstStyle/>
        <a:p>
          <a:r>
            <a:rPr lang="en-US" sz="2800" dirty="0" smtClean="0">
              <a:latin typeface="Times New Roman" pitchFamily="18" charset="0"/>
              <a:cs typeface="Times New Roman" pitchFamily="18" charset="0"/>
            </a:rPr>
            <a:t>Thực phẩm</a:t>
          </a:r>
          <a:endParaRPr lang="en-US" sz="2800" dirty="0">
            <a:latin typeface="Times New Roman" pitchFamily="18" charset="0"/>
            <a:cs typeface="Times New Roman" pitchFamily="18" charset="0"/>
          </a:endParaRPr>
        </a:p>
      </dgm:t>
    </dgm:pt>
    <dgm:pt modelId="{0FF44070-499D-43B4-83FB-689069ED5137}" type="parTrans" cxnId="{2F48D148-D919-4E6D-B6E8-1E7446AD6C50}">
      <dgm:prSet/>
      <dgm:spPr/>
      <dgm:t>
        <a:bodyPr/>
        <a:lstStyle/>
        <a:p>
          <a:endParaRPr lang="en-US"/>
        </a:p>
      </dgm:t>
    </dgm:pt>
    <dgm:pt modelId="{6D38EE0F-7F72-4D11-93E5-A9F95E4FBE8B}" type="sibTrans" cxnId="{2F48D148-D919-4E6D-B6E8-1E7446AD6C50}">
      <dgm:prSet/>
      <dgm:spPr/>
      <dgm:t>
        <a:bodyPr/>
        <a:lstStyle/>
        <a:p>
          <a:endParaRPr lang="en-US"/>
        </a:p>
      </dgm:t>
    </dgm:pt>
    <dgm:pt modelId="{334D38BC-B7A0-4494-8474-D53241D98249}">
      <dgm:prSet phldrT="[Text]" custT="1"/>
      <dgm:spPr/>
      <dgm:t>
        <a:bodyPr/>
        <a:lstStyle/>
        <a:p>
          <a:r>
            <a:rPr lang="en-US" sz="2800" dirty="0" smtClean="0">
              <a:latin typeface="Times New Roman" pitchFamily="18" charset="0"/>
              <a:cs typeface="Times New Roman" pitchFamily="18" charset="0"/>
            </a:rPr>
            <a:t>Thuốc, hóa chất</a:t>
          </a:r>
          <a:endParaRPr lang="en-US" sz="2800" dirty="0">
            <a:latin typeface="Times New Roman" pitchFamily="18" charset="0"/>
            <a:cs typeface="Times New Roman" pitchFamily="18" charset="0"/>
          </a:endParaRPr>
        </a:p>
      </dgm:t>
    </dgm:pt>
    <dgm:pt modelId="{926C13E7-B434-4E26-9292-7443FFE855E9}" type="parTrans" cxnId="{14F87384-3CE2-4764-BDFD-D7BDFBBCE708}">
      <dgm:prSet/>
      <dgm:spPr/>
      <dgm:t>
        <a:bodyPr/>
        <a:lstStyle/>
        <a:p>
          <a:endParaRPr lang="en-US"/>
        </a:p>
      </dgm:t>
    </dgm:pt>
    <dgm:pt modelId="{67ADA9AA-43C0-425D-B3C9-A1286AADE5B3}" type="sibTrans" cxnId="{14F87384-3CE2-4764-BDFD-D7BDFBBCE708}">
      <dgm:prSet/>
      <dgm:spPr/>
      <dgm:t>
        <a:bodyPr/>
        <a:lstStyle/>
        <a:p>
          <a:endParaRPr lang="en-US"/>
        </a:p>
      </dgm:t>
    </dgm:pt>
    <dgm:pt modelId="{04F2B2C9-B0D8-4557-AC5C-2AF712CE4FF4}">
      <dgm:prSet phldrT="[Text]" custT="1"/>
      <dgm:spPr/>
      <dgm:t>
        <a:bodyPr/>
        <a:lstStyle/>
        <a:p>
          <a:r>
            <a:rPr lang="en-US" sz="2800" dirty="0" smtClean="0">
              <a:latin typeface="Times New Roman" pitchFamily="18" charset="0"/>
              <a:cs typeface="Times New Roman" pitchFamily="18" charset="0"/>
            </a:rPr>
            <a:t>Cồn</a:t>
          </a:r>
          <a:endParaRPr lang="en-US" sz="2800" dirty="0">
            <a:latin typeface="Times New Roman" pitchFamily="18" charset="0"/>
            <a:cs typeface="Times New Roman" pitchFamily="18" charset="0"/>
          </a:endParaRPr>
        </a:p>
      </dgm:t>
    </dgm:pt>
    <dgm:pt modelId="{08FA440A-3728-4546-B226-CF53E18B86B3}" type="parTrans" cxnId="{74B323C7-C07B-4F2F-AE49-1880F3051983}">
      <dgm:prSet/>
      <dgm:spPr/>
      <dgm:t>
        <a:bodyPr/>
        <a:lstStyle/>
        <a:p>
          <a:endParaRPr lang="en-US"/>
        </a:p>
      </dgm:t>
    </dgm:pt>
    <dgm:pt modelId="{34169496-1B58-466A-A5D5-159C146EB624}" type="sibTrans" cxnId="{74B323C7-C07B-4F2F-AE49-1880F3051983}">
      <dgm:prSet/>
      <dgm:spPr/>
      <dgm:t>
        <a:bodyPr/>
        <a:lstStyle/>
        <a:p>
          <a:endParaRPr lang="en-US"/>
        </a:p>
      </dgm:t>
    </dgm:pt>
    <dgm:pt modelId="{9ADF42FA-207B-4C73-B339-6878ACE7CDC3}" type="pres">
      <dgm:prSet presAssocID="{F566F852-9E1D-4E89-A136-2B98AEEE7C4A}" presName="compositeShape" presStyleCnt="0">
        <dgm:presLayoutVars>
          <dgm:dir/>
          <dgm:resizeHandles/>
        </dgm:presLayoutVars>
      </dgm:prSet>
      <dgm:spPr/>
    </dgm:pt>
    <dgm:pt modelId="{BF1DF71A-E3A1-4589-9613-674468B8AE65}" type="pres">
      <dgm:prSet presAssocID="{F566F852-9E1D-4E89-A136-2B98AEEE7C4A}" presName="pyramid" presStyleLbl="node1" presStyleIdx="0" presStyleCnt="1" custLinFactNeighborX="-32500" custLinFactNeighborY="12500"/>
      <dgm:spPr/>
    </dgm:pt>
    <dgm:pt modelId="{93E42D30-841C-42F4-BD92-586AC6A074A4}" type="pres">
      <dgm:prSet presAssocID="{F566F852-9E1D-4E89-A136-2B98AEEE7C4A}" presName="theList" presStyleCnt="0"/>
      <dgm:spPr/>
    </dgm:pt>
    <dgm:pt modelId="{180AC3FE-91D6-4CE7-9FBD-D064A382F0EF}" type="pres">
      <dgm:prSet presAssocID="{4B778C27-7D0B-4E67-A70D-6785D61440AC}" presName="aNode" presStyleLbl="fgAcc1" presStyleIdx="0" presStyleCnt="3">
        <dgm:presLayoutVars>
          <dgm:bulletEnabled val="1"/>
        </dgm:presLayoutVars>
      </dgm:prSet>
      <dgm:spPr/>
      <dgm:t>
        <a:bodyPr/>
        <a:lstStyle/>
        <a:p>
          <a:endParaRPr lang="en-US"/>
        </a:p>
      </dgm:t>
    </dgm:pt>
    <dgm:pt modelId="{FA1935DB-E270-4BDB-AB6B-CF0FE6C0215A}" type="pres">
      <dgm:prSet presAssocID="{4B778C27-7D0B-4E67-A70D-6785D61440AC}" presName="aSpace" presStyleCnt="0"/>
      <dgm:spPr/>
    </dgm:pt>
    <dgm:pt modelId="{A66E9AA3-25D8-462A-9638-8381279B5144}" type="pres">
      <dgm:prSet presAssocID="{334D38BC-B7A0-4494-8474-D53241D98249}" presName="aNode" presStyleLbl="fgAcc1" presStyleIdx="1" presStyleCnt="3">
        <dgm:presLayoutVars>
          <dgm:bulletEnabled val="1"/>
        </dgm:presLayoutVars>
      </dgm:prSet>
      <dgm:spPr/>
      <dgm:t>
        <a:bodyPr/>
        <a:lstStyle/>
        <a:p>
          <a:endParaRPr lang="en-US"/>
        </a:p>
      </dgm:t>
    </dgm:pt>
    <dgm:pt modelId="{8F7D915A-505D-4EA7-8F06-2AE00C493AE2}" type="pres">
      <dgm:prSet presAssocID="{334D38BC-B7A0-4494-8474-D53241D98249}" presName="aSpace" presStyleCnt="0"/>
      <dgm:spPr/>
    </dgm:pt>
    <dgm:pt modelId="{E40FF897-FD43-4BF0-A77E-E5196E74DE9E}" type="pres">
      <dgm:prSet presAssocID="{04F2B2C9-B0D8-4557-AC5C-2AF712CE4FF4}" presName="aNode" presStyleLbl="fgAcc1" presStyleIdx="2" presStyleCnt="3">
        <dgm:presLayoutVars>
          <dgm:bulletEnabled val="1"/>
        </dgm:presLayoutVars>
      </dgm:prSet>
      <dgm:spPr/>
      <dgm:t>
        <a:bodyPr/>
        <a:lstStyle/>
        <a:p>
          <a:endParaRPr lang="en-US"/>
        </a:p>
      </dgm:t>
    </dgm:pt>
    <dgm:pt modelId="{0A669EA0-1F8B-481C-B9B8-55D025101052}" type="pres">
      <dgm:prSet presAssocID="{04F2B2C9-B0D8-4557-AC5C-2AF712CE4FF4}" presName="aSpace" presStyleCnt="0"/>
      <dgm:spPr/>
    </dgm:pt>
  </dgm:ptLst>
  <dgm:cxnLst>
    <dgm:cxn modelId="{997E026F-9E93-4CDE-9BFE-31FA4DAD7764}" type="presOf" srcId="{F566F852-9E1D-4E89-A136-2B98AEEE7C4A}" destId="{9ADF42FA-207B-4C73-B339-6878ACE7CDC3}" srcOrd="0" destOrd="0" presId="urn:microsoft.com/office/officeart/2005/8/layout/pyramid2"/>
    <dgm:cxn modelId="{B2BA9053-81B3-4AD3-8E07-7C2173B073CD}" type="presOf" srcId="{04F2B2C9-B0D8-4557-AC5C-2AF712CE4FF4}" destId="{E40FF897-FD43-4BF0-A77E-E5196E74DE9E}" srcOrd="0" destOrd="0" presId="urn:microsoft.com/office/officeart/2005/8/layout/pyramid2"/>
    <dgm:cxn modelId="{14F87384-3CE2-4764-BDFD-D7BDFBBCE708}" srcId="{F566F852-9E1D-4E89-A136-2B98AEEE7C4A}" destId="{334D38BC-B7A0-4494-8474-D53241D98249}" srcOrd="1" destOrd="0" parTransId="{926C13E7-B434-4E26-9292-7443FFE855E9}" sibTransId="{67ADA9AA-43C0-425D-B3C9-A1286AADE5B3}"/>
    <dgm:cxn modelId="{3D5F1248-879F-4069-AEC4-99C45005E3C1}" type="presOf" srcId="{334D38BC-B7A0-4494-8474-D53241D98249}" destId="{A66E9AA3-25D8-462A-9638-8381279B5144}" srcOrd="0" destOrd="0" presId="urn:microsoft.com/office/officeart/2005/8/layout/pyramid2"/>
    <dgm:cxn modelId="{6F91DB27-6A02-40DB-A816-A3E2AAABCEA2}" type="presOf" srcId="{4B778C27-7D0B-4E67-A70D-6785D61440AC}" destId="{180AC3FE-91D6-4CE7-9FBD-D064A382F0EF}" srcOrd="0" destOrd="0" presId="urn:microsoft.com/office/officeart/2005/8/layout/pyramid2"/>
    <dgm:cxn modelId="{74B323C7-C07B-4F2F-AE49-1880F3051983}" srcId="{F566F852-9E1D-4E89-A136-2B98AEEE7C4A}" destId="{04F2B2C9-B0D8-4557-AC5C-2AF712CE4FF4}" srcOrd="2" destOrd="0" parTransId="{08FA440A-3728-4546-B226-CF53E18B86B3}" sibTransId="{34169496-1B58-466A-A5D5-159C146EB624}"/>
    <dgm:cxn modelId="{2F48D148-D919-4E6D-B6E8-1E7446AD6C50}" srcId="{F566F852-9E1D-4E89-A136-2B98AEEE7C4A}" destId="{4B778C27-7D0B-4E67-A70D-6785D61440AC}" srcOrd="0" destOrd="0" parTransId="{0FF44070-499D-43B4-83FB-689069ED5137}" sibTransId="{6D38EE0F-7F72-4D11-93E5-A9F95E4FBE8B}"/>
    <dgm:cxn modelId="{ACF2382A-CA9A-40AB-9121-4A3F6D51BDC4}" type="presParOf" srcId="{9ADF42FA-207B-4C73-B339-6878ACE7CDC3}" destId="{BF1DF71A-E3A1-4589-9613-674468B8AE65}" srcOrd="0" destOrd="0" presId="urn:microsoft.com/office/officeart/2005/8/layout/pyramid2"/>
    <dgm:cxn modelId="{A39CC062-124F-444D-B67F-5FD9464428B0}" type="presParOf" srcId="{9ADF42FA-207B-4C73-B339-6878ACE7CDC3}" destId="{93E42D30-841C-42F4-BD92-586AC6A074A4}" srcOrd="1" destOrd="0" presId="urn:microsoft.com/office/officeart/2005/8/layout/pyramid2"/>
    <dgm:cxn modelId="{B307C714-101B-40BB-8F56-1EB2DC007B25}" type="presParOf" srcId="{93E42D30-841C-42F4-BD92-586AC6A074A4}" destId="{180AC3FE-91D6-4CE7-9FBD-D064A382F0EF}" srcOrd="0" destOrd="0" presId="urn:microsoft.com/office/officeart/2005/8/layout/pyramid2"/>
    <dgm:cxn modelId="{B9C51042-3B67-49C7-BF9E-71051FFC31A4}" type="presParOf" srcId="{93E42D30-841C-42F4-BD92-586AC6A074A4}" destId="{FA1935DB-E270-4BDB-AB6B-CF0FE6C0215A}" srcOrd="1" destOrd="0" presId="urn:microsoft.com/office/officeart/2005/8/layout/pyramid2"/>
    <dgm:cxn modelId="{7935436E-3A04-4E49-9C50-A024D69E018F}" type="presParOf" srcId="{93E42D30-841C-42F4-BD92-586AC6A074A4}" destId="{A66E9AA3-25D8-462A-9638-8381279B5144}" srcOrd="2" destOrd="0" presId="urn:microsoft.com/office/officeart/2005/8/layout/pyramid2"/>
    <dgm:cxn modelId="{440AA449-8C8B-4FC8-97ED-69D29C0DA94A}" type="presParOf" srcId="{93E42D30-841C-42F4-BD92-586AC6A074A4}" destId="{8F7D915A-505D-4EA7-8F06-2AE00C493AE2}" srcOrd="3" destOrd="0" presId="urn:microsoft.com/office/officeart/2005/8/layout/pyramid2"/>
    <dgm:cxn modelId="{C6570A32-3116-4F0B-B688-F16CF43FE6AD}" type="presParOf" srcId="{93E42D30-841C-42F4-BD92-586AC6A074A4}" destId="{E40FF897-FD43-4BF0-A77E-E5196E74DE9E}" srcOrd="4" destOrd="0" presId="urn:microsoft.com/office/officeart/2005/8/layout/pyramid2"/>
    <dgm:cxn modelId="{8301F83D-88FE-49DA-874F-8A23F2E01681}" type="presParOf" srcId="{93E42D30-841C-42F4-BD92-586AC6A074A4}" destId="{0A669EA0-1F8B-481C-B9B8-55D025101052}" srcOrd="5" destOrd="0" presId="urn:microsoft.com/office/officeart/2005/8/layout/pyramid2"/>
  </dgm:cxnLst>
  <dgm:bg/>
  <dgm:whole/>
</dgm:dataModel>
</file>

<file path=ppt/diagrams/data2.xml><?xml version="1.0" encoding="utf-8"?>
<dgm:dataModel xmlns:dgm="http://schemas.openxmlformats.org/drawingml/2006/diagram" xmlns:a="http://schemas.openxmlformats.org/drawingml/2006/main">
  <dgm:ptLst>
    <dgm:pt modelId="{CBE98B65-ED1C-4C78-A231-AEDAD232B78B}"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90C8C3C6-4F5E-4106-B950-80051D503917}">
      <dgm:prSet phldrT="[Text]"/>
      <dgm:spPr/>
      <dgm:t>
        <a:bodyPr/>
        <a:lstStyle/>
        <a:p>
          <a:r>
            <a:rPr lang="en-US" dirty="0" smtClean="0"/>
            <a:t>Ngộ độc thực phẩm:</a:t>
          </a:r>
          <a:endParaRPr lang="en-US" dirty="0"/>
        </a:p>
      </dgm:t>
    </dgm:pt>
    <dgm:pt modelId="{8C90EBBB-5DF4-42B9-A32D-1608DABAECDF}" type="parTrans" cxnId="{BD8CF856-EA37-493B-AA63-BA1CE5BDF32E}">
      <dgm:prSet/>
      <dgm:spPr/>
      <dgm:t>
        <a:bodyPr/>
        <a:lstStyle/>
        <a:p>
          <a:endParaRPr lang="en-US"/>
        </a:p>
      </dgm:t>
    </dgm:pt>
    <dgm:pt modelId="{6CAD93F0-C37E-40EA-BCFA-3B1D64F6AB3C}" type="sibTrans" cxnId="{BD8CF856-EA37-493B-AA63-BA1CE5BDF32E}">
      <dgm:prSet/>
      <dgm:spPr/>
      <dgm:t>
        <a:bodyPr/>
        <a:lstStyle/>
        <a:p>
          <a:endParaRPr lang="en-US"/>
        </a:p>
      </dgm:t>
    </dgm:pt>
    <dgm:pt modelId="{E52B475D-11C9-4453-BCC7-E3AB56F098C6}">
      <dgm:prSet phldrT="[Text]"/>
      <dgm:spPr/>
      <dgm:t>
        <a:bodyPr/>
        <a:lstStyle/>
        <a:p>
          <a:r>
            <a:rPr lang="en-US" dirty="0" smtClean="0"/>
            <a:t>Ngộ độc cá nóc</a:t>
          </a:r>
          <a:endParaRPr lang="en-US" dirty="0"/>
        </a:p>
      </dgm:t>
    </dgm:pt>
    <dgm:pt modelId="{4648F97B-2E65-4AD6-85D3-7D2C3B472E6C}" type="parTrans" cxnId="{3BC44085-6660-40AE-B577-90FEF19A8706}">
      <dgm:prSet/>
      <dgm:spPr/>
      <dgm:t>
        <a:bodyPr/>
        <a:lstStyle/>
        <a:p>
          <a:endParaRPr lang="en-US"/>
        </a:p>
      </dgm:t>
    </dgm:pt>
    <dgm:pt modelId="{291E362B-DA68-489D-8A77-0B028F2A546F}" type="sibTrans" cxnId="{3BC44085-6660-40AE-B577-90FEF19A8706}">
      <dgm:prSet/>
      <dgm:spPr/>
      <dgm:t>
        <a:bodyPr/>
        <a:lstStyle/>
        <a:p>
          <a:endParaRPr lang="en-US"/>
        </a:p>
      </dgm:t>
    </dgm:pt>
    <dgm:pt modelId="{11EC4D41-85D3-4893-839B-23062B5D9D64}">
      <dgm:prSet phldrT="[Text]"/>
      <dgm:spPr/>
      <dgm:t>
        <a:bodyPr/>
        <a:lstStyle/>
        <a:p>
          <a:r>
            <a:rPr lang="en-US" dirty="0" smtClean="0"/>
            <a:t>Ngộ độc thịt cóc</a:t>
          </a:r>
          <a:endParaRPr lang="en-US" dirty="0"/>
        </a:p>
      </dgm:t>
    </dgm:pt>
    <dgm:pt modelId="{D77E3AFF-E5FD-4BD8-8D1E-C9B9BE40CFE9}" type="parTrans" cxnId="{68B0CB21-D577-4E11-8AFF-089DC6CBC6F1}">
      <dgm:prSet/>
      <dgm:spPr/>
      <dgm:t>
        <a:bodyPr/>
        <a:lstStyle/>
        <a:p>
          <a:endParaRPr lang="en-US"/>
        </a:p>
      </dgm:t>
    </dgm:pt>
    <dgm:pt modelId="{81C19B88-6E0A-4B0E-9F17-7E9574DB9B24}" type="sibTrans" cxnId="{68B0CB21-D577-4E11-8AFF-089DC6CBC6F1}">
      <dgm:prSet/>
      <dgm:spPr/>
      <dgm:t>
        <a:bodyPr/>
        <a:lstStyle/>
        <a:p>
          <a:endParaRPr lang="en-US"/>
        </a:p>
      </dgm:t>
    </dgm:pt>
    <dgm:pt modelId="{191B49AD-5748-4BE9-B6ED-BEDDA9CC1EDF}">
      <dgm:prSet phldrT="[Text]"/>
      <dgm:spPr/>
      <dgm:t>
        <a:bodyPr/>
        <a:lstStyle/>
        <a:p>
          <a:r>
            <a:rPr lang="en-US" dirty="0" smtClean="0"/>
            <a:t>Ngộ độc thuốc</a:t>
          </a:r>
          <a:endParaRPr lang="en-US" dirty="0"/>
        </a:p>
      </dgm:t>
    </dgm:pt>
    <dgm:pt modelId="{736C2489-B304-4C5F-B304-4C71090B0E01}" type="parTrans" cxnId="{83FC6C1D-BC34-4A0F-A459-325F428F7269}">
      <dgm:prSet/>
      <dgm:spPr/>
      <dgm:t>
        <a:bodyPr/>
        <a:lstStyle/>
        <a:p>
          <a:endParaRPr lang="en-US"/>
        </a:p>
      </dgm:t>
    </dgm:pt>
    <dgm:pt modelId="{6A53BDBB-D532-460F-90CB-F25D18B3F876}" type="sibTrans" cxnId="{83FC6C1D-BC34-4A0F-A459-325F428F7269}">
      <dgm:prSet/>
      <dgm:spPr/>
      <dgm:t>
        <a:bodyPr/>
        <a:lstStyle/>
        <a:p>
          <a:endParaRPr lang="en-US"/>
        </a:p>
      </dgm:t>
    </dgm:pt>
    <dgm:pt modelId="{F659F715-436B-45C8-909E-7FFAE752584A}">
      <dgm:prSet phldrT="[Text]"/>
      <dgm:spPr/>
      <dgm:t>
        <a:bodyPr/>
        <a:lstStyle/>
        <a:p>
          <a:r>
            <a:rPr lang="en-US" dirty="0" smtClean="0"/>
            <a:t>Thuốc ngủ, thuốc an thần</a:t>
          </a:r>
          <a:endParaRPr lang="en-US" dirty="0"/>
        </a:p>
      </dgm:t>
    </dgm:pt>
    <dgm:pt modelId="{51CCCBF1-B6FD-48B5-8E1D-F34BE3E577B2}" type="parTrans" cxnId="{D772F5AC-AFB0-4759-92F4-DFF19BA709A5}">
      <dgm:prSet/>
      <dgm:spPr/>
      <dgm:t>
        <a:bodyPr/>
        <a:lstStyle/>
        <a:p>
          <a:endParaRPr lang="en-US"/>
        </a:p>
      </dgm:t>
    </dgm:pt>
    <dgm:pt modelId="{6ADFE86A-83AE-45D7-B032-C09B046533A8}" type="sibTrans" cxnId="{D772F5AC-AFB0-4759-92F4-DFF19BA709A5}">
      <dgm:prSet/>
      <dgm:spPr/>
      <dgm:t>
        <a:bodyPr/>
        <a:lstStyle/>
        <a:p>
          <a:endParaRPr lang="en-US"/>
        </a:p>
      </dgm:t>
    </dgm:pt>
    <dgm:pt modelId="{E0E2061B-93B4-470B-AEEB-DAB090134FF1}">
      <dgm:prSet phldrT="[Text]"/>
      <dgm:spPr/>
      <dgm:t>
        <a:bodyPr/>
        <a:lstStyle/>
        <a:p>
          <a:r>
            <a:rPr lang="en-US" dirty="0" smtClean="0"/>
            <a:t>Thuốc phiện, ma túy</a:t>
          </a:r>
          <a:endParaRPr lang="en-US" dirty="0"/>
        </a:p>
      </dgm:t>
    </dgm:pt>
    <dgm:pt modelId="{89848757-5902-47F5-8184-8BD28891CD12}" type="parTrans" cxnId="{80A5A8E1-EC08-47EA-AA1D-100AA7F86720}">
      <dgm:prSet/>
      <dgm:spPr/>
      <dgm:t>
        <a:bodyPr/>
        <a:lstStyle/>
        <a:p>
          <a:endParaRPr lang="en-US"/>
        </a:p>
      </dgm:t>
    </dgm:pt>
    <dgm:pt modelId="{3509D51E-2B4E-4C7C-A234-00FC41CBD25F}" type="sibTrans" cxnId="{80A5A8E1-EC08-47EA-AA1D-100AA7F86720}">
      <dgm:prSet/>
      <dgm:spPr/>
      <dgm:t>
        <a:bodyPr/>
        <a:lstStyle/>
        <a:p>
          <a:endParaRPr lang="en-US"/>
        </a:p>
      </dgm:t>
    </dgm:pt>
    <dgm:pt modelId="{B4824D0E-34E6-44E5-AB13-A51799FD2AA0}">
      <dgm:prSet phldrT="[Text]"/>
      <dgm:spPr/>
      <dgm:t>
        <a:bodyPr/>
        <a:lstStyle/>
        <a:p>
          <a:r>
            <a:rPr lang="en-US" dirty="0" smtClean="0"/>
            <a:t>Ngộ độc cồn</a:t>
          </a:r>
          <a:endParaRPr lang="en-US" dirty="0"/>
        </a:p>
      </dgm:t>
    </dgm:pt>
    <dgm:pt modelId="{8B84817D-E77B-4F9C-AF84-58258B34404D}" type="parTrans" cxnId="{2FE46A5D-08EE-49F7-B762-013F1BF8CCDE}">
      <dgm:prSet/>
      <dgm:spPr/>
      <dgm:t>
        <a:bodyPr/>
        <a:lstStyle/>
        <a:p>
          <a:endParaRPr lang="en-US"/>
        </a:p>
      </dgm:t>
    </dgm:pt>
    <dgm:pt modelId="{B5472E67-5948-449D-AB62-425FA8943382}" type="sibTrans" cxnId="{2FE46A5D-08EE-49F7-B762-013F1BF8CCDE}">
      <dgm:prSet/>
      <dgm:spPr/>
      <dgm:t>
        <a:bodyPr/>
        <a:lstStyle/>
        <a:p>
          <a:endParaRPr lang="en-US"/>
        </a:p>
      </dgm:t>
    </dgm:pt>
    <dgm:pt modelId="{5CAEDC81-5113-4B8E-9F99-FF144DC4DFF9}">
      <dgm:prSet phldrT="[Text]" phldr="1"/>
      <dgm:spPr/>
      <dgm:t>
        <a:bodyPr/>
        <a:lstStyle/>
        <a:p>
          <a:endParaRPr lang="en-US"/>
        </a:p>
      </dgm:t>
    </dgm:pt>
    <dgm:pt modelId="{AA58635E-EDEC-40E3-8A42-22F6BBC92E8F}" type="parTrans" cxnId="{EBBB00D8-E24D-4756-AED4-26941EF84D94}">
      <dgm:prSet/>
      <dgm:spPr/>
      <dgm:t>
        <a:bodyPr/>
        <a:lstStyle/>
        <a:p>
          <a:endParaRPr lang="en-US"/>
        </a:p>
      </dgm:t>
    </dgm:pt>
    <dgm:pt modelId="{4EB46EE5-81B5-404D-AB7E-6E7B1F2EB4BB}" type="sibTrans" cxnId="{EBBB00D8-E24D-4756-AED4-26941EF84D94}">
      <dgm:prSet/>
      <dgm:spPr/>
      <dgm:t>
        <a:bodyPr/>
        <a:lstStyle/>
        <a:p>
          <a:endParaRPr lang="en-US"/>
        </a:p>
      </dgm:t>
    </dgm:pt>
    <dgm:pt modelId="{51692BD8-35EE-4D88-9F7D-55D72C435FAF}">
      <dgm:prSet phldrT="[Text]" phldr="1"/>
      <dgm:spPr/>
      <dgm:t>
        <a:bodyPr/>
        <a:lstStyle/>
        <a:p>
          <a:endParaRPr lang="en-US"/>
        </a:p>
      </dgm:t>
    </dgm:pt>
    <dgm:pt modelId="{59EFF1F1-0B91-4DDC-9A72-FEE6998E3258}" type="parTrans" cxnId="{0684F2BE-C20F-482A-AFE1-3C636FE7630C}">
      <dgm:prSet/>
      <dgm:spPr/>
      <dgm:t>
        <a:bodyPr/>
        <a:lstStyle/>
        <a:p>
          <a:endParaRPr lang="en-US"/>
        </a:p>
      </dgm:t>
    </dgm:pt>
    <dgm:pt modelId="{15E82963-33E2-43C1-A0EB-B616CE0643B9}" type="sibTrans" cxnId="{0684F2BE-C20F-482A-AFE1-3C636FE7630C}">
      <dgm:prSet/>
      <dgm:spPr/>
      <dgm:t>
        <a:bodyPr/>
        <a:lstStyle/>
        <a:p>
          <a:endParaRPr lang="en-US"/>
        </a:p>
      </dgm:t>
    </dgm:pt>
    <dgm:pt modelId="{B0E5FA6A-D50A-49AB-B1C0-629113902D2F}" type="pres">
      <dgm:prSet presAssocID="{CBE98B65-ED1C-4C78-A231-AEDAD232B78B}" presName="linear" presStyleCnt="0">
        <dgm:presLayoutVars>
          <dgm:dir/>
          <dgm:resizeHandles val="exact"/>
        </dgm:presLayoutVars>
      </dgm:prSet>
      <dgm:spPr/>
    </dgm:pt>
    <dgm:pt modelId="{2BC6005F-9F5F-4DC5-A182-DA788CB2187C}" type="pres">
      <dgm:prSet presAssocID="{90C8C3C6-4F5E-4106-B950-80051D503917}" presName="comp" presStyleCnt="0"/>
      <dgm:spPr/>
    </dgm:pt>
    <dgm:pt modelId="{F74B4206-CE70-46AD-9151-D567499B6415}" type="pres">
      <dgm:prSet presAssocID="{90C8C3C6-4F5E-4106-B950-80051D503917}" presName="box" presStyleLbl="node1" presStyleIdx="0" presStyleCnt="3"/>
      <dgm:spPr/>
      <dgm:t>
        <a:bodyPr/>
        <a:lstStyle/>
        <a:p>
          <a:endParaRPr lang="en-US"/>
        </a:p>
      </dgm:t>
    </dgm:pt>
    <dgm:pt modelId="{03B57D96-30EA-43AA-B450-146BDBE86FC8}" type="pres">
      <dgm:prSet presAssocID="{90C8C3C6-4F5E-4106-B950-80051D503917}" presName="img" presStyleLbl="fgImgPlace1" presStyleIdx="0" presStyleCnt="3"/>
      <dgm:spPr>
        <a:blipFill rotWithShape="0">
          <a:blip xmlns:r="http://schemas.openxmlformats.org/officeDocument/2006/relationships" r:embed="rId1"/>
          <a:stretch>
            <a:fillRect/>
          </a:stretch>
        </a:blipFill>
      </dgm:spPr>
    </dgm:pt>
    <dgm:pt modelId="{FC52BF52-98DA-4507-92CC-FBC5C6878AE4}" type="pres">
      <dgm:prSet presAssocID="{90C8C3C6-4F5E-4106-B950-80051D503917}" presName="text" presStyleLbl="node1" presStyleIdx="0" presStyleCnt="3">
        <dgm:presLayoutVars>
          <dgm:bulletEnabled val="1"/>
        </dgm:presLayoutVars>
      </dgm:prSet>
      <dgm:spPr/>
      <dgm:t>
        <a:bodyPr/>
        <a:lstStyle/>
        <a:p>
          <a:endParaRPr lang="en-US"/>
        </a:p>
      </dgm:t>
    </dgm:pt>
    <dgm:pt modelId="{580AFE48-D799-426F-979F-6839BF8BC2A5}" type="pres">
      <dgm:prSet presAssocID="{6CAD93F0-C37E-40EA-BCFA-3B1D64F6AB3C}" presName="spacer" presStyleCnt="0"/>
      <dgm:spPr/>
    </dgm:pt>
    <dgm:pt modelId="{2EE32930-78A2-4F41-87EF-036272FAEE71}" type="pres">
      <dgm:prSet presAssocID="{191B49AD-5748-4BE9-B6ED-BEDDA9CC1EDF}" presName="comp" presStyleCnt="0"/>
      <dgm:spPr/>
    </dgm:pt>
    <dgm:pt modelId="{01E051D1-6903-47A0-B99E-4850DE145E1B}" type="pres">
      <dgm:prSet presAssocID="{191B49AD-5748-4BE9-B6ED-BEDDA9CC1EDF}" presName="box" presStyleLbl="node1" presStyleIdx="1" presStyleCnt="3"/>
      <dgm:spPr/>
      <dgm:t>
        <a:bodyPr/>
        <a:lstStyle/>
        <a:p>
          <a:endParaRPr lang="en-US"/>
        </a:p>
      </dgm:t>
    </dgm:pt>
    <dgm:pt modelId="{25CE21F0-6D30-4A56-83F5-30AB797B075E}" type="pres">
      <dgm:prSet presAssocID="{191B49AD-5748-4BE9-B6ED-BEDDA9CC1EDF}" presName="img" presStyleLbl="fgImgPlace1" presStyleIdx="1" presStyleCnt="3"/>
      <dgm:spPr>
        <a:blipFill rotWithShape="0">
          <a:blip xmlns:r="http://schemas.openxmlformats.org/officeDocument/2006/relationships" r:embed="rId2"/>
          <a:stretch>
            <a:fillRect/>
          </a:stretch>
        </a:blipFill>
      </dgm:spPr>
    </dgm:pt>
    <dgm:pt modelId="{5200F839-2C0E-43EC-98E7-A3CA91BF985C}" type="pres">
      <dgm:prSet presAssocID="{191B49AD-5748-4BE9-B6ED-BEDDA9CC1EDF}" presName="text" presStyleLbl="node1" presStyleIdx="1" presStyleCnt="3">
        <dgm:presLayoutVars>
          <dgm:bulletEnabled val="1"/>
        </dgm:presLayoutVars>
      </dgm:prSet>
      <dgm:spPr/>
      <dgm:t>
        <a:bodyPr/>
        <a:lstStyle/>
        <a:p>
          <a:endParaRPr lang="en-US"/>
        </a:p>
      </dgm:t>
    </dgm:pt>
    <dgm:pt modelId="{1787FE7D-8E1F-462A-88BA-E794B7B82B96}" type="pres">
      <dgm:prSet presAssocID="{6A53BDBB-D532-460F-90CB-F25D18B3F876}" presName="spacer" presStyleCnt="0"/>
      <dgm:spPr/>
    </dgm:pt>
    <dgm:pt modelId="{3FBDDAED-09F3-457B-BA26-B84EDB78A811}" type="pres">
      <dgm:prSet presAssocID="{B4824D0E-34E6-44E5-AB13-A51799FD2AA0}" presName="comp" presStyleCnt="0"/>
      <dgm:spPr/>
    </dgm:pt>
    <dgm:pt modelId="{7F81C95C-1686-4ADD-B862-C3B467454303}" type="pres">
      <dgm:prSet presAssocID="{B4824D0E-34E6-44E5-AB13-A51799FD2AA0}" presName="box" presStyleLbl="node1" presStyleIdx="2" presStyleCnt="3"/>
      <dgm:spPr/>
      <dgm:t>
        <a:bodyPr/>
        <a:lstStyle/>
        <a:p>
          <a:endParaRPr lang="en-US"/>
        </a:p>
      </dgm:t>
    </dgm:pt>
    <dgm:pt modelId="{1A9A0926-4729-4505-B3C9-655A4E76512A}" type="pres">
      <dgm:prSet presAssocID="{B4824D0E-34E6-44E5-AB13-A51799FD2AA0}" presName="img" presStyleLbl="fgImgPlace1" presStyleIdx="2" presStyleCnt="3"/>
      <dgm:spPr>
        <a:blipFill rotWithShape="0">
          <a:blip xmlns:r="http://schemas.openxmlformats.org/officeDocument/2006/relationships" r:embed="rId3"/>
          <a:stretch>
            <a:fillRect/>
          </a:stretch>
        </a:blipFill>
      </dgm:spPr>
    </dgm:pt>
    <dgm:pt modelId="{3F3B13E0-3958-4164-A123-C8A7B073FD7E}" type="pres">
      <dgm:prSet presAssocID="{B4824D0E-34E6-44E5-AB13-A51799FD2AA0}" presName="text" presStyleLbl="node1" presStyleIdx="2" presStyleCnt="3">
        <dgm:presLayoutVars>
          <dgm:bulletEnabled val="1"/>
        </dgm:presLayoutVars>
      </dgm:prSet>
      <dgm:spPr/>
      <dgm:t>
        <a:bodyPr/>
        <a:lstStyle/>
        <a:p>
          <a:endParaRPr lang="en-US"/>
        </a:p>
      </dgm:t>
    </dgm:pt>
  </dgm:ptLst>
  <dgm:cxnLst>
    <dgm:cxn modelId="{42E925A1-E203-42BE-89FB-F4EC0FA3FEC9}" type="presOf" srcId="{51692BD8-35EE-4D88-9F7D-55D72C435FAF}" destId="{7F81C95C-1686-4ADD-B862-C3B467454303}" srcOrd="0" destOrd="2" presId="urn:microsoft.com/office/officeart/2005/8/layout/vList4"/>
    <dgm:cxn modelId="{981AD15F-2BBE-40C8-A8D5-411A96CCDC80}" type="presOf" srcId="{B4824D0E-34E6-44E5-AB13-A51799FD2AA0}" destId="{7F81C95C-1686-4ADD-B862-C3B467454303}" srcOrd="0" destOrd="0" presId="urn:microsoft.com/office/officeart/2005/8/layout/vList4"/>
    <dgm:cxn modelId="{B0E9BF3D-5911-4E29-9114-BD2900E6941E}" type="presOf" srcId="{E52B475D-11C9-4453-BCC7-E3AB56F098C6}" destId="{F74B4206-CE70-46AD-9151-D567499B6415}" srcOrd="0" destOrd="1" presId="urn:microsoft.com/office/officeart/2005/8/layout/vList4"/>
    <dgm:cxn modelId="{EBBB00D8-E24D-4756-AED4-26941EF84D94}" srcId="{B4824D0E-34E6-44E5-AB13-A51799FD2AA0}" destId="{5CAEDC81-5113-4B8E-9F99-FF144DC4DFF9}" srcOrd="0" destOrd="0" parTransId="{AA58635E-EDEC-40E3-8A42-22F6BBC92E8F}" sibTransId="{4EB46EE5-81B5-404D-AB7E-6E7B1F2EB4BB}"/>
    <dgm:cxn modelId="{32FE98F7-45A7-49DB-888E-B4236F1A7A64}" type="presOf" srcId="{E0E2061B-93B4-470B-AEEB-DAB090134FF1}" destId="{5200F839-2C0E-43EC-98E7-A3CA91BF985C}" srcOrd="1" destOrd="2" presId="urn:microsoft.com/office/officeart/2005/8/layout/vList4"/>
    <dgm:cxn modelId="{5A313FFC-8B67-4563-96AF-A2CC04DA35DA}" type="presOf" srcId="{5CAEDC81-5113-4B8E-9F99-FF144DC4DFF9}" destId="{7F81C95C-1686-4ADD-B862-C3B467454303}" srcOrd="0" destOrd="1" presId="urn:microsoft.com/office/officeart/2005/8/layout/vList4"/>
    <dgm:cxn modelId="{68B0CB21-D577-4E11-8AFF-089DC6CBC6F1}" srcId="{90C8C3C6-4F5E-4106-B950-80051D503917}" destId="{11EC4D41-85D3-4893-839B-23062B5D9D64}" srcOrd="1" destOrd="0" parTransId="{D77E3AFF-E5FD-4BD8-8D1E-C9B9BE40CFE9}" sibTransId="{81C19B88-6E0A-4B0E-9F17-7E9574DB9B24}"/>
    <dgm:cxn modelId="{4553BB84-B641-4744-B70A-6764888CEA14}" type="presOf" srcId="{E52B475D-11C9-4453-BCC7-E3AB56F098C6}" destId="{FC52BF52-98DA-4507-92CC-FBC5C6878AE4}" srcOrd="1" destOrd="1" presId="urn:microsoft.com/office/officeart/2005/8/layout/vList4"/>
    <dgm:cxn modelId="{013E0B25-E3EF-4F54-85AA-7E8953C1AF06}" type="presOf" srcId="{51692BD8-35EE-4D88-9F7D-55D72C435FAF}" destId="{3F3B13E0-3958-4164-A123-C8A7B073FD7E}" srcOrd="1" destOrd="2" presId="urn:microsoft.com/office/officeart/2005/8/layout/vList4"/>
    <dgm:cxn modelId="{E25AE119-24A9-4B4A-8731-9D4255945689}" type="presOf" srcId="{191B49AD-5748-4BE9-B6ED-BEDDA9CC1EDF}" destId="{01E051D1-6903-47A0-B99E-4850DE145E1B}" srcOrd="0" destOrd="0" presId="urn:microsoft.com/office/officeart/2005/8/layout/vList4"/>
    <dgm:cxn modelId="{7C48E62E-C43F-4402-A969-2841443F1F75}" type="presOf" srcId="{11EC4D41-85D3-4893-839B-23062B5D9D64}" destId="{F74B4206-CE70-46AD-9151-D567499B6415}" srcOrd="0" destOrd="2" presId="urn:microsoft.com/office/officeart/2005/8/layout/vList4"/>
    <dgm:cxn modelId="{EBB9BD37-6FCE-4F21-BBF1-38CC02DBEA60}" type="presOf" srcId="{F659F715-436B-45C8-909E-7FFAE752584A}" destId="{01E051D1-6903-47A0-B99E-4850DE145E1B}" srcOrd="0" destOrd="1" presId="urn:microsoft.com/office/officeart/2005/8/layout/vList4"/>
    <dgm:cxn modelId="{E1101C72-E741-4F5A-B109-E0878A6C9AB8}" type="presOf" srcId="{11EC4D41-85D3-4893-839B-23062B5D9D64}" destId="{FC52BF52-98DA-4507-92CC-FBC5C6878AE4}" srcOrd="1" destOrd="2" presId="urn:microsoft.com/office/officeart/2005/8/layout/vList4"/>
    <dgm:cxn modelId="{A364C8D5-612B-4AD7-BB00-86B5A8E3855C}" type="presOf" srcId="{CBE98B65-ED1C-4C78-A231-AEDAD232B78B}" destId="{B0E5FA6A-D50A-49AB-B1C0-629113902D2F}" srcOrd="0" destOrd="0" presId="urn:microsoft.com/office/officeart/2005/8/layout/vList4"/>
    <dgm:cxn modelId="{2FE46A5D-08EE-49F7-B762-013F1BF8CCDE}" srcId="{CBE98B65-ED1C-4C78-A231-AEDAD232B78B}" destId="{B4824D0E-34E6-44E5-AB13-A51799FD2AA0}" srcOrd="2" destOrd="0" parTransId="{8B84817D-E77B-4F9C-AF84-58258B34404D}" sibTransId="{B5472E67-5948-449D-AB62-425FA8943382}"/>
    <dgm:cxn modelId="{3F967F08-0412-4100-8227-5D3EA136BAF0}" type="presOf" srcId="{B4824D0E-34E6-44E5-AB13-A51799FD2AA0}" destId="{3F3B13E0-3958-4164-A123-C8A7B073FD7E}" srcOrd="1" destOrd="0" presId="urn:microsoft.com/office/officeart/2005/8/layout/vList4"/>
    <dgm:cxn modelId="{E42B0D47-CA71-4E89-96A3-438D976511F3}" type="presOf" srcId="{E0E2061B-93B4-470B-AEEB-DAB090134FF1}" destId="{01E051D1-6903-47A0-B99E-4850DE145E1B}" srcOrd="0" destOrd="2" presId="urn:microsoft.com/office/officeart/2005/8/layout/vList4"/>
    <dgm:cxn modelId="{83FC6C1D-BC34-4A0F-A459-325F428F7269}" srcId="{CBE98B65-ED1C-4C78-A231-AEDAD232B78B}" destId="{191B49AD-5748-4BE9-B6ED-BEDDA9CC1EDF}" srcOrd="1" destOrd="0" parTransId="{736C2489-B304-4C5F-B304-4C71090B0E01}" sibTransId="{6A53BDBB-D532-460F-90CB-F25D18B3F876}"/>
    <dgm:cxn modelId="{BD8CF856-EA37-493B-AA63-BA1CE5BDF32E}" srcId="{CBE98B65-ED1C-4C78-A231-AEDAD232B78B}" destId="{90C8C3C6-4F5E-4106-B950-80051D503917}" srcOrd="0" destOrd="0" parTransId="{8C90EBBB-5DF4-42B9-A32D-1608DABAECDF}" sibTransId="{6CAD93F0-C37E-40EA-BCFA-3B1D64F6AB3C}"/>
    <dgm:cxn modelId="{80A5A8E1-EC08-47EA-AA1D-100AA7F86720}" srcId="{191B49AD-5748-4BE9-B6ED-BEDDA9CC1EDF}" destId="{E0E2061B-93B4-470B-AEEB-DAB090134FF1}" srcOrd="1" destOrd="0" parTransId="{89848757-5902-47F5-8184-8BD28891CD12}" sibTransId="{3509D51E-2B4E-4C7C-A234-00FC41CBD25F}"/>
    <dgm:cxn modelId="{7F4DCA32-BD8C-4FAA-9A7B-AEC87F7AE4D0}" type="presOf" srcId="{90C8C3C6-4F5E-4106-B950-80051D503917}" destId="{F74B4206-CE70-46AD-9151-D567499B6415}" srcOrd="0" destOrd="0" presId="urn:microsoft.com/office/officeart/2005/8/layout/vList4"/>
    <dgm:cxn modelId="{AFBBAA7C-8906-4B88-9070-DA5339F02515}" type="presOf" srcId="{90C8C3C6-4F5E-4106-B950-80051D503917}" destId="{FC52BF52-98DA-4507-92CC-FBC5C6878AE4}" srcOrd="1" destOrd="0" presId="urn:microsoft.com/office/officeart/2005/8/layout/vList4"/>
    <dgm:cxn modelId="{D772F5AC-AFB0-4759-92F4-DFF19BA709A5}" srcId="{191B49AD-5748-4BE9-B6ED-BEDDA9CC1EDF}" destId="{F659F715-436B-45C8-909E-7FFAE752584A}" srcOrd="0" destOrd="0" parTransId="{51CCCBF1-B6FD-48B5-8E1D-F34BE3E577B2}" sibTransId="{6ADFE86A-83AE-45D7-B032-C09B046533A8}"/>
    <dgm:cxn modelId="{D262E2C5-E15B-43CB-8D96-8B0EDF0BB76D}" type="presOf" srcId="{F659F715-436B-45C8-909E-7FFAE752584A}" destId="{5200F839-2C0E-43EC-98E7-A3CA91BF985C}" srcOrd="1" destOrd="1" presId="urn:microsoft.com/office/officeart/2005/8/layout/vList4"/>
    <dgm:cxn modelId="{3BC44085-6660-40AE-B577-90FEF19A8706}" srcId="{90C8C3C6-4F5E-4106-B950-80051D503917}" destId="{E52B475D-11C9-4453-BCC7-E3AB56F098C6}" srcOrd="0" destOrd="0" parTransId="{4648F97B-2E65-4AD6-85D3-7D2C3B472E6C}" sibTransId="{291E362B-DA68-489D-8A77-0B028F2A546F}"/>
    <dgm:cxn modelId="{39F769BE-069E-4842-B0A2-BEF8F85540CC}" type="presOf" srcId="{191B49AD-5748-4BE9-B6ED-BEDDA9CC1EDF}" destId="{5200F839-2C0E-43EC-98E7-A3CA91BF985C}" srcOrd="1" destOrd="0" presId="urn:microsoft.com/office/officeart/2005/8/layout/vList4"/>
    <dgm:cxn modelId="{0684F2BE-C20F-482A-AFE1-3C636FE7630C}" srcId="{B4824D0E-34E6-44E5-AB13-A51799FD2AA0}" destId="{51692BD8-35EE-4D88-9F7D-55D72C435FAF}" srcOrd="1" destOrd="0" parTransId="{59EFF1F1-0B91-4DDC-9A72-FEE6998E3258}" sibTransId="{15E82963-33E2-43C1-A0EB-B616CE0643B9}"/>
    <dgm:cxn modelId="{AE37259F-4D74-423D-B286-030F46F2C726}" type="presOf" srcId="{5CAEDC81-5113-4B8E-9F99-FF144DC4DFF9}" destId="{3F3B13E0-3958-4164-A123-C8A7B073FD7E}" srcOrd="1" destOrd="1" presId="urn:microsoft.com/office/officeart/2005/8/layout/vList4"/>
    <dgm:cxn modelId="{47877110-5813-4166-B22C-8E3EF548DA67}" type="presParOf" srcId="{B0E5FA6A-D50A-49AB-B1C0-629113902D2F}" destId="{2BC6005F-9F5F-4DC5-A182-DA788CB2187C}" srcOrd="0" destOrd="0" presId="urn:microsoft.com/office/officeart/2005/8/layout/vList4"/>
    <dgm:cxn modelId="{0FF5B8E1-19B8-480D-AD68-CB7CF1BF943E}" type="presParOf" srcId="{2BC6005F-9F5F-4DC5-A182-DA788CB2187C}" destId="{F74B4206-CE70-46AD-9151-D567499B6415}" srcOrd="0" destOrd="0" presId="urn:microsoft.com/office/officeart/2005/8/layout/vList4"/>
    <dgm:cxn modelId="{65D42F5B-E5DC-498C-8B4B-7A4C03CC52C4}" type="presParOf" srcId="{2BC6005F-9F5F-4DC5-A182-DA788CB2187C}" destId="{03B57D96-30EA-43AA-B450-146BDBE86FC8}" srcOrd="1" destOrd="0" presId="urn:microsoft.com/office/officeart/2005/8/layout/vList4"/>
    <dgm:cxn modelId="{422130F0-0714-4C4E-AF3C-0CD44577AC35}" type="presParOf" srcId="{2BC6005F-9F5F-4DC5-A182-DA788CB2187C}" destId="{FC52BF52-98DA-4507-92CC-FBC5C6878AE4}" srcOrd="2" destOrd="0" presId="urn:microsoft.com/office/officeart/2005/8/layout/vList4"/>
    <dgm:cxn modelId="{B1AE35F3-06F1-46A2-8598-6504FD7AB9C9}" type="presParOf" srcId="{B0E5FA6A-D50A-49AB-B1C0-629113902D2F}" destId="{580AFE48-D799-426F-979F-6839BF8BC2A5}" srcOrd="1" destOrd="0" presId="urn:microsoft.com/office/officeart/2005/8/layout/vList4"/>
    <dgm:cxn modelId="{C1A77EEB-ED3A-4634-AB05-57630BCCA216}" type="presParOf" srcId="{B0E5FA6A-D50A-49AB-B1C0-629113902D2F}" destId="{2EE32930-78A2-4F41-87EF-036272FAEE71}" srcOrd="2" destOrd="0" presId="urn:microsoft.com/office/officeart/2005/8/layout/vList4"/>
    <dgm:cxn modelId="{4CF35C11-ED5E-484E-B22B-A28F2BDD4B7A}" type="presParOf" srcId="{2EE32930-78A2-4F41-87EF-036272FAEE71}" destId="{01E051D1-6903-47A0-B99E-4850DE145E1B}" srcOrd="0" destOrd="0" presId="urn:microsoft.com/office/officeart/2005/8/layout/vList4"/>
    <dgm:cxn modelId="{E6F57FA2-60A5-40C8-9DE9-25EC7F29B611}" type="presParOf" srcId="{2EE32930-78A2-4F41-87EF-036272FAEE71}" destId="{25CE21F0-6D30-4A56-83F5-30AB797B075E}" srcOrd="1" destOrd="0" presId="urn:microsoft.com/office/officeart/2005/8/layout/vList4"/>
    <dgm:cxn modelId="{C82536D7-E6EE-4136-A915-21249E28EF75}" type="presParOf" srcId="{2EE32930-78A2-4F41-87EF-036272FAEE71}" destId="{5200F839-2C0E-43EC-98E7-A3CA91BF985C}" srcOrd="2" destOrd="0" presId="urn:microsoft.com/office/officeart/2005/8/layout/vList4"/>
    <dgm:cxn modelId="{886D41BA-B019-4C9F-96CD-0914F8F2DF2E}" type="presParOf" srcId="{B0E5FA6A-D50A-49AB-B1C0-629113902D2F}" destId="{1787FE7D-8E1F-462A-88BA-E794B7B82B96}" srcOrd="3" destOrd="0" presId="urn:microsoft.com/office/officeart/2005/8/layout/vList4"/>
    <dgm:cxn modelId="{38F0EA7D-2873-4B19-8F45-44D7B77B1646}" type="presParOf" srcId="{B0E5FA6A-D50A-49AB-B1C0-629113902D2F}" destId="{3FBDDAED-09F3-457B-BA26-B84EDB78A811}" srcOrd="4" destOrd="0" presId="urn:microsoft.com/office/officeart/2005/8/layout/vList4"/>
    <dgm:cxn modelId="{98E983CA-7245-4F5C-AA6C-08BB17981F7C}" type="presParOf" srcId="{3FBDDAED-09F3-457B-BA26-B84EDB78A811}" destId="{7F81C95C-1686-4ADD-B862-C3B467454303}" srcOrd="0" destOrd="0" presId="urn:microsoft.com/office/officeart/2005/8/layout/vList4"/>
    <dgm:cxn modelId="{CA315550-5EEE-4176-9899-B69D949A914A}" type="presParOf" srcId="{3FBDDAED-09F3-457B-BA26-B84EDB78A811}" destId="{1A9A0926-4729-4505-B3C9-655A4E76512A}" srcOrd="1" destOrd="0" presId="urn:microsoft.com/office/officeart/2005/8/layout/vList4"/>
    <dgm:cxn modelId="{E1FFA9A9-2873-4831-9A40-A8D376FF284B}" type="presParOf" srcId="{3FBDDAED-09F3-457B-BA26-B84EDB78A811}" destId="{3F3B13E0-3958-4164-A123-C8A7B073FD7E}" srcOrd="2" destOrd="0" presId="urn:microsoft.com/office/officeart/2005/8/layout/vList4"/>
  </dgm:cxnLst>
  <dgm:bg/>
  <dgm:whole/>
</dgm:dataModel>
</file>

<file path=ppt/diagrams/data3.xml><?xml version="1.0" encoding="utf-8"?>
<dgm:dataModel xmlns:dgm="http://schemas.openxmlformats.org/drawingml/2006/diagram" xmlns:a="http://schemas.openxmlformats.org/drawingml/2006/main">
  <dgm:ptLst>
    <dgm:pt modelId="{31AAFDFE-C2FE-4E15-BB39-3525B9740D9B}"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1B66D23E-1196-4E67-B786-BC4E810F8ECA}" type="pres">
      <dgm:prSet presAssocID="{31AAFDFE-C2FE-4E15-BB39-3525B9740D9B}" presName="Name0" presStyleCnt="0">
        <dgm:presLayoutVars>
          <dgm:chMax val="1"/>
          <dgm:dir/>
          <dgm:animLvl val="ctr"/>
          <dgm:resizeHandles val="exact"/>
        </dgm:presLayoutVars>
      </dgm:prSet>
      <dgm:spPr/>
    </dgm:pt>
  </dgm:ptLst>
  <dgm:cxnLst>
    <dgm:cxn modelId="{09D1A65C-8282-4796-A938-0A9BEA557B80}" type="presOf" srcId="{31AAFDFE-C2FE-4E15-BB39-3525B9740D9B}" destId="{1B66D23E-1196-4E67-B786-BC4E810F8ECA}" srcOrd="0" destOrd="0" presId="urn:microsoft.com/office/officeart/2005/8/layout/radial6"/>
  </dgm:cxnLst>
  <dgm:bg/>
  <dgm:whole/>
</dgm:dataModel>
</file>

<file path=ppt/diagrams/data4.xml><?xml version="1.0" encoding="utf-8"?>
<dgm:dataModel xmlns:dgm="http://schemas.openxmlformats.org/drawingml/2006/diagram" xmlns:a="http://schemas.openxmlformats.org/drawingml/2006/main">
  <dgm:ptLst>
    <dgm:pt modelId="{DFB7F170-4AB8-4798-B973-2770B0FA3606}"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US"/>
        </a:p>
      </dgm:t>
    </dgm:pt>
    <dgm:pt modelId="{AA859734-0F4C-4205-8A04-154E4C438968}">
      <dgm:prSet phldrT="[Text]" custT="1"/>
      <dgm:spPr/>
      <dgm:t>
        <a:bodyPr/>
        <a:lstStyle/>
        <a:p>
          <a:r>
            <a:rPr lang="en-US" sz="2800" dirty="0" smtClean="0">
              <a:latin typeface="Times New Roman" pitchFamily="18" charset="0"/>
              <a:cs typeface="Times New Roman" pitchFamily="18" charset="0"/>
            </a:rPr>
            <a:t>CHĂM SÓC ĐIỀU DƯỠNG CHO NGƯỜI BÊNH NGỘ ĐỘC</a:t>
          </a:r>
          <a:endParaRPr lang="en-US" sz="2800" dirty="0">
            <a:latin typeface="Times New Roman" pitchFamily="18" charset="0"/>
            <a:cs typeface="Times New Roman" pitchFamily="18" charset="0"/>
          </a:endParaRPr>
        </a:p>
      </dgm:t>
    </dgm:pt>
    <dgm:pt modelId="{71786B04-FFD5-445B-8CA3-32E227EB77A0}" type="parTrans" cxnId="{62A0343A-624B-414E-ACC8-B374B7BFD15B}">
      <dgm:prSet/>
      <dgm:spPr/>
      <dgm:t>
        <a:bodyPr/>
        <a:lstStyle/>
        <a:p>
          <a:endParaRPr lang="en-US"/>
        </a:p>
      </dgm:t>
    </dgm:pt>
    <dgm:pt modelId="{4B1D05D2-C2AC-4FE0-968B-B92B71ACBD6D}" type="sibTrans" cxnId="{62A0343A-624B-414E-ACC8-B374B7BFD15B}">
      <dgm:prSet/>
      <dgm:spPr/>
      <dgm:t>
        <a:bodyPr/>
        <a:lstStyle/>
        <a:p>
          <a:endParaRPr lang="en-US"/>
        </a:p>
      </dgm:t>
    </dgm:pt>
    <dgm:pt modelId="{16405EF6-043D-48E4-9B0A-BD3013280CAB}">
      <dgm:prSet phldrT="[Text]" custT="1"/>
      <dgm:spPr>
        <a:noFill/>
        <a:ln>
          <a:solidFill>
            <a:schemeClr val="tx1"/>
          </a:solidFill>
        </a:ln>
      </dgm:spPr>
      <dgm:t>
        <a:bodyPr/>
        <a:lstStyle/>
        <a:p>
          <a:r>
            <a:rPr lang="en-US" sz="2000" dirty="0" smtClean="0">
              <a:latin typeface="Times New Roman" pitchFamily="18" charset="0"/>
              <a:cs typeface="Times New Roman" pitchFamily="18" charset="0"/>
            </a:rPr>
            <a:t>Chẩn đoán</a:t>
          </a:r>
          <a:endParaRPr lang="en-US" sz="2000" dirty="0">
            <a:latin typeface="Times New Roman" pitchFamily="18" charset="0"/>
            <a:cs typeface="Times New Roman" pitchFamily="18" charset="0"/>
          </a:endParaRPr>
        </a:p>
      </dgm:t>
    </dgm:pt>
    <dgm:pt modelId="{7D1E070F-4A0C-4732-89EA-06FE413FF26E}" type="parTrans" cxnId="{3B698973-5B0C-4FD2-8079-73D7A49395E2}">
      <dgm:prSet/>
      <dgm:spPr/>
      <dgm:t>
        <a:bodyPr/>
        <a:lstStyle/>
        <a:p>
          <a:endParaRPr lang="en-US"/>
        </a:p>
      </dgm:t>
    </dgm:pt>
    <dgm:pt modelId="{91BEBECF-3277-45DC-A68A-5576B8CE7DA4}" type="sibTrans" cxnId="{3B698973-5B0C-4FD2-8079-73D7A49395E2}">
      <dgm:prSet/>
      <dgm:spPr/>
      <dgm:t>
        <a:bodyPr/>
        <a:lstStyle/>
        <a:p>
          <a:endParaRPr lang="en-US"/>
        </a:p>
      </dgm:t>
    </dgm:pt>
    <dgm:pt modelId="{1D051EA2-7624-427A-A679-97F78C5152A6}">
      <dgm:prSet phldrT="[Text]" custT="1"/>
      <dgm:spPr>
        <a:noFill/>
        <a:ln>
          <a:solidFill>
            <a:schemeClr val="tx1"/>
          </a:solidFill>
        </a:ln>
      </dgm:spPr>
      <dgm:t>
        <a:bodyPr/>
        <a:lstStyle/>
        <a:p>
          <a:r>
            <a:rPr lang="en-US" sz="2000" dirty="0" smtClean="0">
              <a:latin typeface="Times New Roman" pitchFamily="18" charset="0"/>
              <a:cs typeface="Times New Roman" pitchFamily="18" charset="0"/>
            </a:rPr>
            <a:t>Lập kế hoạch</a:t>
          </a:r>
          <a:endParaRPr lang="en-US" sz="2000" dirty="0">
            <a:latin typeface="Times New Roman" pitchFamily="18" charset="0"/>
            <a:cs typeface="Times New Roman" pitchFamily="18" charset="0"/>
          </a:endParaRPr>
        </a:p>
      </dgm:t>
    </dgm:pt>
    <dgm:pt modelId="{1349B160-42A0-4BDB-8623-A28546047079}" type="parTrans" cxnId="{E3BF9ACB-704D-407D-9A39-1D6725837434}">
      <dgm:prSet/>
      <dgm:spPr/>
      <dgm:t>
        <a:bodyPr/>
        <a:lstStyle/>
        <a:p>
          <a:endParaRPr lang="en-US"/>
        </a:p>
      </dgm:t>
    </dgm:pt>
    <dgm:pt modelId="{6CFE9FEC-0D8F-47A3-B169-A06F246874C4}" type="sibTrans" cxnId="{E3BF9ACB-704D-407D-9A39-1D6725837434}">
      <dgm:prSet/>
      <dgm:spPr/>
      <dgm:t>
        <a:bodyPr/>
        <a:lstStyle/>
        <a:p>
          <a:endParaRPr lang="en-US"/>
        </a:p>
      </dgm:t>
    </dgm:pt>
    <dgm:pt modelId="{E30EED19-A69C-4287-8F11-4057D4E1EFD1}">
      <dgm:prSet phldrT="[Text]" custT="1"/>
      <dgm:spPr>
        <a:noFill/>
        <a:ln>
          <a:solidFill>
            <a:schemeClr val="tx1"/>
          </a:solidFill>
        </a:ln>
      </dgm:spPr>
      <dgm:t>
        <a:bodyPr/>
        <a:lstStyle/>
        <a:p>
          <a:r>
            <a:rPr lang="en-US" sz="2000" dirty="0" smtClean="0">
              <a:latin typeface="Times New Roman" pitchFamily="18" charset="0"/>
              <a:cs typeface="Times New Roman" pitchFamily="18" charset="0"/>
            </a:rPr>
            <a:t>Thực hiện kế hoạch</a:t>
          </a:r>
          <a:endParaRPr lang="en-US" sz="2000" dirty="0">
            <a:latin typeface="Times New Roman" pitchFamily="18" charset="0"/>
            <a:cs typeface="Times New Roman" pitchFamily="18" charset="0"/>
          </a:endParaRPr>
        </a:p>
      </dgm:t>
    </dgm:pt>
    <dgm:pt modelId="{F2E18C24-1C70-4D4D-949D-BF930A21D5A2}" type="parTrans" cxnId="{61255FA6-1A27-4FD8-810E-0891D5402566}">
      <dgm:prSet/>
      <dgm:spPr/>
      <dgm:t>
        <a:bodyPr/>
        <a:lstStyle/>
        <a:p>
          <a:endParaRPr lang="en-US"/>
        </a:p>
      </dgm:t>
    </dgm:pt>
    <dgm:pt modelId="{212FB4F7-43F1-4F03-A504-AB174E4BDD23}" type="sibTrans" cxnId="{61255FA6-1A27-4FD8-810E-0891D5402566}">
      <dgm:prSet/>
      <dgm:spPr/>
      <dgm:t>
        <a:bodyPr/>
        <a:lstStyle/>
        <a:p>
          <a:endParaRPr lang="en-US"/>
        </a:p>
      </dgm:t>
    </dgm:pt>
    <dgm:pt modelId="{0562FB7E-6D4A-432A-BB8D-46AAA5DBFAFC}">
      <dgm:prSet phldrT="[Text]" custT="1"/>
      <dgm:spPr>
        <a:solidFill>
          <a:schemeClr val="bg1">
            <a:alpha val="50000"/>
          </a:schemeClr>
        </a:solidFill>
        <a:ln>
          <a:solidFill>
            <a:schemeClr val="tx1"/>
          </a:solidFill>
        </a:ln>
      </dgm:spPr>
      <dgm:t>
        <a:bodyPr/>
        <a:lstStyle/>
        <a:p>
          <a:r>
            <a:rPr lang="en-US" sz="2000" dirty="0" smtClean="0">
              <a:latin typeface="Times New Roman" pitchFamily="18" charset="0"/>
              <a:cs typeface="Times New Roman" pitchFamily="18" charset="0"/>
            </a:rPr>
            <a:t>Lượng giá</a:t>
          </a:r>
          <a:endParaRPr lang="en-US" sz="2000" dirty="0">
            <a:latin typeface="Times New Roman" pitchFamily="18" charset="0"/>
            <a:cs typeface="Times New Roman" pitchFamily="18" charset="0"/>
          </a:endParaRPr>
        </a:p>
      </dgm:t>
    </dgm:pt>
    <dgm:pt modelId="{594142F8-36C8-42F2-A386-35D4DBDA47B2}" type="parTrans" cxnId="{8FCB657A-8025-4CCD-B849-F5E3178DAE30}">
      <dgm:prSet/>
      <dgm:spPr/>
      <dgm:t>
        <a:bodyPr/>
        <a:lstStyle/>
        <a:p>
          <a:endParaRPr lang="en-US"/>
        </a:p>
      </dgm:t>
    </dgm:pt>
    <dgm:pt modelId="{DDA6B7AE-A02C-46F4-88D5-48CE07F7EE45}" type="sibTrans" cxnId="{8FCB657A-8025-4CCD-B849-F5E3178DAE30}">
      <dgm:prSet/>
      <dgm:spPr/>
      <dgm:t>
        <a:bodyPr/>
        <a:lstStyle/>
        <a:p>
          <a:endParaRPr lang="en-US"/>
        </a:p>
      </dgm:t>
    </dgm:pt>
    <dgm:pt modelId="{5AD4969B-8444-4F7C-9D2D-64FA41D56819}" type="pres">
      <dgm:prSet presAssocID="{DFB7F170-4AB8-4798-B973-2770B0FA3606}" presName="composite" presStyleCnt="0">
        <dgm:presLayoutVars>
          <dgm:chMax val="1"/>
          <dgm:dir/>
          <dgm:resizeHandles val="exact"/>
        </dgm:presLayoutVars>
      </dgm:prSet>
      <dgm:spPr/>
    </dgm:pt>
    <dgm:pt modelId="{EEA4FE1D-9944-4556-A3E2-FE4520077BB4}" type="pres">
      <dgm:prSet presAssocID="{DFB7F170-4AB8-4798-B973-2770B0FA3606}" presName="radial" presStyleCnt="0">
        <dgm:presLayoutVars>
          <dgm:animLvl val="ctr"/>
        </dgm:presLayoutVars>
      </dgm:prSet>
      <dgm:spPr/>
    </dgm:pt>
    <dgm:pt modelId="{9AFAF22E-F193-4EF8-ACD5-738E6CE86936}" type="pres">
      <dgm:prSet presAssocID="{AA859734-0F4C-4205-8A04-154E4C438968}" presName="centerShape" presStyleLbl="vennNode1" presStyleIdx="0" presStyleCnt="5" custScaleX="310986" custScaleY="151732"/>
      <dgm:spPr/>
      <dgm:t>
        <a:bodyPr/>
        <a:lstStyle/>
        <a:p>
          <a:endParaRPr lang="en-US"/>
        </a:p>
      </dgm:t>
    </dgm:pt>
    <dgm:pt modelId="{6F0060A1-9A15-41E4-AEDB-E9E3EDCBE5DA}" type="pres">
      <dgm:prSet presAssocID="{16405EF6-043D-48E4-9B0A-BD3013280CAB}" presName="node" presStyleLbl="vennNode1" presStyleIdx="1" presStyleCnt="5" custScaleX="218560" custScaleY="157876" custRadScaleRad="118699" custRadScaleInc="50830">
        <dgm:presLayoutVars>
          <dgm:bulletEnabled val="1"/>
        </dgm:presLayoutVars>
      </dgm:prSet>
      <dgm:spPr/>
      <dgm:t>
        <a:bodyPr/>
        <a:lstStyle/>
        <a:p>
          <a:endParaRPr lang="en-US"/>
        </a:p>
      </dgm:t>
    </dgm:pt>
    <dgm:pt modelId="{85382902-7D38-4DD5-9CFD-493A167F92EF}" type="pres">
      <dgm:prSet presAssocID="{1D051EA2-7624-427A-A679-97F78C5152A6}" presName="node" presStyleLbl="vennNode1" presStyleIdx="2" presStyleCnt="5" custScaleX="180511" custScaleY="153287" custRadScaleRad="157186" custRadScaleInc="20808">
        <dgm:presLayoutVars>
          <dgm:bulletEnabled val="1"/>
        </dgm:presLayoutVars>
      </dgm:prSet>
      <dgm:spPr/>
      <dgm:t>
        <a:bodyPr/>
        <a:lstStyle/>
        <a:p>
          <a:endParaRPr lang="en-US"/>
        </a:p>
      </dgm:t>
    </dgm:pt>
    <dgm:pt modelId="{7CAB2F65-6251-41E4-8896-A007FB569D75}" type="pres">
      <dgm:prSet presAssocID="{E30EED19-A69C-4287-8F11-4057D4E1EFD1}" presName="node" presStyleLbl="vennNode1" presStyleIdx="3" presStyleCnt="5" custScaleX="225185" custScaleY="175789">
        <dgm:presLayoutVars>
          <dgm:bulletEnabled val="1"/>
        </dgm:presLayoutVars>
      </dgm:prSet>
      <dgm:spPr/>
      <dgm:t>
        <a:bodyPr/>
        <a:lstStyle/>
        <a:p>
          <a:endParaRPr lang="en-US"/>
        </a:p>
      </dgm:t>
    </dgm:pt>
    <dgm:pt modelId="{162721DD-AA30-4581-A005-479D999D787E}" type="pres">
      <dgm:prSet presAssocID="{0562FB7E-6D4A-432A-BB8D-46AAA5DBFAFC}" presName="node" presStyleLbl="vennNode1" presStyleIdx="4" presStyleCnt="5" custScaleX="197011" custScaleY="161154" custRadScaleRad="157656" custRadScaleInc="-18847">
        <dgm:presLayoutVars>
          <dgm:bulletEnabled val="1"/>
        </dgm:presLayoutVars>
      </dgm:prSet>
      <dgm:spPr/>
      <dgm:t>
        <a:bodyPr/>
        <a:lstStyle/>
        <a:p>
          <a:endParaRPr lang="en-US"/>
        </a:p>
      </dgm:t>
    </dgm:pt>
  </dgm:ptLst>
  <dgm:cxnLst>
    <dgm:cxn modelId="{E3BF9ACB-704D-407D-9A39-1D6725837434}" srcId="{AA859734-0F4C-4205-8A04-154E4C438968}" destId="{1D051EA2-7624-427A-A679-97F78C5152A6}" srcOrd="1" destOrd="0" parTransId="{1349B160-42A0-4BDB-8623-A28546047079}" sibTransId="{6CFE9FEC-0D8F-47A3-B169-A06F246874C4}"/>
    <dgm:cxn modelId="{3B698973-5B0C-4FD2-8079-73D7A49395E2}" srcId="{AA859734-0F4C-4205-8A04-154E4C438968}" destId="{16405EF6-043D-48E4-9B0A-BD3013280CAB}" srcOrd="0" destOrd="0" parTransId="{7D1E070F-4A0C-4732-89EA-06FE413FF26E}" sibTransId="{91BEBECF-3277-45DC-A68A-5576B8CE7DA4}"/>
    <dgm:cxn modelId="{856C8BF9-180C-41E4-9B68-446E27C1BB5F}" type="presOf" srcId="{0562FB7E-6D4A-432A-BB8D-46AAA5DBFAFC}" destId="{162721DD-AA30-4581-A005-479D999D787E}" srcOrd="0" destOrd="0" presId="urn:microsoft.com/office/officeart/2005/8/layout/radial3"/>
    <dgm:cxn modelId="{CF5CADCC-CFE5-486D-8206-2799622330C3}" type="presOf" srcId="{1D051EA2-7624-427A-A679-97F78C5152A6}" destId="{85382902-7D38-4DD5-9CFD-493A167F92EF}" srcOrd="0" destOrd="0" presId="urn:microsoft.com/office/officeart/2005/8/layout/radial3"/>
    <dgm:cxn modelId="{C5802257-B1E8-4AC0-BB0D-75F306CF3232}" type="presOf" srcId="{16405EF6-043D-48E4-9B0A-BD3013280CAB}" destId="{6F0060A1-9A15-41E4-AEDB-E9E3EDCBE5DA}" srcOrd="0" destOrd="0" presId="urn:microsoft.com/office/officeart/2005/8/layout/radial3"/>
    <dgm:cxn modelId="{8FCB657A-8025-4CCD-B849-F5E3178DAE30}" srcId="{AA859734-0F4C-4205-8A04-154E4C438968}" destId="{0562FB7E-6D4A-432A-BB8D-46AAA5DBFAFC}" srcOrd="3" destOrd="0" parTransId="{594142F8-36C8-42F2-A386-35D4DBDA47B2}" sibTransId="{DDA6B7AE-A02C-46F4-88D5-48CE07F7EE45}"/>
    <dgm:cxn modelId="{C901107D-98B6-4AD0-978A-25751C14E829}" type="presOf" srcId="{DFB7F170-4AB8-4798-B973-2770B0FA3606}" destId="{5AD4969B-8444-4F7C-9D2D-64FA41D56819}" srcOrd="0" destOrd="0" presId="urn:microsoft.com/office/officeart/2005/8/layout/radial3"/>
    <dgm:cxn modelId="{6FB3BEE1-0760-41CD-8764-C273C2D9362B}" type="presOf" srcId="{AA859734-0F4C-4205-8A04-154E4C438968}" destId="{9AFAF22E-F193-4EF8-ACD5-738E6CE86936}" srcOrd="0" destOrd="0" presId="urn:microsoft.com/office/officeart/2005/8/layout/radial3"/>
    <dgm:cxn modelId="{61255FA6-1A27-4FD8-810E-0891D5402566}" srcId="{AA859734-0F4C-4205-8A04-154E4C438968}" destId="{E30EED19-A69C-4287-8F11-4057D4E1EFD1}" srcOrd="2" destOrd="0" parTransId="{F2E18C24-1C70-4D4D-949D-BF930A21D5A2}" sibTransId="{212FB4F7-43F1-4F03-A504-AB174E4BDD23}"/>
    <dgm:cxn modelId="{406BB353-A12E-416F-BE20-BEA3F29BDD03}" type="presOf" srcId="{E30EED19-A69C-4287-8F11-4057D4E1EFD1}" destId="{7CAB2F65-6251-41E4-8896-A007FB569D75}" srcOrd="0" destOrd="0" presId="urn:microsoft.com/office/officeart/2005/8/layout/radial3"/>
    <dgm:cxn modelId="{62A0343A-624B-414E-ACC8-B374B7BFD15B}" srcId="{DFB7F170-4AB8-4798-B973-2770B0FA3606}" destId="{AA859734-0F4C-4205-8A04-154E4C438968}" srcOrd="0" destOrd="0" parTransId="{71786B04-FFD5-445B-8CA3-32E227EB77A0}" sibTransId="{4B1D05D2-C2AC-4FE0-968B-B92B71ACBD6D}"/>
    <dgm:cxn modelId="{397A66B3-1B0E-4CF0-B980-BFAD0621DAC1}" type="presParOf" srcId="{5AD4969B-8444-4F7C-9D2D-64FA41D56819}" destId="{EEA4FE1D-9944-4556-A3E2-FE4520077BB4}" srcOrd="0" destOrd="0" presId="urn:microsoft.com/office/officeart/2005/8/layout/radial3"/>
    <dgm:cxn modelId="{6FA98A81-360E-4EAD-A040-FA64CCE2E09C}" type="presParOf" srcId="{EEA4FE1D-9944-4556-A3E2-FE4520077BB4}" destId="{9AFAF22E-F193-4EF8-ACD5-738E6CE86936}" srcOrd="0" destOrd="0" presId="urn:microsoft.com/office/officeart/2005/8/layout/radial3"/>
    <dgm:cxn modelId="{2C9E738C-6C9B-4483-8D57-A86F92E3AA3F}" type="presParOf" srcId="{EEA4FE1D-9944-4556-A3E2-FE4520077BB4}" destId="{6F0060A1-9A15-41E4-AEDB-E9E3EDCBE5DA}" srcOrd="1" destOrd="0" presId="urn:microsoft.com/office/officeart/2005/8/layout/radial3"/>
    <dgm:cxn modelId="{A6D6062A-0542-47C4-8CB5-F81FDC83ED58}" type="presParOf" srcId="{EEA4FE1D-9944-4556-A3E2-FE4520077BB4}" destId="{85382902-7D38-4DD5-9CFD-493A167F92EF}" srcOrd="2" destOrd="0" presId="urn:microsoft.com/office/officeart/2005/8/layout/radial3"/>
    <dgm:cxn modelId="{1D5731BD-19F3-4DED-BAE9-4AC6059DBB77}" type="presParOf" srcId="{EEA4FE1D-9944-4556-A3E2-FE4520077BB4}" destId="{7CAB2F65-6251-41E4-8896-A007FB569D75}" srcOrd="3" destOrd="0" presId="urn:microsoft.com/office/officeart/2005/8/layout/radial3"/>
    <dgm:cxn modelId="{787F6B03-4D35-489D-9F6C-A608028DEC33}" type="presParOf" srcId="{EEA4FE1D-9944-4556-A3E2-FE4520077BB4}" destId="{162721DD-AA30-4581-A005-479D999D787E}" srcOrd="4" destOrd="0" presId="urn:microsoft.com/office/officeart/2005/8/layout/radial3"/>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30ACF3-7A6B-4CD2-AC52-FB16E27F4C2E}" type="datetimeFigureOut">
              <a:rPr lang="en-US" smtClean="0"/>
              <a:t>21-Aug-16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D8299-D516-4F2A-A729-D7EB3C4AA7E3}" type="slidenum">
              <a:rPr lang="en-US" smtClean="0"/>
              <a:t>‹#›</a:t>
            </a:fld>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0ACF3-7A6B-4CD2-AC52-FB16E27F4C2E}" type="datetimeFigureOut">
              <a:rPr lang="en-US" smtClean="0"/>
              <a:t>21-Aug-16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D8299-D516-4F2A-A729-D7EB3C4AA7E3}" type="slidenum">
              <a:rPr lang="en-US" smtClean="0"/>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0ACF3-7A6B-4CD2-AC52-FB16E27F4C2E}" type="datetimeFigureOut">
              <a:rPr lang="en-US" smtClean="0"/>
              <a:t>21-Aug-16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D8299-D516-4F2A-A729-D7EB3C4AA7E3}" type="slidenum">
              <a:rPr lang="en-US" smtClean="0"/>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0ACF3-7A6B-4CD2-AC52-FB16E27F4C2E}" type="datetimeFigureOut">
              <a:rPr lang="en-US" smtClean="0"/>
              <a:t>21-Aug-16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D8299-D516-4F2A-A729-D7EB3C4AA7E3}" type="slidenum">
              <a:rPr lang="en-US" smtClean="0"/>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0ACF3-7A6B-4CD2-AC52-FB16E27F4C2E}" type="datetimeFigureOut">
              <a:rPr lang="en-US" smtClean="0"/>
              <a:t>21-Aug-16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D8299-D516-4F2A-A729-D7EB3C4AA7E3}" type="slidenum">
              <a:rPr lang="en-US" smtClean="0"/>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30ACF3-7A6B-4CD2-AC52-FB16E27F4C2E}" type="datetimeFigureOut">
              <a:rPr lang="en-US" smtClean="0"/>
              <a:t>21-Aug-16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D8299-D516-4F2A-A729-D7EB3C4AA7E3}" type="slidenum">
              <a:rPr lang="en-US" smtClean="0"/>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30ACF3-7A6B-4CD2-AC52-FB16E27F4C2E}" type="datetimeFigureOut">
              <a:rPr lang="en-US" smtClean="0"/>
              <a:t>21-Aug-16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CD8299-D516-4F2A-A729-D7EB3C4AA7E3}" type="slidenum">
              <a:rPr lang="en-US" smtClean="0"/>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30ACF3-7A6B-4CD2-AC52-FB16E27F4C2E}" type="datetimeFigureOut">
              <a:rPr lang="en-US" smtClean="0"/>
              <a:t>21-Aug-16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CD8299-D516-4F2A-A729-D7EB3C4AA7E3}" type="slidenum">
              <a:rPr lang="en-US" smtClean="0"/>
              <a:t>‹#›</a:t>
            </a:fld>
            <a:endParaRPr lang="en-US"/>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0ACF3-7A6B-4CD2-AC52-FB16E27F4C2E}" type="datetimeFigureOut">
              <a:rPr lang="en-US" smtClean="0"/>
              <a:t>21-Aug-16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CD8299-D516-4F2A-A729-D7EB3C4AA7E3}" type="slidenum">
              <a:rPr lang="en-US" smtClean="0"/>
              <a:t>‹#›</a:t>
            </a:fld>
            <a:endParaRPr lang="en-U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0ACF3-7A6B-4CD2-AC52-FB16E27F4C2E}" type="datetimeFigureOut">
              <a:rPr lang="en-US" smtClean="0"/>
              <a:t>21-Aug-16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D8299-D516-4F2A-A729-D7EB3C4AA7E3}" type="slidenum">
              <a:rPr lang="en-US" smtClean="0"/>
              <a:t>‹#›</a:t>
            </a:fld>
            <a:endParaRPr lang="en-US"/>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0ACF3-7A6B-4CD2-AC52-FB16E27F4C2E}" type="datetimeFigureOut">
              <a:rPr lang="en-US" smtClean="0"/>
              <a:t>21-Aug-16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D8299-D516-4F2A-A729-D7EB3C4AA7E3}" type="slidenum">
              <a:rPr lang="en-US" smtClean="0"/>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0ACF3-7A6B-4CD2-AC52-FB16E27F4C2E}" type="datetimeFigureOut">
              <a:rPr lang="en-US" smtClean="0"/>
              <a:t>21-Aug-16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CD8299-D516-4F2A-A729-D7EB3C4AA7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Data" Target="../diagrams/data3.xml"/><Relationship Id="rId7" Type="http://schemas.openxmlformats.org/officeDocument/2006/relationships/diagramData" Target="../diagrams/data4.xml"/><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diagramColors" Target="../diagrams/colors4.xml"/><Relationship Id="rId4" Type="http://schemas.openxmlformats.org/officeDocument/2006/relationships/diagramLayout" Target="../diagrams/layout3.xml"/><Relationship Id="rId9"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1.xml"/><Relationship Id="rId7"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17" name="Picture 16" descr="images (7).jpg"/>
          <p:cNvPicPr>
            <a:picLocks noChangeAspect="1"/>
          </p:cNvPicPr>
          <p:nvPr/>
        </p:nvPicPr>
        <p:blipFill>
          <a:blip r:embed="rId2"/>
          <a:stretch>
            <a:fillRect/>
          </a:stretch>
        </p:blipFill>
        <p:spPr>
          <a:xfrm>
            <a:off x="76200" y="0"/>
            <a:ext cx="9067800" cy="6705600"/>
          </a:xfrm>
          <a:prstGeom prst="rect">
            <a:avLst/>
          </a:prstGeom>
          <a:noFill/>
          <a:ln w="190500" cap="sq">
            <a:no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8" name="Rectangle 17"/>
          <p:cNvSpPr/>
          <p:nvPr/>
        </p:nvSpPr>
        <p:spPr>
          <a:xfrm>
            <a:off x="381000" y="685800"/>
            <a:ext cx="85344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latin typeface="Times New Roman" pitchFamily="18" charset="0"/>
                <a:cs typeface="Times New Roman" pitchFamily="18" charset="0"/>
              </a:rPr>
              <a:t>ĐIỀU DƯỠNG HỒI SỨC CẤP CỨU</a:t>
            </a:r>
            <a:endParaRPr lang="en-US" sz="5400" dirty="0">
              <a:latin typeface="Times New Roman" pitchFamily="18" charset="0"/>
              <a:cs typeface="Times New Roman" pitchFamily="18" charset="0"/>
            </a:endParaRPr>
          </a:p>
        </p:txBody>
      </p:sp>
      <p:sp>
        <p:nvSpPr>
          <p:cNvPr id="19" name="Rectangle 18"/>
          <p:cNvSpPr/>
          <p:nvPr/>
        </p:nvSpPr>
        <p:spPr>
          <a:xfrm>
            <a:off x="1600200" y="2895600"/>
            <a:ext cx="6172200" cy="3429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752600" y="2819400"/>
            <a:ext cx="6477000" cy="3429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atin typeface="Times New Roman" pitchFamily="18" charset="0"/>
                <a:cs typeface="Times New Roman" pitchFamily="18" charset="0"/>
              </a:rPr>
              <a:t>Đề tài: CHĂM SÓC NGƯỜI BỆNH NGỘ ĐỘC</a:t>
            </a:r>
          </a:p>
          <a:p>
            <a:pPr algn="ctr"/>
            <a:r>
              <a:rPr lang="en-US" sz="2000" dirty="0" smtClean="0">
                <a:latin typeface="Times New Roman" pitchFamily="18" charset="0"/>
                <a:cs typeface="Times New Roman" pitchFamily="18" charset="0"/>
              </a:rPr>
              <a:t>                            </a:t>
            </a:r>
          </a:p>
          <a:p>
            <a:pPr algn="ctr"/>
            <a:endParaRPr lang="en-US" sz="2000" dirty="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                                          GVHD: NGUYỄN PHÚC HỌC</a:t>
            </a:r>
            <a:endParaRPr lang="en-US" sz="20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checkerboard(across)">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
                                            <p:txEl>
                                              <p:pRg st="0" end="0"/>
                                            </p:txEl>
                                          </p:spTgt>
                                        </p:tgtEl>
                                        <p:attrNameLst>
                                          <p:attrName>style.visibility</p:attrName>
                                        </p:attrNameLst>
                                      </p:cBhvr>
                                      <p:to>
                                        <p:strVal val="visible"/>
                                      </p:to>
                                    </p:set>
                                    <p:animEffect transition="in" filter="checkerboard(across)">
                                      <p:cBhvr>
                                        <p:cTn id="12" dur="500"/>
                                        <p:tgtEl>
                                          <p:spTgt spid="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
                                            <p:txEl>
                                              <p:pRg st="3" end="3"/>
                                            </p:txEl>
                                          </p:spTgt>
                                        </p:tgtEl>
                                        <p:attrNameLst>
                                          <p:attrName>style.visibility</p:attrName>
                                        </p:attrNameLst>
                                      </p:cBhvr>
                                      <p:to>
                                        <p:strVal val="visible"/>
                                      </p:to>
                                    </p:set>
                                    <p:anim calcmode="lin" valueType="num">
                                      <p:cBhvr additive="base">
                                        <p:cTn id="17"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tải xuống (2).jpg"/>
          <p:cNvPicPr>
            <a:picLocks noGrp="1" noChangeAspect="1"/>
          </p:cNvPicPr>
          <p:nvPr>
            <p:ph idx="1"/>
          </p:nvPr>
        </p:nvPicPr>
        <p:blipFill>
          <a:blip r:embed="rId2"/>
          <a:stretch>
            <a:fillRect/>
          </a:stretch>
        </p:blipFill>
        <p:spPr>
          <a:xfrm>
            <a:off x="0" y="0"/>
            <a:ext cx="9144000" cy="685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Box 6"/>
          <p:cNvSpPr txBox="1"/>
          <p:nvPr/>
        </p:nvSpPr>
        <p:spPr>
          <a:xfrm>
            <a:off x="457200" y="838200"/>
            <a:ext cx="4419600" cy="2185214"/>
          </a:xfrm>
          <a:prstGeom prst="rect">
            <a:avLst/>
          </a:prstGeom>
          <a:noFill/>
        </p:spPr>
        <p:txBody>
          <a:bodyPr wrap="square" rtlCol="0">
            <a:spAutoFit/>
          </a:bodyPr>
          <a:lstStyle/>
          <a:p>
            <a:r>
              <a:rPr lang="vi-VN" sz="2800" b="1" u="sng" dirty="0" smtClean="0">
                <a:latin typeface="Times New Roman" pitchFamily="18" charset="0"/>
                <a:cs typeface="Times New Roman" pitchFamily="18" charset="0"/>
              </a:rPr>
              <a:t>Ngộ </a:t>
            </a:r>
            <a:r>
              <a:rPr lang="vi-VN" sz="2800" b="1" u="sng" dirty="0">
                <a:latin typeface="Times New Roman" pitchFamily="18" charset="0"/>
                <a:cs typeface="Times New Roman" pitchFamily="18" charset="0"/>
              </a:rPr>
              <a:t>độc thuốc:</a:t>
            </a:r>
          </a:p>
          <a:p>
            <a:pPr>
              <a:buFont typeface="Wingdings" pitchFamily="2" charset="2"/>
              <a:buChar char="q"/>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Ma </a:t>
            </a:r>
            <a:r>
              <a:rPr lang="vi-VN" dirty="0">
                <a:latin typeface="Times New Roman" pitchFamily="18" charset="0"/>
                <a:cs typeface="Times New Roman" pitchFamily="18" charset="0"/>
              </a:rPr>
              <a:t>túy, thuốc phiện: Hôn mê - thở chậm hoặc ngừng thở- đồng tử hai bên co nhỏ - vết tiêm chích.</a:t>
            </a:r>
          </a:p>
          <a:p>
            <a:pPr>
              <a:buFont typeface="Wingdings" pitchFamily="2" charset="2"/>
              <a:buChar char="q"/>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Thuốc </a:t>
            </a:r>
            <a:r>
              <a:rPr lang="vi-VN" dirty="0">
                <a:latin typeface="Times New Roman" pitchFamily="18" charset="0"/>
                <a:cs typeface="Times New Roman" pitchFamily="18" charset="0"/>
              </a:rPr>
              <a:t>ngủ - thuốc an thần:Hôn mê yên tĩnh, tụt HA,  thở yếu hoặc ngừng thở nếu ngộ độc nặng.</a:t>
            </a:r>
          </a:p>
        </p:txBody>
      </p:sp>
      <p:sp>
        <p:nvSpPr>
          <p:cNvPr id="8" name="TextBox 7"/>
          <p:cNvSpPr txBox="1"/>
          <p:nvPr/>
        </p:nvSpPr>
        <p:spPr>
          <a:xfrm>
            <a:off x="457200" y="3505200"/>
            <a:ext cx="4724400" cy="2523768"/>
          </a:xfrm>
          <a:prstGeom prst="rect">
            <a:avLst/>
          </a:prstGeom>
          <a:noFill/>
        </p:spPr>
        <p:txBody>
          <a:bodyPr wrap="square" rtlCol="0">
            <a:spAutoFit/>
          </a:bodyPr>
          <a:lstStyle/>
          <a:p>
            <a:r>
              <a:rPr lang="vi-VN" sz="3200" b="1" u="sng" dirty="0" smtClean="0">
                <a:latin typeface="Times New Roman" pitchFamily="18" charset="0"/>
                <a:cs typeface="Times New Roman" pitchFamily="18" charset="0"/>
              </a:rPr>
              <a:t>Ngộ </a:t>
            </a:r>
            <a:r>
              <a:rPr lang="vi-VN" sz="3200" b="1" u="sng" dirty="0">
                <a:latin typeface="Times New Roman" pitchFamily="18" charset="0"/>
                <a:cs typeface="Times New Roman" pitchFamily="18" charset="0"/>
              </a:rPr>
              <a:t>độc cồn:</a:t>
            </a:r>
          </a:p>
          <a:p>
            <a:r>
              <a:rPr lang="en-US" dirty="0">
                <a:latin typeface="Times New Roman" pitchFamily="18" charset="0"/>
                <a:cs typeface="Times New Roman" pitchFamily="18" charset="0"/>
              </a:rPr>
              <a:t>Lẫn lộn, trạng thái kinh ngạc.</a:t>
            </a:r>
          </a:p>
          <a:p>
            <a:r>
              <a:rPr lang="en-US" dirty="0">
                <a:latin typeface="Times New Roman" pitchFamily="18" charset="0"/>
                <a:cs typeface="Times New Roman" pitchFamily="18" charset="0"/>
              </a:rPr>
              <a:t>Nôn mửa.</a:t>
            </a:r>
          </a:p>
          <a:p>
            <a:r>
              <a:rPr lang="en-US" dirty="0">
                <a:latin typeface="Times New Roman" pitchFamily="18" charset="0"/>
                <a:cs typeface="Times New Roman" pitchFamily="18" charset="0"/>
              </a:rPr>
              <a:t>Động kinh.</a:t>
            </a:r>
          </a:p>
          <a:p>
            <a:r>
              <a:rPr lang="en-US" dirty="0">
                <a:latin typeface="Times New Roman" pitchFamily="18" charset="0"/>
                <a:cs typeface="Times New Roman" pitchFamily="18" charset="0"/>
              </a:rPr>
              <a:t>Không th</a:t>
            </a:r>
            <a:r>
              <a:rPr lang="vi-VN" dirty="0">
                <a:latin typeface="Times New Roman" pitchFamily="18" charset="0"/>
                <a:cs typeface="Times New Roman" pitchFamily="18" charset="0"/>
              </a:rPr>
              <a:t>ường xuyên thở, thở chậm (&lt;8 lần/phút)</a:t>
            </a:r>
          </a:p>
          <a:p>
            <a:r>
              <a:rPr lang="en-US" dirty="0">
                <a:latin typeface="Times New Roman" pitchFamily="18" charset="0"/>
                <a:cs typeface="Times New Roman" pitchFamily="18" charset="0"/>
              </a:rPr>
              <a:t>Da xanh</a:t>
            </a:r>
          </a:p>
          <a:p>
            <a:r>
              <a:rPr lang="en-US" dirty="0">
                <a:latin typeface="Times New Roman" pitchFamily="18" charset="0"/>
                <a:cs typeface="Times New Roman" pitchFamily="18" charset="0"/>
              </a:rPr>
              <a:t>Thân nhiệt thấp</a:t>
            </a:r>
          </a:p>
          <a:p>
            <a:r>
              <a:rPr lang="en-US" dirty="0">
                <a:latin typeface="Times New Roman" pitchFamily="18" charset="0"/>
                <a:cs typeface="Times New Roman" pitchFamily="18" charset="0"/>
              </a:rPr>
              <a:t>Bất tỉnh.</a:t>
            </a:r>
          </a:p>
        </p:txBody>
      </p:sp>
      <p:pic>
        <p:nvPicPr>
          <p:cNvPr id="9" name="Picture 8" descr="images (15).jpg"/>
          <p:cNvPicPr>
            <a:picLocks noChangeAspect="1"/>
          </p:cNvPicPr>
          <p:nvPr/>
        </p:nvPicPr>
        <p:blipFill>
          <a:blip r:embed="rId3"/>
          <a:stretch>
            <a:fillRect/>
          </a:stretch>
        </p:blipFill>
        <p:spPr>
          <a:xfrm>
            <a:off x="5181600" y="1219200"/>
            <a:ext cx="3143250" cy="2057400"/>
          </a:xfrm>
          <a:prstGeom prst="rect">
            <a:avLst/>
          </a:prstGeom>
        </p:spPr>
      </p:pic>
      <p:pic>
        <p:nvPicPr>
          <p:cNvPr id="10" name="Picture 9" descr="images (16).jpg"/>
          <p:cNvPicPr>
            <a:picLocks noChangeAspect="1"/>
          </p:cNvPicPr>
          <p:nvPr/>
        </p:nvPicPr>
        <p:blipFill>
          <a:blip r:embed="rId4"/>
          <a:stretch>
            <a:fillRect/>
          </a:stretch>
        </p:blipFill>
        <p:spPr>
          <a:xfrm>
            <a:off x="5181600" y="3657600"/>
            <a:ext cx="3352800" cy="22860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blinds(horizontal)">
                                      <p:cBhvr>
                                        <p:cTn id="10" dur="500"/>
                                        <p:tgtEl>
                                          <p:spTgt spid="7">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blinds(horizontal)">
                                      <p:cBhvr>
                                        <p:cTn id="13" dur="500"/>
                                        <p:tgtEl>
                                          <p:spTgt spid="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ox(in)">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diamond(in)">
                                      <p:cBhvr>
                                        <p:cTn id="23" dur="2000"/>
                                        <p:tgtEl>
                                          <p:spTgt spid="8">
                                            <p:txEl>
                                              <p:pRg st="0" end="0"/>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animEffect transition="in" filter="diamond(in)">
                                      <p:cBhvr>
                                        <p:cTn id="26" dur="2000"/>
                                        <p:tgtEl>
                                          <p:spTgt spid="8">
                                            <p:txEl>
                                              <p:pRg st="1" end="1"/>
                                            </p:txEl>
                                          </p:spTgt>
                                        </p:tgtEl>
                                      </p:cBhvr>
                                    </p:animEffect>
                                  </p:childTnLst>
                                </p:cTn>
                              </p:par>
                              <p:par>
                                <p:cTn id="27" presetID="8" presetClass="entr" presetSubtype="16" fill="hold" nodeType="with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animEffect transition="in" filter="diamond(in)">
                                      <p:cBhvr>
                                        <p:cTn id="29" dur="2000"/>
                                        <p:tgtEl>
                                          <p:spTgt spid="8">
                                            <p:txEl>
                                              <p:pRg st="2" end="2"/>
                                            </p:txEl>
                                          </p:spTgt>
                                        </p:tgtEl>
                                      </p:cBhvr>
                                    </p:animEffect>
                                  </p:childTnLst>
                                </p:cTn>
                              </p:par>
                              <p:par>
                                <p:cTn id="30" presetID="8" presetClass="entr" presetSubtype="16" fill="hold" nodeType="with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diamond(in)">
                                      <p:cBhvr>
                                        <p:cTn id="32" dur="2000"/>
                                        <p:tgtEl>
                                          <p:spTgt spid="8">
                                            <p:txEl>
                                              <p:pRg st="3" end="3"/>
                                            </p:txEl>
                                          </p:spTgt>
                                        </p:tgtEl>
                                      </p:cBhvr>
                                    </p:animEffect>
                                  </p:childTnLst>
                                </p:cTn>
                              </p:par>
                              <p:par>
                                <p:cTn id="33" presetID="8" presetClass="entr" presetSubtype="16" fill="hold" nodeType="with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diamond(in)">
                                      <p:cBhvr>
                                        <p:cTn id="35" dur="2000"/>
                                        <p:tgtEl>
                                          <p:spTgt spid="8">
                                            <p:txEl>
                                              <p:pRg st="4" end="4"/>
                                            </p:txEl>
                                          </p:spTgt>
                                        </p:tgtEl>
                                      </p:cBhvr>
                                    </p:animEffect>
                                  </p:childTnLst>
                                </p:cTn>
                              </p:par>
                              <p:par>
                                <p:cTn id="36" presetID="8" presetClass="entr" presetSubtype="16" fill="hold" nodeType="withEffect">
                                  <p:stCondLst>
                                    <p:cond delay="0"/>
                                  </p:stCondLst>
                                  <p:childTnLst>
                                    <p:set>
                                      <p:cBhvr>
                                        <p:cTn id="37" dur="1" fill="hold">
                                          <p:stCondLst>
                                            <p:cond delay="0"/>
                                          </p:stCondLst>
                                        </p:cTn>
                                        <p:tgtEl>
                                          <p:spTgt spid="8">
                                            <p:txEl>
                                              <p:pRg st="5" end="5"/>
                                            </p:txEl>
                                          </p:spTgt>
                                        </p:tgtEl>
                                        <p:attrNameLst>
                                          <p:attrName>style.visibility</p:attrName>
                                        </p:attrNameLst>
                                      </p:cBhvr>
                                      <p:to>
                                        <p:strVal val="visible"/>
                                      </p:to>
                                    </p:set>
                                    <p:animEffect transition="in" filter="diamond(in)">
                                      <p:cBhvr>
                                        <p:cTn id="38" dur="2000"/>
                                        <p:tgtEl>
                                          <p:spTgt spid="8">
                                            <p:txEl>
                                              <p:pRg st="5" end="5"/>
                                            </p:txEl>
                                          </p:spTgt>
                                        </p:tgtEl>
                                      </p:cBhvr>
                                    </p:animEffect>
                                  </p:childTnLst>
                                </p:cTn>
                              </p:par>
                              <p:par>
                                <p:cTn id="39" presetID="8" presetClass="entr" presetSubtype="16" fill="hold" nodeType="withEffect">
                                  <p:stCondLst>
                                    <p:cond delay="0"/>
                                  </p:stCondLst>
                                  <p:childTnLst>
                                    <p:set>
                                      <p:cBhvr>
                                        <p:cTn id="40" dur="1" fill="hold">
                                          <p:stCondLst>
                                            <p:cond delay="0"/>
                                          </p:stCondLst>
                                        </p:cTn>
                                        <p:tgtEl>
                                          <p:spTgt spid="8">
                                            <p:txEl>
                                              <p:pRg st="6" end="6"/>
                                            </p:txEl>
                                          </p:spTgt>
                                        </p:tgtEl>
                                        <p:attrNameLst>
                                          <p:attrName>style.visibility</p:attrName>
                                        </p:attrNameLst>
                                      </p:cBhvr>
                                      <p:to>
                                        <p:strVal val="visible"/>
                                      </p:to>
                                    </p:set>
                                    <p:animEffect transition="in" filter="diamond(in)">
                                      <p:cBhvr>
                                        <p:cTn id="41" dur="2000"/>
                                        <p:tgtEl>
                                          <p:spTgt spid="8">
                                            <p:txEl>
                                              <p:pRg st="6" end="6"/>
                                            </p:txEl>
                                          </p:spTgt>
                                        </p:tgtEl>
                                      </p:cBhvr>
                                    </p:animEffect>
                                  </p:childTnLst>
                                </p:cTn>
                              </p:par>
                              <p:par>
                                <p:cTn id="42" presetID="8" presetClass="entr" presetSubtype="16" fill="hold" nodeType="withEffect">
                                  <p:stCondLst>
                                    <p:cond delay="0"/>
                                  </p:stCondLst>
                                  <p:childTnLst>
                                    <p:set>
                                      <p:cBhvr>
                                        <p:cTn id="43" dur="1" fill="hold">
                                          <p:stCondLst>
                                            <p:cond delay="0"/>
                                          </p:stCondLst>
                                        </p:cTn>
                                        <p:tgtEl>
                                          <p:spTgt spid="8">
                                            <p:txEl>
                                              <p:pRg st="7" end="7"/>
                                            </p:txEl>
                                          </p:spTgt>
                                        </p:tgtEl>
                                        <p:attrNameLst>
                                          <p:attrName>style.visibility</p:attrName>
                                        </p:attrNameLst>
                                      </p:cBhvr>
                                      <p:to>
                                        <p:strVal val="visible"/>
                                      </p:to>
                                    </p:set>
                                    <p:animEffect transition="in" filter="diamond(in)">
                                      <p:cBhvr>
                                        <p:cTn id="44" dur="2000"/>
                                        <p:tgtEl>
                                          <p:spTgt spid="8">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2).jpg"/>
          <p:cNvPicPr>
            <a:picLocks noGrp="1" noChangeAspect="1"/>
          </p:cNvPicPr>
          <p:nvPr>
            <p:ph idx="1"/>
          </p:nvPr>
        </p:nvPicPr>
        <p:blipFill>
          <a:blip r:embed="rId2"/>
          <a:stretch>
            <a:fillRect/>
          </a:stretch>
        </p:blipFill>
        <p:spPr>
          <a:xfrm>
            <a:off x="0" y="0"/>
            <a:ext cx="9144000" cy="685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9" name="Right Arrow 8"/>
          <p:cNvSpPr/>
          <p:nvPr/>
        </p:nvSpPr>
        <p:spPr>
          <a:xfrm>
            <a:off x="152400" y="2514600"/>
            <a:ext cx="2590800" cy="2667000"/>
          </a:xfrm>
          <a:prstGeom prst="rightArrow">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imes New Roman" pitchFamily="18" charset="0"/>
                <a:cs typeface="Times New Roman" pitchFamily="18" charset="0"/>
              </a:rPr>
              <a:t>XỬ TRÍ TẠI NƠI PHÁT HIỆN NGỘ ĐỘC</a:t>
            </a:r>
            <a:endParaRPr lang="en-US" sz="2000" b="1" dirty="0">
              <a:solidFill>
                <a:schemeClr val="tx1"/>
              </a:solidFill>
              <a:latin typeface="Times New Roman" pitchFamily="18" charset="0"/>
              <a:cs typeface="Times New Roman" pitchFamily="18" charset="0"/>
            </a:endParaRPr>
          </a:p>
        </p:txBody>
      </p:sp>
      <p:sp>
        <p:nvSpPr>
          <p:cNvPr id="10" name="TextBox 9"/>
          <p:cNvSpPr txBox="1"/>
          <p:nvPr/>
        </p:nvSpPr>
        <p:spPr>
          <a:xfrm>
            <a:off x="2895600" y="1447800"/>
            <a:ext cx="5943600" cy="5078313"/>
          </a:xfrm>
          <a:prstGeom prst="rect">
            <a:avLst/>
          </a:prstGeom>
          <a:noFill/>
        </p:spPr>
        <p:txBody>
          <a:bodyPr wrap="square" rtlCol="0">
            <a:spAutoFit/>
          </a:bodyPr>
          <a:lstStyle/>
          <a:p>
            <a:pPr>
              <a:buFont typeface="Wingdings" pitchFamily="2" charset="2"/>
              <a:buChar char="Ø"/>
            </a:pPr>
            <a:r>
              <a:rPr lang="en-US" dirty="0" smtClean="0">
                <a:latin typeface="Times New Roman" pitchFamily="18" charset="0"/>
                <a:cs typeface="Times New Roman" pitchFamily="18" charset="0"/>
              </a:rPr>
              <a:t>  Hồi </a:t>
            </a:r>
            <a:r>
              <a:rPr lang="en-US" dirty="0">
                <a:latin typeface="Times New Roman" pitchFamily="18" charset="0"/>
                <a:cs typeface="Times New Roman" pitchFamily="18" charset="0"/>
              </a:rPr>
              <a:t>sức cấp cứu c</a:t>
            </a:r>
            <a:r>
              <a:rPr lang="vi-VN" dirty="0">
                <a:latin typeface="Times New Roman" pitchFamily="18" charset="0"/>
                <a:cs typeface="Times New Roman" pitchFamily="18" charset="0"/>
              </a:rPr>
              <a:t>ơ bản (ABC): thông đường thở, hô hấp nhân tạo, xoa bóp tim ngoài lồng ngực,... đối với những trường hợp nặng.</a:t>
            </a:r>
          </a:p>
          <a:p>
            <a:pPr>
              <a:buFont typeface="Wingdings" pitchFamily="2" charset="2"/>
              <a:buChar char="Ø"/>
            </a:pPr>
            <a:r>
              <a:rPr lang="en-US" dirty="0" smtClean="0">
                <a:latin typeface="Times New Roman" pitchFamily="18" charset="0"/>
                <a:cs typeface="Times New Roman" pitchFamily="18" charset="0"/>
              </a:rPr>
              <a:t>   Tr</a:t>
            </a:r>
            <a:r>
              <a:rPr lang="vi-VN" dirty="0">
                <a:latin typeface="Times New Roman" pitchFamily="18" charset="0"/>
                <a:cs typeface="Times New Roman" pitchFamily="18" charset="0"/>
              </a:rPr>
              <a:t>ường hợp hít phải chất độc, lập tức đưa bệnh nhi ra chổ thoáng khí, mở rộng cửa,....</a:t>
            </a:r>
          </a:p>
          <a:p>
            <a:pPr>
              <a:buFont typeface="Wingdings" pitchFamily="2" charset="2"/>
              <a:buChar char="Ø"/>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Nếu </a:t>
            </a:r>
            <a:r>
              <a:rPr lang="vi-VN" dirty="0">
                <a:latin typeface="Times New Roman" pitchFamily="18" charset="0"/>
                <a:cs typeface="Times New Roman" pitchFamily="18" charset="0"/>
              </a:rPr>
              <a:t>độc chất tiếp xúc da: cởi bỏ hết quần áo đã dính độc chất, dội rửa nhiều nước trên da, tóc trong 10 phút, sau đó rửa bằng xà phòng và nước. Chú </a:t>
            </a:r>
            <a:r>
              <a:rPr lang="en-US" dirty="0">
                <a:latin typeface="Times New Roman" pitchFamily="18" charset="0"/>
                <a:cs typeface="Times New Roman" pitchFamily="18" charset="0"/>
              </a:rPr>
              <a:t>ý không chà xát da.</a:t>
            </a:r>
          </a:p>
          <a:p>
            <a:pPr>
              <a:buFont typeface="Wingdings" pitchFamily="2" charset="2"/>
              <a:buChar char="Ø"/>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Nếu </a:t>
            </a:r>
            <a:r>
              <a:rPr lang="vi-VN" dirty="0">
                <a:latin typeface="Times New Roman" pitchFamily="18" charset="0"/>
                <a:cs typeface="Times New Roman" pitchFamily="18" charset="0"/>
              </a:rPr>
              <a:t>độc chất vào mắt: rửa nhiều nước (nước ấm, nước muối sinh l</a:t>
            </a:r>
            <a:r>
              <a:rPr lang="en-US" dirty="0">
                <a:latin typeface="Times New Roman" pitchFamily="18" charset="0"/>
                <a:cs typeface="Times New Roman" pitchFamily="18" charset="0"/>
              </a:rPr>
              <a:t>ý) bằng ly lớn cách mắt từ 5 – 10 cm, lặp lại 15 phút sau. Trong khi rửa mắt, nháy mắt càng nhiều càng tốt, không nên cố gắng làm mở mi mắt.</a:t>
            </a:r>
          </a:p>
          <a:p>
            <a:pPr>
              <a:buFont typeface="Wingdings" pitchFamily="2" charset="2"/>
              <a:buChar char="Ø"/>
            </a:pPr>
            <a:r>
              <a:rPr lang="en-US" dirty="0" smtClean="0">
                <a:latin typeface="Times New Roman" pitchFamily="18" charset="0"/>
                <a:cs typeface="Times New Roman" pitchFamily="18" charset="0"/>
              </a:rPr>
              <a:t>   Tr</a:t>
            </a:r>
            <a:r>
              <a:rPr lang="vi-VN" dirty="0">
                <a:latin typeface="Times New Roman" pitchFamily="18" charset="0"/>
                <a:cs typeface="Times New Roman" pitchFamily="18" charset="0"/>
              </a:rPr>
              <a:t>ường hợp uống chất độc: nếu là thuốc thì không cho bất kỳ chất nào vào miệng trẻ cho đến khi gọi trợ giúp y tế; nếu là chất hoá học, chất tẩy (ăn mòn) cần phải cho sữa hay nước uống ngay (trừ trường hợp trẻ đã rối loạn tri giác, co giật hay mất phản xạ nuốt) rồi gọi giúp đỡ y tế để nhận được lời khuyên có nên gây nôn ói cho trẻ hay không?</a:t>
            </a:r>
          </a:p>
        </p:txBody>
      </p:sp>
      <p:sp>
        <p:nvSpPr>
          <p:cNvPr id="11" name="TextBox 10"/>
          <p:cNvSpPr txBox="1"/>
          <p:nvPr/>
        </p:nvSpPr>
        <p:spPr>
          <a:xfrm>
            <a:off x="2133600" y="381000"/>
            <a:ext cx="5029200" cy="769441"/>
          </a:xfrm>
          <a:prstGeom prst="rect">
            <a:avLst/>
          </a:prstGeom>
          <a:noFill/>
        </p:spPr>
        <p:txBody>
          <a:bodyPr wrap="square" rtlCol="0">
            <a:spAutoFit/>
          </a:bodyPr>
          <a:lstStyle/>
          <a:p>
            <a:pPr algn="ctr"/>
            <a:r>
              <a:rPr lang="en-US" sz="4400" b="1" u="sng" dirty="0" smtClean="0">
                <a:latin typeface="Times New Roman" pitchFamily="18" charset="0"/>
                <a:cs typeface="Times New Roman" pitchFamily="18" charset="0"/>
              </a:rPr>
              <a:t>XỬ TRÍ:</a:t>
            </a:r>
            <a:endParaRPr lang="en-US" sz="4400" b="1" u="sng"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checkerboard(across)">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Effect transition="in" filter="checkerboard(across)">
                                      <p:cBhvr>
                                        <p:cTn id="22" dur="500"/>
                                        <p:tgtEl>
                                          <p:spTgt spid="1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animEffect transition="in" filter="diamond(in)">
                                      <p:cBhvr>
                                        <p:cTn id="27" dur="2000"/>
                                        <p:tgtEl>
                                          <p:spTgt spid="10">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0">
                                            <p:txEl>
                                              <p:pRg st="3" end="3"/>
                                            </p:txEl>
                                          </p:spTgt>
                                        </p:tgtEl>
                                        <p:attrNameLst>
                                          <p:attrName>style.visibility</p:attrName>
                                        </p:attrNameLst>
                                      </p:cBhvr>
                                      <p:to>
                                        <p:strVal val="visible"/>
                                      </p:to>
                                    </p:set>
                                    <p:anim calcmode="lin" valueType="num">
                                      <p:cBhvr additive="base">
                                        <p:cTn id="32"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10">
                                            <p:txEl>
                                              <p:pRg st="4" end="4"/>
                                            </p:txEl>
                                          </p:spTgt>
                                        </p:tgtEl>
                                        <p:attrNameLst>
                                          <p:attrName>style.visibility</p:attrName>
                                        </p:attrNameLst>
                                      </p:cBhvr>
                                      <p:to>
                                        <p:strVal val="visible"/>
                                      </p:to>
                                    </p:set>
                                    <p:animEffect transition="in" filter="box(in)">
                                      <p:cBhvr>
                                        <p:cTn id="38"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2).jpg"/>
          <p:cNvPicPr>
            <a:picLocks noGrp="1" noChangeAspect="1"/>
          </p:cNvPicPr>
          <p:nvPr>
            <p:ph idx="1"/>
          </p:nvPr>
        </p:nvPicPr>
        <p:blipFill>
          <a:blip r:embed="rId2"/>
          <a:stretch>
            <a:fillRect/>
          </a:stretch>
        </p:blipFill>
        <p:spPr>
          <a:xfrm>
            <a:off x="0" y="0"/>
            <a:ext cx="9144000" cy="6858000"/>
          </a:xfrm>
        </p:spPr>
      </p:pic>
      <p:sp>
        <p:nvSpPr>
          <p:cNvPr id="5" name="Right Arrow 4"/>
          <p:cNvSpPr/>
          <p:nvPr/>
        </p:nvSpPr>
        <p:spPr>
          <a:xfrm>
            <a:off x="457200" y="4495800"/>
            <a:ext cx="2133600" cy="1828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XỬ TRÍ TẠI BỆNH VIỆN</a:t>
            </a:r>
            <a:endParaRPr lang="en-US" sz="2000" dirty="0">
              <a:latin typeface="Times New Roman" pitchFamily="18" charset="0"/>
              <a:cs typeface="Times New Roman" pitchFamily="18" charset="0"/>
            </a:endParaRPr>
          </a:p>
        </p:txBody>
      </p:sp>
      <p:sp>
        <p:nvSpPr>
          <p:cNvPr id="6" name="TextBox 5"/>
          <p:cNvSpPr txBox="1"/>
          <p:nvPr/>
        </p:nvSpPr>
        <p:spPr>
          <a:xfrm>
            <a:off x="3733800" y="990600"/>
            <a:ext cx="5105400" cy="369332"/>
          </a:xfrm>
          <a:prstGeom prst="rect">
            <a:avLst/>
          </a:prstGeom>
          <a:noFill/>
        </p:spPr>
        <p:txBody>
          <a:bodyPr wrap="square" rtlCol="0">
            <a:spAutoFit/>
          </a:bodyPr>
          <a:lstStyle/>
          <a:p>
            <a:endParaRPr lang="en-US" dirty="0"/>
          </a:p>
        </p:txBody>
      </p:sp>
      <p:sp>
        <p:nvSpPr>
          <p:cNvPr id="7" name="TextBox 6"/>
          <p:cNvSpPr txBox="1"/>
          <p:nvPr/>
        </p:nvSpPr>
        <p:spPr>
          <a:xfrm>
            <a:off x="3276600" y="4343400"/>
            <a:ext cx="5029200" cy="2308324"/>
          </a:xfrm>
          <a:prstGeom prst="rect">
            <a:avLst/>
          </a:prstGeom>
          <a:noFill/>
        </p:spPr>
        <p:txBody>
          <a:bodyPr wrap="square" rtlCol="0">
            <a:spAutoFit/>
          </a:bodyPr>
          <a:lstStyle/>
          <a:p>
            <a:r>
              <a:rPr lang="en-US" sz="2400" dirty="0">
                <a:latin typeface="Times New Roman" pitchFamily="18" charset="0"/>
                <a:cs typeface="Times New Roman" pitchFamily="18" charset="0"/>
              </a:rPr>
              <a:t>Hồi sức cấp cứu nâng cao tr</a:t>
            </a:r>
            <a:r>
              <a:rPr lang="vi-VN" sz="2400" dirty="0">
                <a:latin typeface="Times New Roman" pitchFamily="18" charset="0"/>
                <a:cs typeface="Times New Roman" pitchFamily="18" charset="0"/>
              </a:rPr>
              <a:t>ước khi thực hiện 4 nguyên tắc xử trí ngộ độc:</a:t>
            </a:r>
          </a:p>
          <a:p>
            <a:r>
              <a:rPr lang="vi-VN" sz="2400" dirty="0">
                <a:latin typeface="Times New Roman" pitchFamily="18" charset="0"/>
                <a:cs typeface="Times New Roman" pitchFamily="18" charset="0"/>
              </a:rPr>
              <a:t>- Loại bỏ chất độc.</a:t>
            </a:r>
          </a:p>
          <a:p>
            <a:r>
              <a:rPr lang="vi-VN" sz="2400" dirty="0">
                <a:latin typeface="Times New Roman" pitchFamily="18" charset="0"/>
                <a:cs typeface="Times New Roman" pitchFamily="18" charset="0"/>
              </a:rPr>
              <a:t>- Trung hoà hoặc hấp phụ độc chất.</a:t>
            </a:r>
          </a:p>
          <a:p>
            <a:r>
              <a:rPr lang="vi-VN" sz="2400" dirty="0">
                <a:latin typeface="Times New Roman" pitchFamily="18" charset="0"/>
                <a:cs typeface="Times New Roman" pitchFamily="18" charset="0"/>
              </a:rPr>
              <a:t>- Dùng chất đối kháng.</a:t>
            </a:r>
          </a:p>
          <a:p>
            <a:r>
              <a:rPr lang="vi-VN" sz="2400" dirty="0">
                <a:latin typeface="Times New Roman" pitchFamily="18" charset="0"/>
                <a:cs typeface="Times New Roman" pitchFamily="18" charset="0"/>
              </a:rPr>
              <a:t>- Tăng thải độc ra khỏi cơ thể</a:t>
            </a:r>
            <a:r>
              <a:rPr lang="vi-VN" dirty="0"/>
              <a:t>.</a:t>
            </a:r>
          </a:p>
        </p:txBody>
      </p:sp>
      <p:pic>
        <p:nvPicPr>
          <p:cNvPr id="9" name="Picture 8" descr="images (17).jpg"/>
          <p:cNvPicPr>
            <a:picLocks noChangeAspect="1"/>
          </p:cNvPicPr>
          <p:nvPr/>
        </p:nvPicPr>
        <p:blipFill>
          <a:blip r:embed="rId3"/>
          <a:stretch>
            <a:fillRect/>
          </a:stretch>
        </p:blipFill>
        <p:spPr>
          <a:xfrm>
            <a:off x="914400" y="381000"/>
            <a:ext cx="3581400" cy="3200400"/>
          </a:xfrm>
          <a:prstGeom prst="rect">
            <a:avLst/>
          </a:prstGeom>
        </p:spPr>
      </p:pic>
      <p:pic>
        <p:nvPicPr>
          <p:cNvPr id="10" name="Picture 9" descr="images (18).jpg"/>
          <p:cNvPicPr>
            <a:picLocks noChangeAspect="1"/>
          </p:cNvPicPr>
          <p:nvPr/>
        </p:nvPicPr>
        <p:blipFill>
          <a:blip r:embed="rId4"/>
          <a:stretch>
            <a:fillRect/>
          </a:stretch>
        </p:blipFill>
        <p:spPr>
          <a:xfrm>
            <a:off x="4800600" y="304800"/>
            <a:ext cx="3886200" cy="31242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 calcmode="lin" valueType="num">
                                      <p:cBhvr additive="base">
                                        <p:cTn id="2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0" end="0"/>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anim calcmode="lin" valueType="num">
                                      <p:cBhvr additive="base">
                                        <p:cTn id="26"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7">
                                            <p:txEl>
                                              <p:pRg st="1" end="1"/>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 calcmode="lin" valueType="num">
                                      <p:cBhvr additive="base">
                                        <p:cTn id="30"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2" end="2"/>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7">
                                            <p:txEl>
                                              <p:pRg st="3" end="3"/>
                                            </p:txEl>
                                          </p:spTgt>
                                        </p:tgtEl>
                                        <p:attrNameLst>
                                          <p:attrName>style.visibility</p:attrName>
                                        </p:attrNameLst>
                                      </p:cBhvr>
                                      <p:to>
                                        <p:strVal val="visible"/>
                                      </p:to>
                                    </p:set>
                                    <p:anim calcmode="lin" valueType="num">
                                      <p:cBhvr additive="base">
                                        <p:cTn id="34"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
                                            <p:txEl>
                                              <p:pRg st="3" end="3"/>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7">
                                            <p:txEl>
                                              <p:pRg st="4" end="4"/>
                                            </p:txEl>
                                          </p:spTgt>
                                        </p:tgtEl>
                                        <p:attrNameLst>
                                          <p:attrName>style.visibility</p:attrName>
                                        </p:attrNameLst>
                                      </p:cBhvr>
                                      <p:to>
                                        <p:strVal val="visible"/>
                                      </p:to>
                                    </p:set>
                                    <p:anim calcmode="lin" valueType="num">
                                      <p:cBhvr additive="base">
                                        <p:cTn id="38"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ải xuống (3).jpg"/>
          <p:cNvPicPr>
            <a:picLocks noGrp="1" noChangeAspect="1"/>
          </p:cNvPicPr>
          <p:nvPr>
            <p:ph idx="1"/>
          </p:nvPr>
        </p:nvPicPr>
        <p:blipFill>
          <a:blip r:embed="rId2"/>
          <a:stretch>
            <a:fillRect/>
          </a:stretch>
        </p:blipFill>
        <p:spPr>
          <a:xfrm>
            <a:off x="0" y="0"/>
            <a:ext cx="9144000" cy="6858000"/>
          </a:xfrm>
        </p:spPr>
      </p:pic>
      <p:graphicFrame>
        <p:nvGraphicFramePr>
          <p:cNvPr id="6" name="Diagram 5"/>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nvGraphicFramePr>
        <p:xfrm>
          <a:off x="609600" y="1524000"/>
          <a:ext cx="74676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Oval 7"/>
          <p:cNvSpPr/>
          <p:nvPr/>
        </p:nvSpPr>
        <p:spPr>
          <a:xfrm>
            <a:off x="2438400" y="1447800"/>
            <a:ext cx="1447800" cy="990600"/>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itchFamily="18" charset="0"/>
                <a:cs typeface="Times New Roman" pitchFamily="18" charset="0"/>
              </a:rPr>
              <a:t>Nhận định</a:t>
            </a:r>
            <a:endParaRPr lang="en-US" sz="2000" dirty="0">
              <a:solidFill>
                <a:schemeClr val="tx1"/>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descr="images (5).jpg"/>
          <p:cNvPicPr>
            <a:picLocks noGrp="1" noChangeAspect="1"/>
          </p:cNvPicPr>
          <p:nvPr>
            <p:ph idx="1"/>
          </p:nvPr>
        </p:nvPicPr>
        <p:blipFill>
          <a:blip r:embed="rId2"/>
          <a:stretch>
            <a:fillRect/>
          </a:stretch>
        </p:blipFill>
        <p:spPr>
          <a:xfrm>
            <a:off x="0" y="0"/>
            <a:ext cx="9144000" cy="685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8" name="TextBox 7"/>
          <p:cNvSpPr txBox="1"/>
          <p:nvPr/>
        </p:nvSpPr>
        <p:spPr>
          <a:xfrm>
            <a:off x="1981200" y="609600"/>
            <a:ext cx="4724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NHẬN ĐỊNH BỆNH NHÂN:</a:t>
            </a:r>
            <a:endParaRPr lang="en-US" sz="2400" b="1" dirty="0">
              <a:latin typeface="Times New Roman" pitchFamily="18" charset="0"/>
              <a:cs typeface="Times New Roman" pitchFamily="18" charset="0"/>
            </a:endParaRPr>
          </a:p>
        </p:txBody>
      </p:sp>
      <p:sp>
        <p:nvSpPr>
          <p:cNvPr id="9" name="TextBox 8"/>
          <p:cNvSpPr txBox="1"/>
          <p:nvPr/>
        </p:nvSpPr>
        <p:spPr>
          <a:xfrm>
            <a:off x="4648200" y="1600200"/>
            <a:ext cx="3886200" cy="2862322"/>
          </a:xfrm>
          <a:prstGeom prst="rect">
            <a:avLst/>
          </a:prstGeom>
          <a:noFill/>
        </p:spPr>
        <p:txBody>
          <a:bodyPr wrap="square" rtlCol="0">
            <a:spAutoFit/>
          </a:bodyPr>
          <a:lstStyle/>
          <a:p>
            <a:r>
              <a:rPr lang="en-US" sz="2000" dirty="0">
                <a:latin typeface="Times New Roman" pitchFamily="18" charset="0"/>
                <a:cs typeface="Times New Roman" pitchFamily="18" charset="0"/>
              </a:rPr>
              <a:t>- Tình trạng ỉa chảy, nôn, số l</a:t>
            </a:r>
            <a:r>
              <a:rPr lang="vi-VN" sz="2000" dirty="0">
                <a:latin typeface="Times New Roman" pitchFamily="18" charset="0"/>
                <a:cs typeface="Times New Roman" pitchFamily="18" charset="0"/>
              </a:rPr>
              <a:t>ượng dịch mất, màu sắc chất nôn, ỉa.</a:t>
            </a:r>
          </a:p>
          <a:p>
            <a:r>
              <a:rPr lang="vi-VN" sz="2000" dirty="0">
                <a:latin typeface="Times New Roman" pitchFamily="18" charset="0"/>
                <a:cs typeface="Times New Roman" pitchFamily="18" charset="0"/>
              </a:rPr>
              <a:t>- Mạch, nhiệt độ, huyết áp.</a:t>
            </a:r>
          </a:p>
          <a:p>
            <a:r>
              <a:rPr lang="en-US" sz="2000" dirty="0">
                <a:latin typeface="Times New Roman" pitchFamily="18" charset="0"/>
                <a:cs typeface="Times New Roman" pitchFamily="18" charset="0"/>
              </a:rPr>
              <a:t>- N</a:t>
            </a:r>
            <a:r>
              <a:rPr lang="vi-VN" sz="2000" dirty="0">
                <a:latin typeface="Times New Roman" pitchFamily="18" charset="0"/>
                <a:cs typeface="Times New Roman" pitchFamily="18" charset="0"/>
              </a:rPr>
              <a:t>ước tiểu có không?</a:t>
            </a:r>
          </a:p>
          <a:p>
            <a:r>
              <a:rPr lang="en-US" sz="2000" dirty="0">
                <a:latin typeface="Times New Roman" pitchFamily="18" charset="0"/>
                <a:cs typeface="Times New Roman" pitchFamily="18" charset="0"/>
              </a:rPr>
              <a:t>- Dấu hiệu khát n</a:t>
            </a:r>
            <a:r>
              <a:rPr lang="vi-VN" sz="2000" dirty="0">
                <a:latin typeface="Times New Roman" pitchFamily="18" charset="0"/>
                <a:cs typeface="Times New Roman" pitchFamily="18" charset="0"/>
              </a:rPr>
              <a:t>ước, độ chun gi</a:t>
            </a:r>
            <a:r>
              <a:rPr lang="en-US" sz="2000" dirty="0">
                <a:latin typeface="Times New Roman" pitchFamily="18" charset="0"/>
                <a:cs typeface="Times New Roman" pitchFamily="18" charset="0"/>
              </a:rPr>
              <a:t>ãn da?</a:t>
            </a:r>
          </a:p>
          <a:p>
            <a:r>
              <a:rPr lang="en-US" sz="2000" dirty="0">
                <a:latin typeface="Times New Roman" pitchFamily="18" charset="0"/>
                <a:cs typeface="Times New Roman" pitchFamily="18" charset="0"/>
              </a:rPr>
              <a:t>- Tình trạng ý thức?</a:t>
            </a:r>
          </a:p>
          <a:p>
            <a:r>
              <a:rPr lang="en-US" sz="2000" dirty="0">
                <a:latin typeface="Times New Roman" pitchFamily="18" charset="0"/>
                <a:cs typeface="Times New Roman" pitchFamily="18" charset="0"/>
              </a:rPr>
              <a:t>- Quan sát da, niêm mạc, tình trạng hô hấp.</a:t>
            </a:r>
          </a:p>
        </p:txBody>
      </p:sp>
      <p:pic>
        <p:nvPicPr>
          <p:cNvPr id="10" name="Picture 9" descr="tải xuống (12).jpg"/>
          <p:cNvPicPr>
            <a:picLocks noChangeAspect="1"/>
          </p:cNvPicPr>
          <p:nvPr/>
        </p:nvPicPr>
        <p:blipFill>
          <a:blip r:embed="rId3"/>
          <a:stretch>
            <a:fillRect/>
          </a:stretch>
        </p:blipFill>
        <p:spPr>
          <a:xfrm>
            <a:off x="685800" y="1371600"/>
            <a:ext cx="3581400" cy="1847850"/>
          </a:xfrm>
          <a:prstGeom prst="rect">
            <a:avLst/>
          </a:prstGeom>
        </p:spPr>
      </p:pic>
      <p:pic>
        <p:nvPicPr>
          <p:cNvPr id="11" name="Picture 10" descr="images (19).jpg"/>
          <p:cNvPicPr>
            <a:picLocks noChangeAspect="1"/>
          </p:cNvPicPr>
          <p:nvPr/>
        </p:nvPicPr>
        <p:blipFill>
          <a:blip r:embed="rId4"/>
          <a:stretch>
            <a:fillRect/>
          </a:stretch>
        </p:blipFill>
        <p:spPr>
          <a:xfrm>
            <a:off x="685800" y="3276600"/>
            <a:ext cx="3581400" cy="22098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heckerboard(across)">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 calcmode="lin" valueType="num">
                                      <p:cBhvr additive="base">
                                        <p:cTn id="2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
                                            <p:txEl>
                                              <p:pRg st="0" end="0"/>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9">
                                            <p:txEl>
                                              <p:pRg st="1" end="1"/>
                                            </p:txEl>
                                          </p:spTgt>
                                        </p:tgtEl>
                                        <p:attrNameLst>
                                          <p:attrName>style.visibility</p:attrName>
                                        </p:attrNameLst>
                                      </p:cBhvr>
                                      <p:to>
                                        <p:strVal val="visible"/>
                                      </p:to>
                                    </p:set>
                                    <p:anim calcmode="lin" valueType="num">
                                      <p:cBhvr additive="base">
                                        <p:cTn id="26"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9">
                                            <p:txEl>
                                              <p:pRg st="1" end="1"/>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 calcmode="lin" valueType="num">
                                      <p:cBhvr additive="base">
                                        <p:cTn id="30"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
                                            <p:txEl>
                                              <p:pRg st="2" end="2"/>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9">
                                            <p:txEl>
                                              <p:pRg st="3" end="3"/>
                                            </p:txEl>
                                          </p:spTgt>
                                        </p:tgtEl>
                                        <p:attrNameLst>
                                          <p:attrName>style.visibility</p:attrName>
                                        </p:attrNameLst>
                                      </p:cBhvr>
                                      <p:to>
                                        <p:strVal val="visible"/>
                                      </p:to>
                                    </p:set>
                                    <p:anim calcmode="lin" valueType="num">
                                      <p:cBhvr additive="base">
                                        <p:cTn id="34"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9">
                                            <p:txEl>
                                              <p:pRg st="3" end="3"/>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9">
                                            <p:txEl>
                                              <p:pRg st="4" end="4"/>
                                            </p:txEl>
                                          </p:spTgt>
                                        </p:tgtEl>
                                        <p:attrNameLst>
                                          <p:attrName>style.visibility</p:attrName>
                                        </p:attrNameLst>
                                      </p:cBhvr>
                                      <p:to>
                                        <p:strVal val="visible"/>
                                      </p:to>
                                    </p:set>
                                    <p:anim calcmode="lin" valueType="num">
                                      <p:cBhvr additive="base">
                                        <p:cTn id="38"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9">
                                            <p:txEl>
                                              <p:pRg st="4" end="4"/>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 calcmode="lin" valueType="num">
                                      <p:cBhvr additive="base">
                                        <p:cTn id="42"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6248400" cy="808038"/>
          </a:xfrm>
        </p:spPr>
        <p:txBody>
          <a:bodyPr>
            <a:normAutofit/>
          </a:bodyPr>
          <a:lstStyle/>
          <a:p>
            <a:r>
              <a:rPr lang="en-US" sz="2800" b="1" dirty="0" smtClean="0">
                <a:latin typeface="Times New Roman" pitchFamily="18" charset="0"/>
                <a:cs typeface="Times New Roman" pitchFamily="18" charset="0"/>
              </a:rPr>
              <a:t>CHẨN ĐOÁN ĐIỀU DƯỠNG:</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sz="2000" dirty="0" smtClean="0">
                <a:latin typeface="Times New Roman" pitchFamily="18" charset="0"/>
                <a:cs typeface="Times New Roman" pitchFamily="18" charset="0"/>
              </a:rPr>
              <a:t>- Tình </a:t>
            </a:r>
            <a:r>
              <a:rPr lang="en-US" sz="2000" dirty="0">
                <a:latin typeface="Times New Roman" pitchFamily="18" charset="0"/>
                <a:cs typeface="Times New Roman" pitchFamily="18" charset="0"/>
              </a:rPr>
              <a:t>trạng mất n</a:t>
            </a:r>
            <a:r>
              <a:rPr lang="vi-VN" sz="2000" dirty="0">
                <a:latin typeface="Times New Roman" pitchFamily="18" charset="0"/>
                <a:cs typeface="Times New Roman" pitchFamily="18" charset="0"/>
              </a:rPr>
              <a:t>ước điện giải do nôn và ỉa chảy.</a:t>
            </a:r>
          </a:p>
          <a:p>
            <a:r>
              <a:rPr lang="vi-VN" sz="2000" dirty="0">
                <a:latin typeface="Times New Roman" pitchFamily="18" charset="0"/>
                <a:cs typeface="Times New Roman" pitchFamily="18" charset="0"/>
              </a:rPr>
              <a:t>- Tình trạng sốc do giảm thể tích tuần hoàn hoặc do độc tố.</a:t>
            </a:r>
          </a:p>
          <a:p>
            <a:r>
              <a:rPr lang="vi-VN" sz="2000" dirty="0">
                <a:latin typeface="Times New Roman" pitchFamily="18" charset="0"/>
                <a:cs typeface="Times New Roman" pitchFamily="18" charset="0"/>
              </a:rPr>
              <a:t>- Suy thận cấp do sốc hoặc nhiễm độc.</a:t>
            </a:r>
          </a:p>
          <a:p>
            <a:r>
              <a:rPr lang="en-US" sz="2000" dirty="0">
                <a:latin typeface="Times New Roman" pitchFamily="18" charset="0"/>
                <a:cs typeface="Times New Roman" pitchFamily="18" charset="0"/>
              </a:rPr>
              <a:t>- Tình trạng nhiễm khuẩn</a:t>
            </a:r>
            <a:r>
              <a:rPr lang="en-US" sz="2000" dirty="0" smtClean="0">
                <a:latin typeface="Times New Roman" pitchFamily="18" charset="0"/>
                <a:cs typeface="Times New Roman" pitchFamily="18" charset="0"/>
              </a:rPr>
              <a:t>.</a:t>
            </a:r>
          </a:p>
          <a:p>
            <a:endParaRPr lang="en-US" sz="2000" dirty="0" smtClean="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       LẬP KẾ HOẠCH CHĂM SÓC:  </a:t>
            </a:r>
          </a:p>
          <a:p>
            <a:pPr>
              <a:buNone/>
            </a:pPr>
            <a:endParaRPr lang="vi-VN" sz="2800" b="1" dirty="0">
              <a:latin typeface="Times New Roman" pitchFamily="18" charset="0"/>
              <a:cs typeface="Times New Roman" pitchFamily="18" charset="0"/>
            </a:endParaRPr>
          </a:p>
          <a:p>
            <a:r>
              <a:rPr lang="en-US" sz="2000" dirty="0">
                <a:latin typeface="Times New Roman" pitchFamily="18" charset="0"/>
                <a:cs typeface="Times New Roman" pitchFamily="18" charset="0"/>
              </a:rPr>
              <a:t>- Bù n</a:t>
            </a:r>
            <a:r>
              <a:rPr lang="vi-VN" sz="2000" dirty="0">
                <a:latin typeface="Times New Roman" pitchFamily="18" charset="0"/>
                <a:cs typeface="Times New Roman" pitchFamily="18" charset="0"/>
              </a:rPr>
              <a:t>ước, điện giải kịp thời.</a:t>
            </a:r>
          </a:p>
          <a:p>
            <a:r>
              <a:rPr lang="en-US" sz="2000" dirty="0">
                <a:latin typeface="Times New Roman" pitchFamily="18" charset="0"/>
                <a:cs typeface="Times New Roman" pitchFamily="18" charset="0"/>
              </a:rPr>
              <a:t>- Khắc phục tình trạng sốc.</a:t>
            </a:r>
          </a:p>
          <a:p>
            <a:r>
              <a:rPr lang="vi-VN" sz="2000" dirty="0">
                <a:latin typeface="Times New Roman" pitchFamily="18" charset="0"/>
                <a:cs typeface="Times New Roman" pitchFamily="18" charset="0"/>
              </a:rPr>
              <a:t>- Thực hiện y lệnh điều trị.</a:t>
            </a:r>
          </a:p>
          <a:p>
            <a:r>
              <a:rPr lang="en-US" sz="2000" dirty="0">
                <a:latin typeface="Times New Roman" pitchFamily="18" charset="0"/>
                <a:cs typeface="Times New Roman" pitchFamily="18" charset="0"/>
              </a:rPr>
              <a:t>- Thực hiện các xét nghiệm.</a:t>
            </a:r>
          </a:p>
          <a:p>
            <a:r>
              <a:rPr lang="vi-VN" sz="2000" dirty="0">
                <a:latin typeface="Times New Roman" pitchFamily="18" charset="0"/>
                <a:cs typeface="Times New Roman" pitchFamily="18" charset="0"/>
              </a:rPr>
              <a:t>- Đảm bảo nuôi dưỡng bệnh nhân</a:t>
            </a:r>
            <a:endParaRPr lang="en-US" sz="20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ox(in)">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amond(in)">
                                      <p:cBhvr>
                                        <p:cTn id="26" dur="2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THỰC HIỆN KẾ HOẠCH CHĂM SÓC</a:t>
            </a:r>
            <a:r>
              <a:rPr lang="vi-VN" b="1" i="1" dirty="0" smtClean="0"/>
              <a:t>:</a:t>
            </a:r>
            <a:br>
              <a:rPr lang="vi-VN" b="1" i="1" dirty="0" smtClean="0"/>
            </a:br>
            <a:endParaRPr lang="en-US" dirty="0"/>
          </a:p>
        </p:txBody>
      </p:sp>
      <p:sp>
        <p:nvSpPr>
          <p:cNvPr id="3" name="Content Placeholder 2"/>
          <p:cNvSpPr>
            <a:spLocks noGrp="1"/>
          </p:cNvSpPr>
          <p:nvPr>
            <p:ph idx="1"/>
          </p:nvPr>
        </p:nvSpPr>
        <p:spPr>
          <a:xfrm>
            <a:off x="457200" y="990600"/>
            <a:ext cx="8534400" cy="5486400"/>
          </a:xfrm>
        </p:spPr>
        <p:txBody>
          <a:bodyPr>
            <a:noAutofit/>
          </a:bodyPr>
          <a:lstStyle/>
          <a:p>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Theo dõi rối loạn tiêu hoá: Lấy phân xét nghiệm, hứng chất nôn, phân ghi lại số l</a:t>
            </a:r>
            <a:r>
              <a:rPr lang="vi-VN" sz="1800" dirty="0">
                <a:latin typeface="Times New Roman" pitchFamily="18" charset="0"/>
                <a:cs typeface="Times New Roman" pitchFamily="18" charset="0"/>
              </a:rPr>
              <a:t>ượng dịch mất qua chất nôn và phân.</a:t>
            </a:r>
          </a:p>
          <a:p>
            <a:r>
              <a:rPr lang="vi-VN" sz="1800" dirty="0">
                <a:latin typeface="Times New Roman" pitchFamily="18" charset="0"/>
                <a:cs typeface="Times New Roman" pitchFamily="18" charset="0"/>
              </a:rPr>
              <a:t>- Theo dõi tình trạng sốc: Đo mạch, huyết áp, nhiệt độ 1 giờ/lần.</a:t>
            </a:r>
          </a:p>
          <a:p>
            <a:r>
              <a:rPr lang="en-US" sz="1800" dirty="0">
                <a:latin typeface="Times New Roman" pitchFamily="18" charset="0"/>
                <a:cs typeface="Times New Roman" pitchFamily="18" charset="0"/>
              </a:rPr>
              <a:t>- Tiến hành xét nghiệm ngay sau khi bệnh nhân vào viện.</a:t>
            </a:r>
          </a:p>
          <a:p>
            <a:r>
              <a:rPr lang="vi-VN" sz="1800" dirty="0">
                <a:latin typeface="Times New Roman" pitchFamily="18" charset="0"/>
                <a:cs typeface="Times New Roman" pitchFamily="18" charset="0"/>
              </a:rPr>
              <a:t>- Thực hiện y lệnh điều trị:</a:t>
            </a:r>
          </a:p>
          <a:p>
            <a:r>
              <a:rPr lang="vi-VN" sz="1800" dirty="0">
                <a:latin typeface="Times New Roman" pitchFamily="18" charset="0"/>
                <a:cs typeface="Times New Roman" pitchFamily="18" charset="0"/>
              </a:rPr>
              <a:t>+ Chuẩn bị dụng cụ đo áp lực tĩnh mạch trung tâm.</a:t>
            </a:r>
          </a:p>
          <a:p>
            <a:r>
              <a:rPr lang="en-US" sz="1800" dirty="0">
                <a:latin typeface="Times New Roman" pitchFamily="18" charset="0"/>
                <a:cs typeface="Times New Roman" pitchFamily="18" charset="0"/>
              </a:rPr>
              <a:t>+ Dụng cụ truyền tĩnh mạch.</a:t>
            </a:r>
          </a:p>
          <a:p>
            <a:r>
              <a:rPr lang="en-US" sz="1800" dirty="0">
                <a:latin typeface="Times New Roman" pitchFamily="18" charset="0"/>
                <a:cs typeface="Times New Roman" pitchFamily="18" charset="0"/>
              </a:rPr>
              <a:t>+ Các thuốc theo y lệnh.</a:t>
            </a:r>
          </a:p>
          <a:p>
            <a:r>
              <a:rPr lang="en-US" sz="1800" dirty="0">
                <a:latin typeface="Times New Roman" pitchFamily="18" charset="0"/>
                <a:cs typeface="Times New Roman" pitchFamily="18" charset="0"/>
              </a:rPr>
              <a:t>+ Truyền dịch theo y lệnh.</a:t>
            </a:r>
          </a:p>
          <a:p>
            <a:r>
              <a:rPr lang="en-US" sz="1800" dirty="0">
                <a:latin typeface="Times New Roman" pitchFamily="18" charset="0"/>
                <a:cs typeface="Times New Roman" pitchFamily="18" charset="0"/>
              </a:rPr>
              <a:t>+ Theo dõi mạch, huyết áp trong khi truyền.</a:t>
            </a:r>
          </a:p>
          <a:p>
            <a:r>
              <a:rPr lang="en-US" sz="1800" dirty="0">
                <a:latin typeface="Times New Roman" pitchFamily="18" charset="0"/>
                <a:cs typeface="Times New Roman" pitchFamily="18" charset="0"/>
              </a:rPr>
              <a:t>+ Phát hiện các biến chứng.</a:t>
            </a:r>
          </a:p>
          <a:p>
            <a:r>
              <a:rPr lang="en-US" sz="1800" dirty="0">
                <a:latin typeface="Times New Roman" pitchFamily="18" charset="0"/>
                <a:cs typeface="Times New Roman" pitchFamily="18" charset="0"/>
              </a:rPr>
              <a:t>- Nuôi d</a:t>
            </a:r>
            <a:r>
              <a:rPr lang="vi-VN" sz="1800" dirty="0">
                <a:latin typeface="Times New Roman" pitchFamily="18" charset="0"/>
                <a:cs typeface="Times New Roman" pitchFamily="18" charset="0"/>
              </a:rPr>
              <a:t>ưỡng:</a:t>
            </a:r>
          </a:p>
          <a:p>
            <a:r>
              <a:rPr lang="vi-VN" sz="1800" dirty="0">
                <a:latin typeface="Times New Roman" pitchFamily="18" charset="0"/>
                <a:cs typeface="Times New Roman" pitchFamily="18" charset="0"/>
              </a:rPr>
              <a:t>+ Ăn lỏng, bảo đảm 1.600 - 2.000 calo/ngày.</a:t>
            </a:r>
          </a:p>
          <a:p>
            <a:r>
              <a:rPr lang="en-US" sz="1800" dirty="0">
                <a:latin typeface="Times New Roman" pitchFamily="18" charset="0"/>
                <a:cs typeface="Times New Roman" pitchFamily="18" charset="0"/>
              </a:rPr>
              <a:t>+ Không cho bệnh nhân nhịn.</a:t>
            </a:r>
          </a:p>
          <a:p>
            <a:r>
              <a:rPr lang="en-US" sz="1800" dirty="0">
                <a:latin typeface="Times New Roman" pitchFamily="18" charset="0"/>
                <a:cs typeface="Times New Roman" pitchFamily="18" charset="0"/>
              </a:rPr>
              <a:t>+ Uống n</a:t>
            </a:r>
            <a:r>
              <a:rPr lang="vi-VN" sz="1800" dirty="0">
                <a:latin typeface="Times New Roman" pitchFamily="18" charset="0"/>
                <a:cs typeface="Times New Roman" pitchFamily="18" charset="0"/>
              </a:rPr>
              <a:t>ước cháo muối, trứng, thịt nạc.</a:t>
            </a:r>
          </a:p>
          <a:p>
            <a:r>
              <a:rPr lang="en-US" sz="1800" dirty="0">
                <a:latin typeface="Times New Roman" pitchFamily="18" charset="0"/>
                <a:cs typeface="Times New Roman" pitchFamily="18" charset="0"/>
              </a:rPr>
              <a:t>+ Uống Oresol.</a:t>
            </a:r>
          </a:p>
          <a:p>
            <a:endParaRPr lang="en-US" sz="18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amond(in)">
                                      <p:cBhvr>
                                        <p:cTn id="21" dur="2000"/>
                                        <p:tgtEl>
                                          <p:spTgt spid="3">
                                            <p:txEl>
                                              <p:pRg st="3" end="3"/>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amond(in)">
                                      <p:cBhvr>
                                        <p:cTn id="24" dur="2000"/>
                                        <p:tgtEl>
                                          <p:spTgt spid="3">
                                            <p:txEl>
                                              <p:pRg st="4" end="4"/>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par>
                                <p:cTn id="28" presetID="8" presetClass="entr" presetSubtype="16"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diamond(in)">
                                      <p:cBhvr>
                                        <p:cTn id="30" dur="2000"/>
                                        <p:tgtEl>
                                          <p:spTgt spid="3">
                                            <p:txEl>
                                              <p:pRg st="6" end="6"/>
                                            </p:txEl>
                                          </p:spTgt>
                                        </p:tgtEl>
                                      </p:cBhvr>
                                    </p:animEffect>
                                  </p:childTnLst>
                                </p:cTn>
                              </p:par>
                              <p:par>
                                <p:cTn id="31" presetID="8" presetClass="entr" presetSubtype="16"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diamond(in)">
                                      <p:cBhvr>
                                        <p:cTn id="33" dur="2000"/>
                                        <p:tgtEl>
                                          <p:spTgt spid="3">
                                            <p:txEl>
                                              <p:pRg st="7" end="7"/>
                                            </p:txEl>
                                          </p:spTgt>
                                        </p:tgtEl>
                                      </p:cBhvr>
                                    </p:animEffect>
                                  </p:childTnLst>
                                </p:cTn>
                              </p:par>
                              <p:par>
                                <p:cTn id="34" presetID="8" presetClass="entr" presetSubtype="16"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diamond(in)">
                                      <p:cBhvr>
                                        <p:cTn id="36" dur="2000"/>
                                        <p:tgtEl>
                                          <p:spTgt spid="3">
                                            <p:txEl>
                                              <p:pRg st="8" end="8"/>
                                            </p:txEl>
                                          </p:spTgt>
                                        </p:tgtEl>
                                      </p:cBhvr>
                                    </p:animEffect>
                                  </p:childTnLst>
                                </p:cTn>
                              </p:par>
                              <p:par>
                                <p:cTn id="37" presetID="8" presetClass="entr" presetSubtype="16"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diamond(in)">
                                      <p:cBhvr>
                                        <p:cTn id="39" dur="2000"/>
                                        <p:tgtEl>
                                          <p:spTgt spid="3">
                                            <p:txEl>
                                              <p:pRg st="9" end="9"/>
                                            </p:txEl>
                                          </p:spTgt>
                                        </p:tgtEl>
                                      </p:cBhvr>
                                    </p:animEffect>
                                  </p:childTnLst>
                                </p:cTn>
                              </p:par>
                              <p:par>
                                <p:cTn id="40" presetID="8" presetClass="entr" presetSubtype="16" fill="hold"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diamond(in)">
                                      <p:cBhvr>
                                        <p:cTn id="42" dur="2000"/>
                                        <p:tgtEl>
                                          <p:spTgt spid="3">
                                            <p:txEl>
                                              <p:pRg st="10" end="10"/>
                                            </p:txEl>
                                          </p:spTgt>
                                        </p:tgtEl>
                                      </p:cBhvr>
                                    </p:animEffect>
                                  </p:childTnLst>
                                </p:cTn>
                              </p:par>
                              <p:par>
                                <p:cTn id="43" presetID="8" presetClass="entr" presetSubtype="16"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diamond(in)">
                                      <p:cBhvr>
                                        <p:cTn id="45" dur="2000"/>
                                        <p:tgtEl>
                                          <p:spTgt spid="3">
                                            <p:txEl>
                                              <p:pRg st="11" end="11"/>
                                            </p:txEl>
                                          </p:spTgt>
                                        </p:tgtEl>
                                      </p:cBhvr>
                                    </p:animEffect>
                                  </p:childTnLst>
                                </p:cTn>
                              </p:par>
                              <p:par>
                                <p:cTn id="46" presetID="8" presetClass="entr" presetSubtype="16" fill="hold" nodeType="withEffect">
                                  <p:stCondLst>
                                    <p:cond delay="0"/>
                                  </p:stCondLst>
                                  <p:childTnLst>
                                    <p:set>
                                      <p:cBhvr>
                                        <p:cTn id="47" dur="1" fill="hold">
                                          <p:stCondLst>
                                            <p:cond delay="0"/>
                                          </p:stCondLst>
                                        </p:cTn>
                                        <p:tgtEl>
                                          <p:spTgt spid="3">
                                            <p:txEl>
                                              <p:pRg st="12" end="12"/>
                                            </p:txEl>
                                          </p:spTgt>
                                        </p:tgtEl>
                                        <p:attrNameLst>
                                          <p:attrName>style.visibility</p:attrName>
                                        </p:attrNameLst>
                                      </p:cBhvr>
                                      <p:to>
                                        <p:strVal val="visible"/>
                                      </p:to>
                                    </p:set>
                                    <p:animEffect transition="in" filter="diamond(in)">
                                      <p:cBhvr>
                                        <p:cTn id="48" dur="2000"/>
                                        <p:tgtEl>
                                          <p:spTgt spid="3">
                                            <p:txEl>
                                              <p:pRg st="12" end="12"/>
                                            </p:txEl>
                                          </p:spTgt>
                                        </p:tgtEl>
                                      </p:cBhvr>
                                    </p:animEffect>
                                  </p:childTnLst>
                                </p:cTn>
                              </p:par>
                              <p:par>
                                <p:cTn id="49" presetID="8" presetClass="entr" presetSubtype="16" fill="hold"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Effect transition="in" filter="diamond(in)">
                                      <p:cBhvr>
                                        <p:cTn id="51" dur="2000"/>
                                        <p:tgtEl>
                                          <p:spTgt spid="3">
                                            <p:txEl>
                                              <p:pRg st="13" end="13"/>
                                            </p:txEl>
                                          </p:spTgt>
                                        </p:tgtEl>
                                      </p:cBhvr>
                                    </p:animEffect>
                                  </p:childTnLst>
                                </p:cTn>
                              </p:par>
                              <p:par>
                                <p:cTn id="52" presetID="8" presetClass="entr" presetSubtype="16" fill="hold" nodeType="withEffect">
                                  <p:stCondLst>
                                    <p:cond delay="0"/>
                                  </p:stCondLst>
                                  <p:childTnLst>
                                    <p:set>
                                      <p:cBhvr>
                                        <p:cTn id="53" dur="1" fill="hold">
                                          <p:stCondLst>
                                            <p:cond delay="0"/>
                                          </p:stCondLst>
                                        </p:cTn>
                                        <p:tgtEl>
                                          <p:spTgt spid="3">
                                            <p:txEl>
                                              <p:pRg st="14" end="14"/>
                                            </p:txEl>
                                          </p:spTgt>
                                        </p:tgtEl>
                                        <p:attrNameLst>
                                          <p:attrName>style.visibility</p:attrName>
                                        </p:attrNameLst>
                                      </p:cBhvr>
                                      <p:to>
                                        <p:strVal val="visible"/>
                                      </p:to>
                                    </p:set>
                                    <p:animEffect transition="in" filter="diamond(in)">
                                      <p:cBhvr>
                                        <p:cTn id="54"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latin typeface="Times New Roman" pitchFamily="18" charset="0"/>
                <a:cs typeface="Times New Roman" pitchFamily="18" charset="0"/>
              </a:rPr>
              <a:t>ĐÁNH GIÁ:</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334000"/>
          </a:xfrm>
        </p:spPr>
        <p:txBody>
          <a:bodyPr>
            <a:noAutofit/>
          </a:bodyPr>
          <a:lstStyle/>
          <a:p>
            <a:r>
              <a:rPr lang="en-US" sz="2000" b="1" i="1" dirty="0" smtClean="0">
                <a:latin typeface="Times New Roman" pitchFamily="18" charset="0"/>
                <a:cs typeface="Times New Roman" pitchFamily="18" charset="0"/>
              </a:rPr>
              <a:t>- </a:t>
            </a:r>
            <a:r>
              <a:rPr lang="en-US" sz="2000" b="1" i="1" dirty="0">
                <a:latin typeface="Times New Roman" pitchFamily="18" charset="0"/>
                <a:cs typeface="Times New Roman" pitchFamily="18" charset="0"/>
              </a:rPr>
              <a:t>Diễn biến tốt:</a:t>
            </a:r>
          </a:p>
          <a:p>
            <a:r>
              <a:rPr lang="en-US" sz="2000" dirty="0">
                <a:latin typeface="Times New Roman" pitchFamily="18" charset="0"/>
                <a:cs typeface="Times New Roman" pitchFamily="18" charset="0"/>
              </a:rPr>
              <a:t>+ Hết các dấu hiệu mất n</a:t>
            </a:r>
            <a:r>
              <a:rPr lang="vi-VN" sz="2000" dirty="0">
                <a:latin typeface="Times New Roman" pitchFamily="18" charset="0"/>
                <a:cs typeface="Times New Roman" pitchFamily="18" charset="0"/>
              </a:rPr>
              <a:t>ước.</a:t>
            </a:r>
          </a:p>
          <a:p>
            <a:r>
              <a:rPr lang="en-US" sz="2000" dirty="0">
                <a:latin typeface="Times New Roman" pitchFamily="18" charset="0"/>
                <a:cs typeface="Times New Roman" pitchFamily="18" charset="0"/>
              </a:rPr>
              <a:t>+ Mạch, huyết áp trở lại bình th</a:t>
            </a:r>
            <a:r>
              <a:rPr lang="vi-VN" sz="2000" dirty="0">
                <a:latin typeface="Times New Roman" pitchFamily="18" charset="0"/>
                <a:cs typeface="Times New Roman" pitchFamily="18" charset="0"/>
              </a:rPr>
              <a:t>ường.</a:t>
            </a:r>
          </a:p>
          <a:p>
            <a:r>
              <a:rPr lang="en-US" sz="2000" dirty="0">
                <a:latin typeface="Times New Roman" pitchFamily="18" charset="0"/>
                <a:cs typeface="Times New Roman" pitchFamily="18" charset="0"/>
              </a:rPr>
              <a:t>+ N</a:t>
            </a:r>
            <a:r>
              <a:rPr lang="vi-VN" sz="2000" dirty="0">
                <a:latin typeface="Times New Roman" pitchFamily="18" charset="0"/>
                <a:cs typeface="Times New Roman" pitchFamily="18" charset="0"/>
              </a:rPr>
              <a:t>ước tiểu &gt; 500 ml/24 giờ</a:t>
            </a:r>
          </a:p>
          <a:p>
            <a:r>
              <a:rPr lang="en-US" sz="2000" dirty="0">
                <a:latin typeface="Times New Roman" pitchFamily="18" charset="0"/>
                <a:cs typeface="Times New Roman" pitchFamily="18" charset="0"/>
              </a:rPr>
              <a:t>+ Ure máu giảm, trở lại bình th</a:t>
            </a:r>
            <a:r>
              <a:rPr lang="vi-VN" sz="2000" dirty="0">
                <a:latin typeface="Times New Roman" pitchFamily="18" charset="0"/>
                <a:cs typeface="Times New Roman" pitchFamily="18" charset="0"/>
              </a:rPr>
              <a:t>ường.</a:t>
            </a:r>
          </a:p>
          <a:p>
            <a:r>
              <a:rPr lang="en-US" sz="2000" dirty="0">
                <a:latin typeface="Times New Roman" pitchFamily="18" charset="0"/>
                <a:cs typeface="Times New Roman" pitchFamily="18" charset="0"/>
              </a:rPr>
              <a:t>+ Không khó thở. Hết sốt.</a:t>
            </a:r>
          </a:p>
          <a:p>
            <a:r>
              <a:rPr lang="en-US" sz="2000" b="1" i="1" dirty="0">
                <a:latin typeface="Times New Roman" pitchFamily="18" charset="0"/>
                <a:cs typeface="Times New Roman" pitchFamily="18" charset="0"/>
              </a:rPr>
              <a:t>- Diễn biến xấu:</a:t>
            </a:r>
          </a:p>
          <a:p>
            <a:r>
              <a:rPr lang="en-US" sz="2000" dirty="0">
                <a:latin typeface="Times New Roman" pitchFamily="18" charset="0"/>
                <a:cs typeface="Times New Roman" pitchFamily="18" charset="0"/>
              </a:rPr>
              <a:t>+ Vẫn ỉa chảy.</a:t>
            </a:r>
          </a:p>
          <a:p>
            <a:r>
              <a:rPr lang="en-US" sz="2000" dirty="0">
                <a:latin typeface="Times New Roman" pitchFamily="18" charset="0"/>
                <a:cs typeface="Times New Roman" pitchFamily="18" charset="0"/>
              </a:rPr>
              <a:t>+ Sốt.</a:t>
            </a:r>
          </a:p>
          <a:p>
            <a:r>
              <a:rPr lang="en-US" sz="2000" dirty="0">
                <a:latin typeface="Times New Roman" pitchFamily="18" charset="0"/>
                <a:cs typeface="Times New Roman" pitchFamily="18" charset="0"/>
              </a:rPr>
              <a:t>+ Truỵ mạch.</a:t>
            </a:r>
          </a:p>
          <a:p>
            <a:r>
              <a:rPr lang="en-US" sz="2000" dirty="0">
                <a:latin typeface="Times New Roman" pitchFamily="18" charset="0"/>
                <a:cs typeface="Times New Roman" pitchFamily="18" charset="0"/>
              </a:rPr>
              <a:t>+ Vô niệu, ALTMTT cao.</a:t>
            </a:r>
          </a:p>
          <a:p>
            <a:r>
              <a:rPr lang="vi-VN" sz="2000" dirty="0">
                <a:latin typeface="Times New Roman" pitchFamily="18" charset="0"/>
                <a:cs typeface="Times New Roman" pitchFamily="18" charset="0"/>
              </a:rPr>
              <a:t>+ Ure huyết tăng cao.</a:t>
            </a:r>
          </a:p>
          <a:p>
            <a:r>
              <a:rPr lang="en-US" sz="2000" dirty="0">
                <a:latin typeface="Times New Roman" pitchFamily="18" charset="0"/>
                <a:cs typeface="Times New Roman" pitchFamily="18" charset="0"/>
              </a:rPr>
              <a:t>+ Rối loạn hô hấp.</a:t>
            </a:r>
          </a:p>
          <a:p>
            <a:r>
              <a:rPr lang="en-US" sz="2000" dirty="0">
                <a:latin typeface="Times New Roman" pitchFamily="18" charset="0"/>
                <a:cs typeface="Times New Roman" pitchFamily="18" charset="0"/>
              </a:rPr>
              <a:t>Phải báo bác sĩ ngay.</a:t>
            </a:r>
          </a:p>
          <a:p>
            <a:endParaRPr lang="en-US" sz="20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500"/>
                                        <p:tgtEl>
                                          <p:spTgt spid="3">
                                            <p:txEl>
                                              <p:pRg st="1" end="1"/>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heckerboard(across)">
                                      <p:cBhvr>
                                        <p:cTn id="18" dur="500"/>
                                        <p:tgtEl>
                                          <p:spTgt spid="3">
                                            <p:txEl>
                                              <p:pRg st="2" end="2"/>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heckerboard(across)">
                                      <p:cBhvr>
                                        <p:cTn id="21" dur="500"/>
                                        <p:tgtEl>
                                          <p:spTgt spid="3">
                                            <p:txEl>
                                              <p:pRg st="3" end="3"/>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heckerboard(across)">
                                      <p:cBhvr>
                                        <p:cTn id="24" dur="500"/>
                                        <p:tgtEl>
                                          <p:spTgt spid="3">
                                            <p:txEl>
                                              <p:pRg st="4" end="4"/>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checkerboard(across)">
                                      <p:cBhvr>
                                        <p:cTn id="30" dur="500"/>
                                        <p:tgtEl>
                                          <p:spTgt spid="3">
                                            <p:txEl>
                                              <p:pRg st="6" end="6"/>
                                            </p:txEl>
                                          </p:spTgt>
                                        </p:tgtEl>
                                      </p:cBhvr>
                                    </p:animEffect>
                                  </p:childTnLst>
                                </p:cTn>
                              </p:par>
                              <p:par>
                                <p:cTn id="31" presetID="5" presetClass="entr" presetSubtype="1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checkerboard(across)">
                                      <p:cBhvr>
                                        <p:cTn id="33" dur="500"/>
                                        <p:tgtEl>
                                          <p:spTgt spid="3">
                                            <p:txEl>
                                              <p:pRg st="7" end="7"/>
                                            </p:txEl>
                                          </p:spTgt>
                                        </p:tgtEl>
                                      </p:cBhvr>
                                    </p:animEffect>
                                  </p:childTnLst>
                                </p:cTn>
                              </p:par>
                              <p:par>
                                <p:cTn id="34" presetID="5" presetClass="entr" presetSubtype="10"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checkerboard(across)">
                                      <p:cBhvr>
                                        <p:cTn id="36" dur="500"/>
                                        <p:tgtEl>
                                          <p:spTgt spid="3">
                                            <p:txEl>
                                              <p:pRg st="8" end="8"/>
                                            </p:txEl>
                                          </p:spTgt>
                                        </p:tgtEl>
                                      </p:cBhvr>
                                    </p:animEffect>
                                  </p:childTnLst>
                                </p:cTn>
                              </p:par>
                              <p:par>
                                <p:cTn id="37" presetID="5" presetClass="entr" presetSubtype="1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checkerboard(across)">
                                      <p:cBhvr>
                                        <p:cTn id="39" dur="500"/>
                                        <p:tgtEl>
                                          <p:spTgt spid="3">
                                            <p:txEl>
                                              <p:pRg st="9" end="9"/>
                                            </p:txEl>
                                          </p:spTgt>
                                        </p:tgtEl>
                                      </p:cBhvr>
                                    </p:animEffect>
                                  </p:childTnLst>
                                </p:cTn>
                              </p:par>
                              <p:par>
                                <p:cTn id="40" presetID="5" presetClass="entr" presetSubtype="10" fill="hold"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42" dur="500"/>
                                        <p:tgtEl>
                                          <p:spTgt spid="3">
                                            <p:txEl>
                                              <p:pRg st="10" end="10"/>
                                            </p:txEl>
                                          </p:spTgt>
                                        </p:tgtEl>
                                      </p:cBhvr>
                                    </p:animEffect>
                                  </p:childTnLst>
                                </p:cTn>
                              </p:par>
                              <p:par>
                                <p:cTn id="43" presetID="5" presetClass="entr" presetSubtype="10"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45" dur="500"/>
                                        <p:tgtEl>
                                          <p:spTgt spid="3">
                                            <p:txEl>
                                              <p:pRg st="11" end="11"/>
                                            </p:txEl>
                                          </p:spTgt>
                                        </p:tgtEl>
                                      </p:cBhvr>
                                    </p:animEffect>
                                  </p:childTnLst>
                                </p:cTn>
                              </p:par>
                              <p:par>
                                <p:cTn id="46" presetID="5" presetClass="entr" presetSubtype="10" fill="hold" nodeType="withEffect">
                                  <p:stCondLst>
                                    <p:cond delay="0"/>
                                  </p:stCondLst>
                                  <p:childTnLst>
                                    <p:set>
                                      <p:cBhvr>
                                        <p:cTn id="47"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48" dur="500"/>
                                        <p:tgtEl>
                                          <p:spTgt spid="3">
                                            <p:txEl>
                                              <p:pRg st="12" end="12"/>
                                            </p:txEl>
                                          </p:spTgt>
                                        </p:tgtEl>
                                      </p:cBhvr>
                                    </p:animEffect>
                                  </p:childTnLst>
                                </p:cTn>
                              </p:par>
                              <p:par>
                                <p:cTn id="49" presetID="5" presetClass="entr" presetSubtype="10" fill="hold"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Effect transition="in" filter="checkerboard(across)">
                                      <p:cBhvr>
                                        <p:cTn id="51"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1).jpg"/>
          <p:cNvPicPr>
            <a:picLocks noGrp="1" noChangeAspect="1"/>
          </p:cNvPicPr>
          <p:nvPr>
            <p:ph idx="1"/>
          </p:nvPr>
        </p:nvPicPr>
        <p:blipFill>
          <a:blip r:embed="rId2"/>
          <a:stretch>
            <a:fillRect/>
          </a:stretch>
        </p:blipFill>
        <p:spPr>
          <a:xfrm>
            <a:off x="0" y="0"/>
            <a:ext cx="9144000" cy="685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6" name="Content Placeholder 5" descr="images (7).jpg"/>
          <p:cNvPicPr>
            <a:picLocks noGrp="1" noChangeAspect="1"/>
          </p:cNvPicPr>
          <p:nvPr>
            <p:ph idx="1"/>
          </p:nvPr>
        </p:nvPicPr>
        <p:blipFill>
          <a:blip r:embed="rId2"/>
          <a:stretch>
            <a:fillRect/>
          </a:stretch>
        </p:blipFill>
        <p:spPr>
          <a:xfrm>
            <a:off x="0" y="0"/>
            <a:ext cx="9144000" cy="6858000"/>
          </a:xfrm>
        </p:spPr>
      </p:pic>
      <p:sp>
        <p:nvSpPr>
          <p:cNvPr id="7" name="Rectangle 6"/>
          <p:cNvSpPr/>
          <p:nvPr/>
        </p:nvSpPr>
        <p:spPr>
          <a:xfrm>
            <a:off x="1371600" y="381000"/>
            <a:ext cx="6781800" cy="6324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u="sng" dirty="0" smtClean="0">
                <a:latin typeface="Times New Roman" pitchFamily="18" charset="0"/>
                <a:cs typeface="Times New Roman" pitchFamily="18" charset="0"/>
              </a:rPr>
              <a:t>Lớp K19YDD2</a:t>
            </a:r>
            <a:r>
              <a:rPr lang="en-US" sz="2800" dirty="0" smtClean="0">
                <a:latin typeface="Times New Roman" pitchFamily="18" charset="0"/>
                <a:cs typeface="Times New Roman" pitchFamily="18" charset="0"/>
              </a:rPr>
              <a:t>:</a:t>
            </a:r>
          </a:p>
          <a:p>
            <a:pPr marL="457200" indent="-457200"/>
            <a:r>
              <a:rPr lang="en-US" sz="2400" b="1" dirty="0" smtClean="0">
                <a:latin typeface="Times New Roman" pitchFamily="18" charset="0"/>
                <a:cs typeface="Times New Roman" pitchFamily="18" charset="0"/>
              </a:rPr>
              <a:t>Nhóm:</a:t>
            </a:r>
          </a:p>
          <a:p>
            <a:pPr marL="1371600" lvl="2" indent="-457200">
              <a:buFont typeface="Wingdings" pitchFamily="2" charset="2"/>
              <a:buChar char="Ø"/>
            </a:pPr>
            <a:r>
              <a:rPr lang="en-US" dirty="0" smtClean="0">
                <a:latin typeface="Times New Roman" pitchFamily="18" charset="0"/>
                <a:cs typeface="Times New Roman" pitchFamily="18" charset="0"/>
              </a:rPr>
              <a:t>Trần Thị Hoài</a:t>
            </a:r>
          </a:p>
          <a:p>
            <a:pPr marL="1371600" lvl="2" indent="-457200">
              <a:buFont typeface="Wingdings" pitchFamily="2" charset="2"/>
              <a:buChar char="Ø"/>
            </a:pPr>
            <a:r>
              <a:rPr lang="en-US" dirty="0" smtClean="0">
                <a:latin typeface="Times New Roman" pitchFamily="18" charset="0"/>
                <a:cs typeface="Times New Roman" pitchFamily="18" charset="0"/>
              </a:rPr>
              <a:t>Đoàn Kiều Thu Hằng</a:t>
            </a:r>
          </a:p>
          <a:p>
            <a:pPr marL="1371600" lvl="2" indent="-457200">
              <a:buFont typeface="Wingdings" pitchFamily="2" charset="2"/>
              <a:buChar char="Ø"/>
            </a:pPr>
            <a:r>
              <a:rPr lang="en-US" dirty="0" smtClean="0">
                <a:latin typeface="Times New Roman" pitchFamily="18" charset="0"/>
                <a:cs typeface="Times New Roman" pitchFamily="18" charset="0"/>
              </a:rPr>
              <a:t>Trần Thị Ánh Tuyết</a:t>
            </a:r>
          </a:p>
          <a:p>
            <a:pPr marL="1371600" lvl="2" indent="-457200">
              <a:buFont typeface="Wingdings" pitchFamily="2" charset="2"/>
              <a:buChar char="Ø"/>
            </a:pPr>
            <a:r>
              <a:rPr lang="en-US" dirty="0" smtClean="0">
                <a:latin typeface="Times New Roman" pitchFamily="18" charset="0"/>
                <a:cs typeface="Times New Roman" pitchFamily="18" charset="0"/>
              </a:rPr>
              <a:t>Đỗ Vân Anh</a:t>
            </a:r>
          </a:p>
          <a:p>
            <a:pPr marL="1371600" lvl="2" indent="-457200">
              <a:buFont typeface="Wingdings" pitchFamily="2" charset="2"/>
              <a:buChar char="Ø"/>
            </a:pPr>
            <a:r>
              <a:rPr lang="en-US" dirty="0" smtClean="0">
                <a:latin typeface="Times New Roman" pitchFamily="18" charset="0"/>
                <a:cs typeface="Times New Roman" pitchFamily="18" charset="0"/>
              </a:rPr>
              <a:t>Mai Thị Mỹ Linh</a:t>
            </a:r>
          </a:p>
          <a:p>
            <a:pPr marL="1371600" lvl="2" indent="-457200">
              <a:buFont typeface="Wingdings" pitchFamily="2" charset="2"/>
              <a:buChar char="Ø"/>
            </a:pPr>
            <a:r>
              <a:rPr lang="en-US" dirty="0" smtClean="0">
                <a:latin typeface="Times New Roman" pitchFamily="18" charset="0"/>
                <a:cs typeface="Times New Roman" pitchFamily="18" charset="0"/>
              </a:rPr>
              <a:t>Bùi Thị Hồng Nhung</a:t>
            </a:r>
          </a:p>
          <a:p>
            <a:pPr marL="1371600" lvl="2" indent="-457200">
              <a:buFont typeface="Wingdings" pitchFamily="2" charset="2"/>
              <a:buChar char="Ø"/>
            </a:pPr>
            <a:r>
              <a:rPr lang="en-US" dirty="0" smtClean="0">
                <a:latin typeface="Times New Roman" pitchFamily="18" charset="0"/>
                <a:cs typeface="Times New Roman" pitchFamily="18" charset="0"/>
              </a:rPr>
              <a:t>Đặng Thị Thu</a:t>
            </a:r>
          </a:p>
          <a:p>
            <a:pPr marL="1371600" lvl="2" indent="-457200">
              <a:buFont typeface="Wingdings" pitchFamily="2" charset="2"/>
              <a:buChar char="Ø"/>
            </a:pPr>
            <a:r>
              <a:rPr lang="en-US" dirty="0" smtClean="0">
                <a:latin typeface="Times New Roman" pitchFamily="18" charset="0"/>
                <a:cs typeface="Times New Roman" pitchFamily="18" charset="0"/>
              </a:rPr>
              <a:t>Huỳnh Thị Thúy Hậu</a:t>
            </a:r>
          </a:p>
          <a:p>
            <a:pPr marL="1371600" lvl="2" indent="-457200">
              <a:buFont typeface="Wingdings" pitchFamily="2" charset="2"/>
              <a:buChar char="Ø"/>
            </a:pPr>
            <a:r>
              <a:rPr lang="en-US" dirty="0" smtClean="0">
                <a:latin typeface="Times New Roman" pitchFamily="18" charset="0"/>
                <a:cs typeface="Times New Roman" pitchFamily="18" charset="0"/>
              </a:rPr>
              <a:t>Nguyễn Thị Diễm My</a:t>
            </a:r>
          </a:p>
          <a:p>
            <a:pPr marL="1371600" lvl="2" indent="-457200">
              <a:buFont typeface="Wingdings" pitchFamily="2" charset="2"/>
              <a:buChar char="Ø"/>
            </a:pPr>
            <a:r>
              <a:rPr lang="en-US" dirty="0" smtClean="0">
                <a:latin typeface="Times New Roman" pitchFamily="18" charset="0"/>
                <a:cs typeface="Times New Roman" pitchFamily="18" charset="0"/>
              </a:rPr>
              <a:t>Nguyễn Huỳnh Thùy Diễm</a:t>
            </a:r>
          </a:p>
          <a:p>
            <a:pPr marL="1371600" lvl="2" indent="-457200">
              <a:buFont typeface="Wingdings" pitchFamily="2" charset="2"/>
              <a:buChar char="Ø"/>
            </a:pPr>
            <a:r>
              <a:rPr lang="en-US" dirty="0" smtClean="0">
                <a:latin typeface="Times New Roman" pitchFamily="18" charset="0"/>
                <a:cs typeface="Times New Roman" pitchFamily="18" charset="0"/>
              </a:rPr>
              <a:t>Đinh Nguyễn Anh Bách</a:t>
            </a:r>
          </a:p>
          <a:p>
            <a:pPr marL="1371600" lvl="2" indent="-457200">
              <a:buFont typeface="Wingdings" pitchFamily="2" charset="2"/>
              <a:buChar char="Ø"/>
            </a:pPr>
            <a:r>
              <a:rPr lang="en-US" dirty="0" smtClean="0">
                <a:latin typeface="Times New Roman" pitchFamily="18" charset="0"/>
                <a:cs typeface="Times New Roman" pitchFamily="18" charset="0"/>
              </a:rPr>
              <a:t>Lê Ngọc Tân</a:t>
            </a:r>
          </a:p>
          <a:p>
            <a:pPr algn="ctr"/>
            <a:endParaRPr lang="en-US"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latin typeface="Times New Roman" pitchFamily="18" charset="0"/>
                <a:cs typeface="Times New Roman" pitchFamily="18" charset="0"/>
              </a:rPr>
              <a:t>NỘI DUNG:</a:t>
            </a:r>
            <a:endParaRPr lang="en-US" sz="5400" b="1" u="sng" dirty="0">
              <a:latin typeface="Times New Roman" pitchFamily="18" charset="0"/>
              <a:cs typeface="Times New Roman" pitchFamily="18" charset="0"/>
            </a:endParaRPr>
          </a:p>
        </p:txBody>
      </p:sp>
      <p:sp>
        <p:nvSpPr>
          <p:cNvPr id="7" name="Content Placeholder 6"/>
          <p:cNvSpPr>
            <a:spLocks noGrp="1"/>
          </p:cNvSpPr>
          <p:nvPr>
            <p:ph idx="1"/>
          </p:nvPr>
        </p:nvSpPr>
        <p:spPr>
          <a:xfrm>
            <a:off x="457200" y="1752600"/>
            <a:ext cx="8229600" cy="4373563"/>
          </a:xfrm>
        </p:spPr>
        <p:txBody>
          <a:bodyPr/>
          <a:lstStyle/>
          <a:p>
            <a:endParaRPr lang="en-US" dirty="0" smtClean="0"/>
          </a:p>
          <a:p>
            <a:endParaRPr lang="en-US" dirty="0"/>
          </a:p>
          <a:p>
            <a:endParaRPr lang="en-US" dirty="0"/>
          </a:p>
        </p:txBody>
      </p:sp>
      <p:sp>
        <p:nvSpPr>
          <p:cNvPr id="8" name="Right Arrow 7"/>
          <p:cNvSpPr/>
          <p:nvPr/>
        </p:nvSpPr>
        <p:spPr>
          <a:xfrm>
            <a:off x="381000" y="1752600"/>
            <a:ext cx="3276600" cy="396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733800" y="1905000"/>
            <a:ext cx="472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1"/>
                </a:solidFill>
                <a:latin typeface="Times New Roman" pitchFamily="18" charset="0"/>
                <a:cs typeface="Times New Roman" pitchFamily="18" charset="0"/>
              </a:rPr>
              <a:t>Tổng quan về ngộ độc</a:t>
            </a:r>
            <a:endParaRPr lang="en-US" sz="2000" dirty="0">
              <a:solidFill>
                <a:schemeClr val="bg1"/>
              </a:solidFill>
              <a:latin typeface="Times New Roman" pitchFamily="18" charset="0"/>
              <a:cs typeface="Times New Roman" pitchFamily="18" charset="0"/>
            </a:endParaRPr>
          </a:p>
        </p:txBody>
      </p:sp>
      <p:sp>
        <p:nvSpPr>
          <p:cNvPr id="10" name="Rectangle 9"/>
          <p:cNvSpPr/>
          <p:nvPr/>
        </p:nvSpPr>
        <p:spPr>
          <a:xfrm>
            <a:off x="3733800" y="2438400"/>
            <a:ext cx="472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Nguyên nhân gây ngộ độc</a:t>
            </a:r>
            <a:endParaRPr lang="en-US" sz="2000" dirty="0">
              <a:latin typeface="Times New Roman" pitchFamily="18" charset="0"/>
              <a:cs typeface="Times New Roman" pitchFamily="18" charset="0"/>
            </a:endParaRPr>
          </a:p>
        </p:txBody>
      </p:sp>
      <p:sp>
        <p:nvSpPr>
          <p:cNvPr id="11" name="Rectangle 10"/>
          <p:cNvSpPr/>
          <p:nvPr/>
        </p:nvSpPr>
        <p:spPr>
          <a:xfrm>
            <a:off x="3733800" y="2971800"/>
            <a:ext cx="4724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Đặc điểm Dịch tễ học</a:t>
            </a:r>
            <a:endParaRPr lang="en-US" sz="2000" dirty="0">
              <a:latin typeface="Times New Roman" pitchFamily="18" charset="0"/>
              <a:cs typeface="Times New Roman" pitchFamily="18" charset="0"/>
            </a:endParaRPr>
          </a:p>
        </p:txBody>
      </p:sp>
      <p:sp>
        <p:nvSpPr>
          <p:cNvPr id="12" name="Rectangle 11"/>
          <p:cNvSpPr/>
          <p:nvPr/>
        </p:nvSpPr>
        <p:spPr>
          <a:xfrm>
            <a:off x="3733800" y="3581400"/>
            <a:ext cx="4724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Sinh lý bệnh</a:t>
            </a:r>
            <a:endParaRPr lang="en-US" sz="2000" dirty="0">
              <a:latin typeface="Times New Roman" pitchFamily="18" charset="0"/>
              <a:cs typeface="Times New Roman" pitchFamily="18" charset="0"/>
            </a:endParaRPr>
          </a:p>
        </p:txBody>
      </p:sp>
      <p:sp>
        <p:nvSpPr>
          <p:cNvPr id="13" name="Rectangle 12"/>
          <p:cNvSpPr/>
          <p:nvPr/>
        </p:nvSpPr>
        <p:spPr>
          <a:xfrm>
            <a:off x="3733800" y="4191000"/>
            <a:ext cx="4724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Triệu chứng của ngộ độc</a:t>
            </a:r>
            <a:endParaRPr lang="en-US" sz="2000" dirty="0">
              <a:latin typeface="Times New Roman" pitchFamily="18" charset="0"/>
              <a:cs typeface="Times New Roman" pitchFamily="18" charset="0"/>
            </a:endParaRPr>
          </a:p>
        </p:txBody>
      </p:sp>
      <p:sp>
        <p:nvSpPr>
          <p:cNvPr id="14" name="Rectangle 13"/>
          <p:cNvSpPr/>
          <p:nvPr/>
        </p:nvSpPr>
        <p:spPr>
          <a:xfrm>
            <a:off x="3733800" y="4800600"/>
            <a:ext cx="472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Xử trí bệnh nhân ngộ độc</a:t>
            </a:r>
            <a:endParaRPr lang="en-US" sz="2000" dirty="0">
              <a:latin typeface="Times New Roman" pitchFamily="18" charset="0"/>
              <a:cs typeface="Times New Roman" pitchFamily="18" charset="0"/>
            </a:endParaRPr>
          </a:p>
        </p:txBody>
      </p:sp>
      <p:sp>
        <p:nvSpPr>
          <p:cNvPr id="15" name="Rectangle 14"/>
          <p:cNvSpPr/>
          <p:nvPr/>
        </p:nvSpPr>
        <p:spPr>
          <a:xfrm>
            <a:off x="3733800" y="5334000"/>
            <a:ext cx="472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Chăm sóc bệnh nhân ngộ độc</a:t>
            </a:r>
            <a:endParaRPr lang="en-US" sz="2000" dirty="0">
              <a:latin typeface="Times New Roman" pitchFamily="18" charset="0"/>
              <a:cs typeface="Times New Roman" pitchFamily="18" charset="0"/>
            </a:endParaRPr>
          </a:p>
        </p:txBody>
      </p:sp>
      <p:pic>
        <p:nvPicPr>
          <p:cNvPr id="16" name="Picture 15" descr="hinh-nen-dong-tinh-yeu-1.gif"/>
          <p:cNvPicPr>
            <a:picLocks noChangeAspect="1"/>
          </p:cNvPicPr>
          <p:nvPr/>
        </p:nvPicPr>
        <p:blipFill>
          <a:blip r:embed="rId2"/>
          <a:stretch>
            <a:fillRect/>
          </a:stretch>
        </p:blipFill>
        <p:spPr>
          <a:xfrm>
            <a:off x="381000" y="2743200"/>
            <a:ext cx="1600200" cy="19812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heckerboard(across)">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amond(in)">
                                      <p:cBhvr>
                                        <p:cTn id="22" dur="2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diamond(in)">
                                      <p:cBhvr>
                                        <p:cTn id="33" dur="20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blinds(horizontal)">
                                      <p:cBhvr>
                                        <p:cTn id="3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1" animBg="1"/>
      <p:bldP spid="11" grpId="0" animBg="1"/>
      <p:bldP spid="12" grpId="0" animBg="1"/>
      <p:bldP spid="13"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000" dirty="0">
              <a:latin typeface="Times New Roman" pitchFamily="18" charset="0"/>
              <a:cs typeface="Times New Roman" pitchFamily="18" charset="0"/>
            </a:endParaRPr>
          </a:p>
        </p:txBody>
      </p:sp>
      <p:pic>
        <p:nvPicPr>
          <p:cNvPr id="4" name="Content Placeholder 3" descr="images (2).jpg"/>
          <p:cNvPicPr>
            <a:picLocks noGrp="1" noChangeAspect="1"/>
          </p:cNvPicPr>
          <p:nvPr>
            <p:ph idx="1"/>
          </p:nvPr>
        </p:nvPicPr>
        <p:blipFill>
          <a:blip r:embed="rId2"/>
          <a:stretch>
            <a:fillRect/>
          </a:stretch>
        </p:blipFill>
        <p:spPr>
          <a:xfrm>
            <a:off x="0" y="0"/>
            <a:ext cx="9144000" cy="685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Rectangle 4"/>
          <p:cNvSpPr/>
          <p:nvPr/>
        </p:nvSpPr>
        <p:spPr>
          <a:xfrm>
            <a:off x="381000" y="533400"/>
            <a:ext cx="84582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33400" y="381000"/>
            <a:ext cx="81534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Times New Roman" pitchFamily="18" charset="0"/>
                <a:cs typeface="Times New Roman" pitchFamily="18" charset="0"/>
              </a:rPr>
              <a:t>TỔNG QUAN VỀ NGỘ ĐỘC</a:t>
            </a:r>
            <a:endParaRPr lang="en-US" sz="3600" b="1" dirty="0">
              <a:solidFill>
                <a:schemeClr val="tx1"/>
              </a:solidFill>
              <a:latin typeface="Times New Roman" pitchFamily="18" charset="0"/>
              <a:cs typeface="Times New Roman" pitchFamily="18" charset="0"/>
            </a:endParaRPr>
          </a:p>
        </p:txBody>
      </p:sp>
      <p:sp>
        <p:nvSpPr>
          <p:cNvPr id="7" name="Rectangle 6"/>
          <p:cNvSpPr/>
          <p:nvPr/>
        </p:nvSpPr>
        <p:spPr>
          <a:xfrm>
            <a:off x="609600" y="1371600"/>
            <a:ext cx="8153400" cy="2209800"/>
          </a:xfrm>
          <a:prstGeom prst="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v"/>
            </a:pPr>
            <a:r>
              <a:rPr lang="en-US" sz="2000" dirty="0" smtClean="0">
                <a:solidFill>
                  <a:schemeClr val="tx1"/>
                </a:solidFill>
                <a:latin typeface="Times New Roman" pitchFamily="18" charset="0"/>
                <a:cs typeface="Times New Roman" pitchFamily="18" charset="0"/>
              </a:rPr>
              <a:t>    </a:t>
            </a:r>
            <a:r>
              <a:rPr lang="vi-VN" sz="2000" dirty="0" smtClean="0">
                <a:solidFill>
                  <a:schemeClr val="tx1"/>
                </a:solidFill>
                <a:latin typeface="Times New Roman" pitchFamily="18" charset="0"/>
                <a:cs typeface="Times New Roman" pitchFamily="18" charset="0"/>
              </a:rPr>
              <a:t>Gọi </a:t>
            </a:r>
            <a:r>
              <a:rPr lang="vi-VN" sz="2000" dirty="0">
                <a:solidFill>
                  <a:schemeClr val="tx1"/>
                </a:solidFill>
                <a:latin typeface="Times New Roman" pitchFamily="18" charset="0"/>
                <a:cs typeface="Times New Roman" pitchFamily="18" charset="0"/>
              </a:rPr>
              <a:t>là ngộ độc khi có bất kỳ chất nào có khả năng gây tổn hại, huỷ hoại xâm nhập vào cơ thể. Sự tổn thương này có thể biểu hiện từ rất nhẹ như buồn nôn, nôn ói đến rất nặng, thậm chí tử vong.</a:t>
            </a:r>
          </a:p>
          <a:p>
            <a:pPr>
              <a:buFont typeface="Wingdings" pitchFamily="2" charset="2"/>
              <a:buChar char="v"/>
            </a:pPr>
            <a:r>
              <a:rPr lang="en-US" sz="2000" dirty="0" smtClean="0">
                <a:solidFill>
                  <a:schemeClr val="tx1"/>
                </a:solidFill>
                <a:latin typeface="Times New Roman" pitchFamily="18" charset="0"/>
                <a:cs typeface="Times New Roman" pitchFamily="18" charset="0"/>
              </a:rPr>
              <a:t>    L</a:t>
            </a:r>
            <a:r>
              <a:rPr lang="vi-VN" sz="2000" dirty="0">
                <a:solidFill>
                  <a:schemeClr val="tx1"/>
                </a:solidFill>
                <a:latin typeface="Times New Roman" pitchFamily="18" charset="0"/>
                <a:cs typeface="Times New Roman" pitchFamily="18" charset="0"/>
              </a:rPr>
              <a:t>ượng hoá chất xâm nhập vào cơ thể tại một thời điểm gọi là liều, liều gây ngộ độc gọi là liều độc, liều thấp nhất gây hại cho cơ thể gọi là liều ngưỡng</a:t>
            </a:r>
            <a:r>
              <a:rPr lang="vi-VN" dirty="0"/>
              <a:t>.</a:t>
            </a:r>
          </a:p>
        </p:txBody>
      </p:sp>
      <p:pic>
        <p:nvPicPr>
          <p:cNvPr id="8" name="Picture 7" descr="tải xuống (6).jpg"/>
          <p:cNvPicPr>
            <a:picLocks noChangeAspect="1"/>
          </p:cNvPicPr>
          <p:nvPr/>
        </p:nvPicPr>
        <p:blipFill>
          <a:blip r:embed="rId3"/>
          <a:stretch>
            <a:fillRect/>
          </a:stretch>
        </p:blipFill>
        <p:spPr>
          <a:xfrm>
            <a:off x="762000" y="3733800"/>
            <a:ext cx="3657600" cy="25908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9" name="Picture 8" descr="tải xuống (7).jpg"/>
          <p:cNvPicPr>
            <a:picLocks noChangeAspect="1"/>
          </p:cNvPicPr>
          <p:nvPr/>
        </p:nvPicPr>
        <p:blipFill>
          <a:blip r:embed="rId4"/>
          <a:stretch>
            <a:fillRect/>
          </a:stretch>
        </p:blipFill>
        <p:spPr>
          <a:xfrm>
            <a:off x="4572000" y="3733800"/>
            <a:ext cx="3733800" cy="2667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checkerboard(across)">
                                      <p:cBhvr>
                                        <p:cTn id="17" dur="500"/>
                                        <p:tgtEl>
                                          <p:spTgt spid="7">
                                            <p:txEl>
                                              <p:pRg st="0" end="0"/>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Effect transition="in" filter="checkerboard(across)">
                                      <p:cBhvr>
                                        <p:cTn id="20"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2).jpg"/>
          <p:cNvPicPr>
            <a:picLocks noGrp="1" noChangeAspect="1"/>
          </p:cNvPicPr>
          <p:nvPr>
            <p:ph idx="1"/>
          </p:nvPr>
        </p:nvPicPr>
        <p:blipFill>
          <a:blip r:embed="rId2"/>
          <a:stretch>
            <a:fillRect/>
          </a:stretch>
        </p:blipFill>
        <p:spPr>
          <a:xfrm>
            <a:off x="0" y="0"/>
            <a:ext cx="9144000" cy="685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Rectangle 4"/>
          <p:cNvSpPr/>
          <p:nvPr/>
        </p:nvSpPr>
        <p:spPr>
          <a:xfrm>
            <a:off x="762000" y="609600"/>
            <a:ext cx="7620000" cy="137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Times New Roman" pitchFamily="18" charset="0"/>
                <a:cs typeface="Times New Roman" pitchFamily="18" charset="0"/>
              </a:rPr>
              <a:t>NGUYÊN NHÂN GÂY NGỘ ĐỘC</a:t>
            </a:r>
            <a:r>
              <a:rPr lang="en-US" sz="3600" dirty="0" smtClean="0">
                <a:solidFill>
                  <a:schemeClr val="tx1"/>
                </a:solidFill>
                <a:latin typeface="Times New Roman" pitchFamily="18" charset="0"/>
                <a:cs typeface="Times New Roman" pitchFamily="18" charset="0"/>
              </a:rPr>
              <a:t>:</a:t>
            </a:r>
            <a:endParaRPr lang="en-US" sz="3600" dirty="0">
              <a:solidFill>
                <a:schemeClr val="tx1"/>
              </a:solidFill>
              <a:latin typeface="Times New Roman" pitchFamily="18" charset="0"/>
              <a:cs typeface="Times New Roman" pitchFamily="18" charset="0"/>
            </a:endParaRPr>
          </a:p>
        </p:txBody>
      </p:sp>
      <p:graphicFrame>
        <p:nvGraphicFramePr>
          <p:cNvPr id="6" name="Diagram 5"/>
          <p:cNvGraphicFramePr/>
          <p:nvPr/>
        </p:nvGraphicFramePr>
        <p:xfrm>
          <a:off x="228600" y="23622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descr="images (8).jpg"/>
          <p:cNvPicPr>
            <a:picLocks noChangeAspect="1"/>
          </p:cNvPicPr>
          <p:nvPr/>
        </p:nvPicPr>
        <p:blipFill>
          <a:blip r:embed="rId7"/>
          <a:stretch>
            <a:fillRect/>
          </a:stretch>
        </p:blipFill>
        <p:spPr>
          <a:xfrm>
            <a:off x="5562600" y="1752600"/>
            <a:ext cx="2895600" cy="1847850"/>
          </a:xfrm>
          <a:prstGeom prst="rect">
            <a:avLst/>
          </a:prstGeom>
        </p:spPr>
      </p:pic>
      <p:pic>
        <p:nvPicPr>
          <p:cNvPr id="8" name="Picture 7" descr="images (9).jpg"/>
          <p:cNvPicPr>
            <a:picLocks noChangeAspect="1"/>
          </p:cNvPicPr>
          <p:nvPr/>
        </p:nvPicPr>
        <p:blipFill>
          <a:blip r:embed="rId8"/>
          <a:stretch>
            <a:fillRect/>
          </a:stretch>
        </p:blipFill>
        <p:spPr>
          <a:xfrm>
            <a:off x="5562600" y="3581400"/>
            <a:ext cx="2895600" cy="1581150"/>
          </a:xfrm>
          <a:prstGeom prst="rect">
            <a:avLst/>
          </a:prstGeom>
        </p:spPr>
      </p:pic>
      <p:pic>
        <p:nvPicPr>
          <p:cNvPr id="9" name="Picture 8" descr="images (10).jpg"/>
          <p:cNvPicPr>
            <a:picLocks noChangeAspect="1"/>
          </p:cNvPicPr>
          <p:nvPr/>
        </p:nvPicPr>
        <p:blipFill>
          <a:blip r:embed="rId9"/>
          <a:stretch>
            <a:fillRect/>
          </a:stretch>
        </p:blipFill>
        <p:spPr>
          <a:xfrm>
            <a:off x="5562600" y="5181600"/>
            <a:ext cx="2895600" cy="15240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ải xuống (2).jpg"/>
          <p:cNvPicPr>
            <a:picLocks noGrp="1" noChangeAspect="1"/>
          </p:cNvPicPr>
          <p:nvPr>
            <p:ph idx="1"/>
          </p:nvPr>
        </p:nvPicPr>
        <p:blipFill>
          <a:blip r:embed="rId2"/>
          <a:stretch>
            <a:fillRect/>
          </a:stretch>
        </p:blipFill>
        <p:spPr>
          <a:xfrm>
            <a:off x="0" y="0"/>
            <a:ext cx="9144000" cy="685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Rectangle 4"/>
          <p:cNvSpPr/>
          <p:nvPr/>
        </p:nvSpPr>
        <p:spPr>
          <a:xfrm>
            <a:off x="914400" y="533400"/>
            <a:ext cx="7162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Times New Roman" pitchFamily="18" charset="0"/>
                <a:cs typeface="Times New Roman" pitchFamily="18" charset="0"/>
              </a:rPr>
              <a:t>ĐẶC ĐIỂM DỊCH TỂ HỌC</a:t>
            </a:r>
            <a:r>
              <a:rPr lang="en-US" sz="3200" b="1" dirty="0" smtClean="0">
                <a:solidFill>
                  <a:schemeClr val="tx1"/>
                </a:solidFill>
                <a:latin typeface="Times New Roman" pitchFamily="18" charset="0"/>
                <a:cs typeface="Times New Roman" pitchFamily="18" charset="0"/>
              </a:rPr>
              <a:t>:</a:t>
            </a:r>
            <a:endParaRPr lang="en-US" sz="3200" b="1" dirty="0">
              <a:solidFill>
                <a:schemeClr val="tx1"/>
              </a:solidFill>
              <a:latin typeface="Times New Roman" pitchFamily="18" charset="0"/>
              <a:cs typeface="Times New Roman" pitchFamily="18" charset="0"/>
            </a:endParaRPr>
          </a:p>
        </p:txBody>
      </p:sp>
      <p:sp>
        <p:nvSpPr>
          <p:cNvPr id="6" name="Rectangle 5"/>
          <p:cNvSpPr/>
          <p:nvPr/>
        </p:nvSpPr>
        <p:spPr>
          <a:xfrm>
            <a:off x="4495800" y="1600200"/>
            <a:ext cx="4495800" cy="502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q"/>
            </a:pPr>
            <a:r>
              <a:rPr lang="en-US" dirty="0" smtClean="0">
                <a:solidFill>
                  <a:schemeClr val="tx1"/>
                </a:solidFill>
                <a:latin typeface="Times New Roman" pitchFamily="18" charset="0"/>
                <a:cs typeface="Times New Roman" pitchFamily="18" charset="0"/>
              </a:rPr>
              <a:t>   Có </a:t>
            </a:r>
            <a:r>
              <a:rPr lang="en-US" dirty="0">
                <a:solidFill>
                  <a:schemeClr val="tx1"/>
                </a:solidFill>
                <a:latin typeface="Times New Roman" pitchFamily="18" charset="0"/>
                <a:cs typeface="Times New Roman" pitchFamily="18" charset="0"/>
              </a:rPr>
              <a:t>khoảng 85 – 90% tr</a:t>
            </a:r>
            <a:r>
              <a:rPr lang="vi-VN" dirty="0">
                <a:solidFill>
                  <a:schemeClr val="tx1"/>
                </a:solidFill>
                <a:latin typeface="Times New Roman" pitchFamily="18" charset="0"/>
                <a:cs typeface="Times New Roman" pitchFamily="18" charset="0"/>
              </a:rPr>
              <a:t>ường hợp ngộ độc xảy ra ở lứa tuổi 1 – 6 tuổi, và 10 – 15% trường hợp xảy ra ở lứa tuổi dậy thì. Đa số trường hợp ngộ độc xảy ra tại nhà</a:t>
            </a:r>
            <a:r>
              <a:rPr lang="vi-VN" dirty="0" smtClean="0">
                <a:solidFill>
                  <a:schemeClr val="tx1"/>
                </a:solidFill>
                <a:latin typeface="Times New Roman" pitchFamily="18" charset="0"/>
                <a:cs typeface="Times New Roman" pitchFamily="18" charset="0"/>
              </a:rPr>
              <a:t>.</a:t>
            </a:r>
            <a:endParaRPr lang="en-US" dirty="0" smtClean="0">
              <a:solidFill>
                <a:schemeClr val="tx1"/>
              </a:solidFill>
              <a:latin typeface="Times New Roman" pitchFamily="18" charset="0"/>
              <a:cs typeface="Times New Roman" pitchFamily="18" charset="0"/>
            </a:endParaRPr>
          </a:p>
          <a:p>
            <a:endParaRPr lang="vi-VN" dirty="0">
              <a:solidFill>
                <a:schemeClr val="tx1"/>
              </a:solidFill>
              <a:latin typeface="Times New Roman" pitchFamily="18" charset="0"/>
              <a:cs typeface="Times New Roman" pitchFamily="18" charset="0"/>
            </a:endParaRPr>
          </a:p>
          <a:p>
            <a:pPr>
              <a:buFont typeface="Wingdings" pitchFamily="2" charset="2"/>
              <a:buChar char="q"/>
            </a:pPr>
            <a:r>
              <a:rPr lang="en-US" dirty="0" smtClean="0">
                <a:solidFill>
                  <a:schemeClr val="tx1"/>
                </a:solidFill>
                <a:latin typeface="Times New Roman" pitchFamily="18" charset="0"/>
                <a:cs typeface="Times New Roman" pitchFamily="18" charset="0"/>
              </a:rPr>
              <a:t>   </a:t>
            </a:r>
            <a:r>
              <a:rPr lang="vi-VN" dirty="0" smtClean="0">
                <a:solidFill>
                  <a:schemeClr val="tx1"/>
                </a:solidFill>
                <a:latin typeface="Times New Roman" pitchFamily="18" charset="0"/>
                <a:cs typeface="Times New Roman" pitchFamily="18" charset="0"/>
              </a:rPr>
              <a:t>Ngộ </a:t>
            </a:r>
            <a:r>
              <a:rPr lang="vi-VN" dirty="0">
                <a:solidFill>
                  <a:schemeClr val="tx1"/>
                </a:solidFill>
                <a:latin typeface="Times New Roman" pitchFamily="18" charset="0"/>
                <a:cs typeface="Times New Roman" pitchFamily="18" charset="0"/>
              </a:rPr>
              <a:t>độc ở trẻ nhỏ thường do uống nhầm với một loại độc chất, lượng ít. Ngược lại, trẻ dậy thì thường do tự tử và uống nhiều loại độc chất với số lượng </a:t>
            </a:r>
            <a:r>
              <a:rPr lang="vi-VN" dirty="0" smtClean="0">
                <a:solidFill>
                  <a:schemeClr val="tx1"/>
                </a:solidFill>
                <a:latin typeface="Times New Roman" pitchFamily="18" charset="0"/>
                <a:cs typeface="Times New Roman" pitchFamily="18" charset="0"/>
              </a:rPr>
              <a:t>lớn</a:t>
            </a:r>
            <a:endParaRPr lang="en-US" dirty="0" smtClean="0">
              <a:solidFill>
                <a:schemeClr val="tx1"/>
              </a:solidFill>
              <a:latin typeface="Times New Roman" pitchFamily="18" charset="0"/>
              <a:cs typeface="Times New Roman" pitchFamily="18" charset="0"/>
            </a:endParaRPr>
          </a:p>
          <a:p>
            <a:endParaRPr lang="vi-VN" dirty="0">
              <a:solidFill>
                <a:schemeClr val="tx1"/>
              </a:solidFill>
              <a:latin typeface="Times New Roman" pitchFamily="18" charset="0"/>
              <a:cs typeface="Times New Roman" pitchFamily="18" charset="0"/>
            </a:endParaRPr>
          </a:p>
          <a:p>
            <a:pPr>
              <a:buFont typeface="Wingdings" pitchFamily="2" charset="2"/>
              <a:buChar char="q"/>
            </a:pPr>
            <a:r>
              <a:rPr lang="en-US" dirty="0" smtClean="0">
                <a:solidFill>
                  <a:schemeClr val="tx1"/>
                </a:solidFill>
                <a:latin typeface="Times New Roman" pitchFamily="18" charset="0"/>
                <a:cs typeface="Times New Roman" pitchFamily="18" charset="0"/>
              </a:rPr>
              <a:t>   </a:t>
            </a:r>
            <a:r>
              <a:rPr lang="vi-VN" dirty="0" smtClean="0">
                <a:solidFill>
                  <a:schemeClr val="tx1"/>
                </a:solidFill>
                <a:latin typeface="Times New Roman" pitchFamily="18" charset="0"/>
                <a:cs typeface="Times New Roman" pitchFamily="18" charset="0"/>
              </a:rPr>
              <a:t>Tác </a:t>
            </a:r>
            <a:r>
              <a:rPr lang="vi-VN" dirty="0">
                <a:solidFill>
                  <a:schemeClr val="tx1"/>
                </a:solidFill>
                <a:latin typeface="Times New Roman" pitchFamily="18" charset="0"/>
                <a:cs typeface="Times New Roman" pitchFamily="18" charset="0"/>
              </a:rPr>
              <a:t>nhân gây ngộ độc thường là thuốc (chống nôn, kháng histamin, thuốc ngủ, thuốc phiện,…), hoá chất (thuốc trừ sâu, thuốc diệt cỏ), chất bay hơi (xăng dầu), chất ăn m</a:t>
            </a:r>
            <a:r>
              <a:rPr lang="en-US" dirty="0">
                <a:solidFill>
                  <a:schemeClr val="tx1"/>
                </a:solidFill>
                <a:latin typeface="Times New Roman" pitchFamily="18" charset="0"/>
                <a:cs typeface="Times New Roman" pitchFamily="18" charset="0"/>
              </a:rPr>
              <a:t>òn (acid, thuốc tẩy,…) hoặc do thực phẫm (khoai mì, cá nóc, trứng cóc,…).</a:t>
            </a:r>
          </a:p>
        </p:txBody>
      </p:sp>
      <p:pic>
        <p:nvPicPr>
          <p:cNvPr id="7" name="Picture 6" descr="tải xuống (10).jpg"/>
          <p:cNvPicPr>
            <a:picLocks noChangeAspect="1"/>
          </p:cNvPicPr>
          <p:nvPr/>
        </p:nvPicPr>
        <p:blipFill>
          <a:blip r:embed="rId3"/>
          <a:stretch>
            <a:fillRect/>
          </a:stretch>
        </p:blipFill>
        <p:spPr>
          <a:xfrm>
            <a:off x="609600" y="1828800"/>
            <a:ext cx="3429000" cy="1981200"/>
          </a:xfrm>
          <a:prstGeom prst="rect">
            <a:avLst/>
          </a:prstGeom>
        </p:spPr>
      </p:pic>
      <p:pic>
        <p:nvPicPr>
          <p:cNvPr id="8" name="Picture 7" descr="tải xuống (9).jpg"/>
          <p:cNvPicPr>
            <a:picLocks noChangeAspect="1"/>
          </p:cNvPicPr>
          <p:nvPr/>
        </p:nvPicPr>
        <p:blipFill>
          <a:blip r:embed="rId4"/>
          <a:stretch>
            <a:fillRect/>
          </a:stretch>
        </p:blipFill>
        <p:spPr>
          <a:xfrm>
            <a:off x="1295400" y="4114800"/>
            <a:ext cx="2514600" cy="22098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diamond(in)">
                                      <p:cBhvr>
                                        <p:cTn id="12" dur="20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 calcmode="lin" valueType="num">
                                      <p:cBhvr additive="base">
                                        <p:cTn id="1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linds(horizont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diamond(in)">
                                      <p:cBhvr>
                                        <p:cTn id="2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ải xuống (2).jpg"/>
          <p:cNvPicPr>
            <a:picLocks noGrp="1" noChangeAspect="1"/>
          </p:cNvPicPr>
          <p:nvPr>
            <p:ph idx="1"/>
          </p:nvPr>
        </p:nvPicPr>
        <p:blipFill>
          <a:blip r:embed="rId2"/>
          <a:stretch>
            <a:fillRect/>
          </a:stretch>
        </p:blipFill>
        <p:spPr>
          <a:xfrm>
            <a:off x="0" y="0"/>
            <a:ext cx="9144000" cy="685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Rectangle 4"/>
          <p:cNvSpPr/>
          <p:nvPr/>
        </p:nvSpPr>
        <p:spPr>
          <a:xfrm>
            <a:off x="762000" y="762000"/>
            <a:ext cx="7848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Times New Roman" pitchFamily="18" charset="0"/>
                <a:cs typeface="Times New Roman" pitchFamily="18" charset="0"/>
              </a:rPr>
              <a:t>ĐẶC ĐIỂM SINH LÝ BỆNH </a:t>
            </a:r>
            <a:endParaRPr lang="en-US" sz="3600" b="1" dirty="0">
              <a:solidFill>
                <a:schemeClr val="tx1"/>
              </a:solidFill>
              <a:latin typeface="Times New Roman" pitchFamily="18" charset="0"/>
              <a:cs typeface="Times New Roman" pitchFamily="18" charset="0"/>
            </a:endParaRPr>
          </a:p>
        </p:txBody>
      </p:sp>
      <p:sp>
        <p:nvSpPr>
          <p:cNvPr id="6" name="Rectangle 5"/>
          <p:cNvSpPr/>
          <p:nvPr/>
        </p:nvSpPr>
        <p:spPr>
          <a:xfrm>
            <a:off x="2286000" y="1828800"/>
            <a:ext cx="6096000" cy="4572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dirty="0">
                <a:solidFill>
                  <a:schemeClr val="tx1"/>
                </a:solidFill>
                <a:latin typeface="Times New Roman" pitchFamily="18" charset="0"/>
                <a:cs typeface="Times New Roman" pitchFamily="18" charset="0"/>
              </a:rPr>
              <a:t>Cản trở quá trình sản xuất năng lượng </a:t>
            </a:r>
            <a:endParaRPr lang="en-US" sz="2000" dirty="0">
              <a:solidFill>
                <a:schemeClr val="tx1"/>
              </a:solidFill>
              <a:latin typeface="Times New Roman" pitchFamily="18" charset="0"/>
              <a:cs typeface="Times New Roman" pitchFamily="18" charset="0"/>
            </a:endParaRPr>
          </a:p>
        </p:txBody>
      </p:sp>
      <p:sp>
        <p:nvSpPr>
          <p:cNvPr id="7" name="Rectangle 6"/>
          <p:cNvSpPr/>
          <p:nvPr/>
        </p:nvSpPr>
        <p:spPr>
          <a:xfrm>
            <a:off x="2286000" y="2362200"/>
            <a:ext cx="6096000" cy="4572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itchFamily="18" charset="0"/>
                <a:cs typeface="Times New Roman" pitchFamily="18" charset="0"/>
              </a:rPr>
              <a:t>Cản trở chuyển vận thần kinh-c</a:t>
            </a:r>
            <a:r>
              <a:rPr lang="vi-VN" sz="2000" dirty="0">
                <a:solidFill>
                  <a:schemeClr val="tx1"/>
                </a:solidFill>
                <a:latin typeface="Times New Roman" pitchFamily="18" charset="0"/>
                <a:cs typeface="Times New Roman" pitchFamily="18" charset="0"/>
              </a:rPr>
              <a:t>ơ </a:t>
            </a:r>
            <a:endParaRPr lang="en-US" sz="2000" dirty="0">
              <a:solidFill>
                <a:schemeClr val="tx1"/>
              </a:solidFill>
              <a:latin typeface="Times New Roman" pitchFamily="18" charset="0"/>
              <a:cs typeface="Times New Roman" pitchFamily="18" charset="0"/>
            </a:endParaRPr>
          </a:p>
        </p:txBody>
      </p:sp>
      <p:sp>
        <p:nvSpPr>
          <p:cNvPr id="8" name="Rectangle 7"/>
          <p:cNvSpPr/>
          <p:nvPr/>
        </p:nvSpPr>
        <p:spPr>
          <a:xfrm>
            <a:off x="2286000" y="2895600"/>
            <a:ext cx="6096000" cy="4572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itchFamily="18" charset="0"/>
                <a:cs typeface="Times New Roman" pitchFamily="18" charset="0"/>
              </a:rPr>
              <a:t>Ức </a:t>
            </a:r>
            <a:r>
              <a:rPr lang="en-US" sz="2000" dirty="0">
                <a:solidFill>
                  <a:schemeClr val="tx1"/>
                </a:solidFill>
                <a:latin typeface="Times New Roman" pitchFamily="18" charset="0"/>
                <a:cs typeface="Times New Roman" pitchFamily="18" charset="0"/>
              </a:rPr>
              <a:t>chế thụ thể</a:t>
            </a:r>
            <a:r>
              <a:rPr lang="en-US" sz="2000" b="1" dirty="0">
                <a:solidFill>
                  <a:schemeClr val="tx1"/>
                </a:solidFill>
                <a:latin typeface="Times New Roman" pitchFamily="18" charset="0"/>
                <a:cs typeface="Times New Roman" pitchFamily="18" charset="0"/>
              </a:rPr>
              <a:t> </a:t>
            </a:r>
            <a:endParaRPr lang="en-US" sz="2000" dirty="0">
              <a:solidFill>
                <a:schemeClr val="tx1"/>
              </a:solidFill>
              <a:latin typeface="Times New Roman" pitchFamily="18" charset="0"/>
              <a:cs typeface="Times New Roman" pitchFamily="18" charset="0"/>
            </a:endParaRPr>
          </a:p>
        </p:txBody>
      </p:sp>
      <p:sp>
        <p:nvSpPr>
          <p:cNvPr id="9" name="Rectangle 8"/>
          <p:cNvSpPr/>
          <p:nvPr/>
        </p:nvSpPr>
        <p:spPr>
          <a:xfrm>
            <a:off x="2286000" y="3429000"/>
            <a:ext cx="6096000" cy="381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dirty="0">
                <a:solidFill>
                  <a:schemeClr val="tx1"/>
                </a:solidFill>
                <a:latin typeface="Times New Roman" pitchFamily="18" charset="0"/>
                <a:cs typeface="Times New Roman" pitchFamily="18" charset="0"/>
              </a:rPr>
              <a:t>Ức chế kênh chức năng trên màng tế bào</a:t>
            </a:r>
            <a:endParaRPr lang="en-US" sz="2000" dirty="0">
              <a:solidFill>
                <a:schemeClr val="tx1"/>
              </a:solidFill>
              <a:latin typeface="Times New Roman" pitchFamily="18" charset="0"/>
              <a:cs typeface="Times New Roman" pitchFamily="18" charset="0"/>
            </a:endParaRPr>
          </a:p>
        </p:txBody>
      </p:sp>
      <p:sp>
        <p:nvSpPr>
          <p:cNvPr id="10" name="Rectangle 9"/>
          <p:cNvSpPr/>
          <p:nvPr/>
        </p:nvSpPr>
        <p:spPr>
          <a:xfrm>
            <a:off x="2286000" y="3886200"/>
            <a:ext cx="6096000" cy="3810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itchFamily="18" charset="0"/>
                <a:cs typeface="Times New Roman" pitchFamily="18" charset="0"/>
              </a:rPr>
              <a:t>Ức chế kênh ion cần thiết trên màng tế bào</a:t>
            </a:r>
            <a:r>
              <a:rPr lang="en-US" sz="2000" b="1" dirty="0">
                <a:solidFill>
                  <a:schemeClr val="tx1"/>
                </a:solidFill>
                <a:latin typeface="Times New Roman" pitchFamily="18" charset="0"/>
                <a:cs typeface="Times New Roman" pitchFamily="18" charset="0"/>
              </a:rPr>
              <a:t> </a:t>
            </a:r>
            <a:endParaRPr lang="en-US" sz="2000" dirty="0">
              <a:solidFill>
                <a:schemeClr val="tx1"/>
              </a:solidFill>
              <a:latin typeface="Times New Roman" pitchFamily="18" charset="0"/>
              <a:cs typeface="Times New Roman" pitchFamily="18" charset="0"/>
            </a:endParaRPr>
          </a:p>
        </p:txBody>
      </p:sp>
      <p:sp>
        <p:nvSpPr>
          <p:cNvPr id="12" name="Rectangle 11"/>
          <p:cNvSpPr/>
          <p:nvPr/>
        </p:nvSpPr>
        <p:spPr>
          <a:xfrm>
            <a:off x="2286000" y="4343400"/>
            <a:ext cx="6096000" cy="6096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itchFamily="18" charset="0"/>
                <a:cs typeface="Times New Roman" pitchFamily="18" charset="0"/>
              </a:rPr>
              <a:t>Sản xuất các protein hoặc các hoá chất làm tổn hại màng tế bào </a:t>
            </a:r>
          </a:p>
        </p:txBody>
      </p:sp>
      <p:sp>
        <p:nvSpPr>
          <p:cNvPr id="13" name="Rectangle 12"/>
          <p:cNvSpPr/>
          <p:nvPr/>
        </p:nvSpPr>
        <p:spPr>
          <a:xfrm>
            <a:off x="2286000" y="5029200"/>
            <a:ext cx="6096000" cy="4572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dirty="0">
                <a:solidFill>
                  <a:schemeClr val="tx1"/>
                </a:solidFill>
                <a:latin typeface="Times New Roman" pitchFamily="18" charset="0"/>
                <a:cs typeface="Times New Roman" pitchFamily="18" charset="0"/>
              </a:rPr>
              <a:t>Làm biến đổi tế bào theo hướng ác tính</a:t>
            </a:r>
            <a:r>
              <a:rPr lang="vi-VN" sz="2000" b="1" dirty="0">
                <a:solidFill>
                  <a:schemeClr val="tx1"/>
                </a:solidFill>
                <a:latin typeface="Times New Roman" pitchFamily="18" charset="0"/>
                <a:cs typeface="Times New Roman" pitchFamily="18" charset="0"/>
              </a:rPr>
              <a:t> </a:t>
            </a:r>
            <a:endParaRPr lang="en-US" sz="2000" dirty="0">
              <a:solidFill>
                <a:schemeClr val="tx1"/>
              </a:solidFill>
              <a:latin typeface="Times New Roman" pitchFamily="18" charset="0"/>
              <a:cs typeface="Times New Roman" pitchFamily="18" charset="0"/>
            </a:endParaRPr>
          </a:p>
        </p:txBody>
      </p:sp>
      <p:sp>
        <p:nvSpPr>
          <p:cNvPr id="14" name="Rectangle 13"/>
          <p:cNvSpPr/>
          <p:nvPr/>
        </p:nvSpPr>
        <p:spPr>
          <a:xfrm>
            <a:off x="2286000" y="5562600"/>
            <a:ext cx="6096000" cy="6858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dirty="0">
                <a:solidFill>
                  <a:schemeClr val="tx1"/>
                </a:solidFill>
                <a:latin typeface="Times New Roman" pitchFamily="18" charset="0"/>
                <a:cs typeface="Times New Roman" pitchFamily="18" charset="0"/>
              </a:rPr>
              <a:t>Làm suy yếu/thiếu hụt các yếu tố cần thiết cho hoạt động sinh lý bình thường của tế bào/cơ thể</a:t>
            </a:r>
            <a:r>
              <a:rPr lang="vi-VN" sz="2000" b="1" dirty="0">
                <a:solidFill>
                  <a:schemeClr val="tx1"/>
                </a:solidFill>
                <a:latin typeface="Times New Roman" pitchFamily="18" charset="0"/>
                <a:cs typeface="Times New Roman" pitchFamily="18" charset="0"/>
              </a:rPr>
              <a:t> </a:t>
            </a:r>
            <a:endParaRPr lang="en-US" sz="2000" dirty="0">
              <a:solidFill>
                <a:schemeClr val="tx1"/>
              </a:solidFill>
              <a:latin typeface="Times New Roman" pitchFamily="18" charset="0"/>
              <a:cs typeface="Times New Roman" pitchFamily="18" charset="0"/>
            </a:endParaRPr>
          </a:p>
        </p:txBody>
      </p:sp>
      <p:sp>
        <p:nvSpPr>
          <p:cNvPr id="18" name="Oval 17"/>
          <p:cNvSpPr/>
          <p:nvPr/>
        </p:nvSpPr>
        <p:spPr>
          <a:xfrm>
            <a:off x="152400" y="2057400"/>
            <a:ext cx="1752600" cy="342900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CƠ CHẾ TÁC ĐỘNG </a:t>
            </a:r>
            <a:endParaRPr lang="en-US" sz="2800" dirty="0">
              <a:solidFill>
                <a:schemeClr val="tx1"/>
              </a:solidFill>
              <a:latin typeface="Times New Roman" pitchFamily="18" charset="0"/>
              <a:cs typeface="Times New Roman" pitchFamily="18" charset="0"/>
            </a:endParaRPr>
          </a:p>
        </p:txBody>
      </p:sp>
      <p:cxnSp>
        <p:nvCxnSpPr>
          <p:cNvPr id="20" name="Straight Arrow Connector 19"/>
          <p:cNvCxnSpPr>
            <a:stCxn id="18" idx="6"/>
          </p:cNvCxnSpPr>
          <p:nvPr/>
        </p:nvCxnSpPr>
        <p:spPr>
          <a:xfrm flipV="1">
            <a:off x="1905000" y="2057400"/>
            <a:ext cx="304800" cy="1714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8" idx="6"/>
            <a:endCxn id="7" idx="1"/>
          </p:cNvCxnSpPr>
          <p:nvPr/>
        </p:nvCxnSpPr>
        <p:spPr>
          <a:xfrm flipV="1">
            <a:off x="1905000" y="2590800"/>
            <a:ext cx="381000" cy="1181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8" idx="6"/>
            <a:endCxn id="8" idx="1"/>
          </p:cNvCxnSpPr>
          <p:nvPr/>
        </p:nvCxnSpPr>
        <p:spPr>
          <a:xfrm flipV="1">
            <a:off x="1905000" y="3124200"/>
            <a:ext cx="381000" cy="647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8" idx="6"/>
            <a:endCxn id="9" idx="1"/>
          </p:cNvCxnSpPr>
          <p:nvPr/>
        </p:nvCxnSpPr>
        <p:spPr>
          <a:xfrm flipV="1">
            <a:off x="1905000" y="3619500"/>
            <a:ext cx="3810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8" idx="6"/>
            <a:endCxn id="10" idx="1"/>
          </p:cNvCxnSpPr>
          <p:nvPr/>
        </p:nvCxnSpPr>
        <p:spPr>
          <a:xfrm>
            <a:off x="1905000" y="3771900"/>
            <a:ext cx="381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8" idx="6"/>
            <a:endCxn id="12" idx="1"/>
          </p:cNvCxnSpPr>
          <p:nvPr/>
        </p:nvCxnSpPr>
        <p:spPr>
          <a:xfrm>
            <a:off x="1905000" y="3771900"/>
            <a:ext cx="381000" cy="876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8" idx="6"/>
          </p:cNvCxnSpPr>
          <p:nvPr/>
        </p:nvCxnSpPr>
        <p:spPr>
          <a:xfrm>
            <a:off x="1905000" y="3771900"/>
            <a:ext cx="381000" cy="1485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8" idx="6"/>
          </p:cNvCxnSpPr>
          <p:nvPr/>
        </p:nvCxnSpPr>
        <p:spPr>
          <a:xfrm>
            <a:off x="1905000" y="3771900"/>
            <a:ext cx="381000" cy="2171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amond(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linds(horizontal)">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ox(in)">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diamond(in)">
                                      <p:cBhvr>
                                        <p:cTn id="4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images (5).jpg"/>
          <p:cNvPicPr>
            <a:picLocks noGrp="1" noChangeAspect="1"/>
          </p:cNvPicPr>
          <p:nvPr>
            <p:ph idx="1"/>
          </p:nvPr>
        </p:nvPicPr>
        <p:blipFill>
          <a:blip r:embed="rId2"/>
          <a:stretch>
            <a:fillRect/>
          </a:stretch>
        </p:blipFill>
        <p:spPr>
          <a:xfrm>
            <a:off x="0" y="0"/>
            <a:ext cx="9144000" cy="685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Rectangle 4"/>
          <p:cNvSpPr/>
          <p:nvPr/>
        </p:nvSpPr>
        <p:spPr>
          <a:xfrm>
            <a:off x="381000" y="304800"/>
            <a:ext cx="830580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latin typeface="Times New Roman" pitchFamily="18" charset="0"/>
                <a:cs typeface="Times New Roman" pitchFamily="18" charset="0"/>
              </a:rPr>
              <a:t>TRIỆU CHỨNG : </a:t>
            </a:r>
            <a:endParaRPr lang="en-US" sz="4000" b="1" dirty="0">
              <a:solidFill>
                <a:schemeClr val="tx1"/>
              </a:solidFill>
              <a:latin typeface="Times New Roman" pitchFamily="18" charset="0"/>
              <a:cs typeface="Times New Roman" pitchFamily="18" charset="0"/>
            </a:endParaRPr>
          </a:p>
        </p:txBody>
      </p:sp>
      <p:graphicFrame>
        <p:nvGraphicFramePr>
          <p:cNvPr id="7" name="Diagram 6"/>
          <p:cNvGraphicFramePr/>
          <p:nvPr/>
        </p:nvGraphicFramePr>
        <p:xfrm>
          <a:off x="762000" y="1600200"/>
          <a:ext cx="73914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tải xuống (3).jpg"/>
          <p:cNvPicPr>
            <a:picLocks noGrp="1" noChangeAspect="1"/>
          </p:cNvPicPr>
          <p:nvPr>
            <p:ph idx="1"/>
          </p:nvPr>
        </p:nvPicPr>
        <p:blipFill>
          <a:blip r:embed="rId2"/>
          <a:stretch>
            <a:fillRect/>
          </a:stretch>
        </p:blipFill>
        <p:spPr>
          <a:xfrm>
            <a:off x="0" y="0"/>
            <a:ext cx="9144000" cy="6858000"/>
          </a:xfrm>
        </p:spPr>
      </p:pic>
      <p:sp>
        <p:nvSpPr>
          <p:cNvPr id="5" name="TextBox 4"/>
          <p:cNvSpPr txBox="1"/>
          <p:nvPr/>
        </p:nvSpPr>
        <p:spPr>
          <a:xfrm>
            <a:off x="1447800" y="685800"/>
            <a:ext cx="6400800" cy="646331"/>
          </a:xfrm>
          <a:prstGeom prst="rect">
            <a:avLst/>
          </a:prstGeom>
          <a:noFill/>
        </p:spPr>
        <p:txBody>
          <a:bodyPr wrap="square" rtlCol="0">
            <a:spAutoFit/>
          </a:bodyPr>
          <a:lstStyle/>
          <a:p>
            <a:pPr algn="ctr"/>
            <a:r>
              <a:rPr lang="en-US" sz="3600" b="1" dirty="0" smtClean="0">
                <a:latin typeface="Times New Roman" pitchFamily="18" charset="0"/>
                <a:cs typeface="Times New Roman" pitchFamily="18" charset="0"/>
              </a:rPr>
              <a:t>NGỘ ĐỘC THỰC PHẨM:</a:t>
            </a:r>
            <a:endParaRPr lang="en-US" sz="3600" b="1" dirty="0">
              <a:latin typeface="Times New Roman" pitchFamily="18" charset="0"/>
              <a:cs typeface="Times New Roman" pitchFamily="18" charset="0"/>
            </a:endParaRPr>
          </a:p>
        </p:txBody>
      </p:sp>
      <p:sp>
        <p:nvSpPr>
          <p:cNvPr id="6" name="TextBox 5"/>
          <p:cNvSpPr txBox="1"/>
          <p:nvPr/>
        </p:nvSpPr>
        <p:spPr>
          <a:xfrm>
            <a:off x="3962400" y="2133600"/>
            <a:ext cx="4419600" cy="4093428"/>
          </a:xfrm>
          <a:prstGeom prst="rect">
            <a:avLst/>
          </a:prstGeom>
          <a:noFill/>
        </p:spPr>
        <p:txBody>
          <a:bodyPr wrap="square" rtlCol="0">
            <a:spAutoFit/>
          </a:bodyPr>
          <a:lstStyle/>
          <a:p>
            <a:pPr>
              <a:buFont typeface="Wingdings" pitchFamily="2" charset="2"/>
              <a:buChar char="v"/>
            </a:pPr>
            <a:r>
              <a:rPr lang="en-US" sz="2000" dirty="0" smtClean="0">
                <a:latin typeface="Times New Roman" pitchFamily="18" charset="0"/>
                <a:cs typeface="Times New Roman" pitchFamily="18" charset="0"/>
              </a:rPr>
              <a:t>   </a:t>
            </a:r>
            <a:r>
              <a:rPr lang="vi-VN" sz="2000" u="sng" dirty="0" smtClean="0">
                <a:latin typeface="Times New Roman" pitchFamily="18" charset="0"/>
                <a:cs typeface="Times New Roman" pitchFamily="18" charset="0"/>
              </a:rPr>
              <a:t>Ngộ </a:t>
            </a:r>
            <a:r>
              <a:rPr lang="vi-VN" sz="2000" u="sng" dirty="0">
                <a:latin typeface="Times New Roman" pitchFamily="18" charset="0"/>
                <a:cs typeface="Times New Roman" pitchFamily="18" charset="0"/>
              </a:rPr>
              <a:t>độc cá nóc </a:t>
            </a:r>
            <a:r>
              <a:rPr lang="vi-VN" sz="2000" dirty="0">
                <a:latin typeface="Times New Roman" pitchFamily="18" charset="0"/>
                <a:cs typeface="Times New Roman" pitchFamily="18" charset="0"/>
              </a:rPr>
              <a:t>(độc </a:t>
            </a:r>
            <a:r>
              <a:rPr lang="vi-VN" sz="2000" dirty="0" smtClean="0">
                <a:latin typeface="Times New Roman" pitchFamily="18" charset="0"/>
                <a:cs typeface="Times New Roman" pitchFamily="18" charset="0"/>
              </a:rPr>
              <a:t>tố</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Tetrodotoxine</a:t>
            </a:r>
            <a:r>
              <a:rPr lang="vi-VN" sz="2000" dirty="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Sau </a:t>
            </a:r>
            <a:r>
              <a:rPr lang="vi-VN" sz="2000" dirty="0">
                <a:latin typeface="Times New Roman" pitchFamily="18" charset="0"/>
                <a:cs typeface="Times New Roman" pitchFamily="18" charset="0"/>
              </a:rPr>
              <a:t>ăn 30 phút, triệu chứng xuất hiện càng sớm khi ăn nhiều</a:t>
            </a:r>
          </a:p>
          <a:p>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Đau </a:t>
            </a:r>
            <a:r>
              <a:rPr lang="vi-VN" sz="2000" dirty="0">
                <a:latin typeface="Times New Roman" pitchFamily="18" charset="0"/>
                <a:cs typeface="Times New Roman" pitchFamily="18" charset="0"/>
              </a:rPr>
              <a:t>đầu, nôn, tê môi – miệng, tăng tiết đàm nhớt, rung cơ cục bộ, khó nuốt, v</a:t>
            </a:r>
            <a:r>
              <a:rPr lang="en-US" sz="2000" dirty="0">
                <a:latin typeface="Times New Roman" pitchFamily="18" charset="0"/>
                <a:cs typeface="Times New Roman" pitchFamily="18" charset="0"/>
              </a:rPr>
              <a:t>ã mồ hôi, yếu liệt, rối loạn nhịp tim.</a:t>
            </a:r>
          </a:p>
          <a:p>
            <a:r>
              <a:rPr lang="en-US" sz="2000" dirty="0" smtClean="0">
                <a:latin typeface="Times New Roman" pitchFamily="18" charset="0"/>
                <a:cs typeface="Times New Roman" pitchFamily="18" charset="0"/>
              </a:rPr>
              <a:t>  - Tử </a:t>
            </a:r>
            <a:r>
              <a:rPr lang="en-US" sz="2000" dirty="0">
                <a:latin typeface="Times New Roman" pitchFamily="18" charset="0"/>
                <a:cs typeface="Times New Roman" pitchFamily="18" charset="0"/>
              </a:rPr>
              <a:t>vong do liệt hô hấp, trụy tim mạch.</a:t>
            </a:r>
          </a:p>
          <a:p>
            <a:pPr>
              <a:buFont typeface="Wingdings" pitchFamily="2" charset="2"/>
              <a:buChar char="v"/>
            </a:pPr>
            <a:r>
              <a:rPr lang="en-US" sz="2000" dirty="0" smtClean="0">
                <a:latin typeface="Times New Roman" pitchFamily="18" charset="0"/>
                <a:cs typeface="Times New Roman" pitchFamily="18" charset="0"/>
              </a:rPr>
              <a:t>   </a:t>
            </a:r>
            <a:r>
              <a:rPr lang="vi-VN" sz="2000" u="sng" dirty="0" smtClean="0">
                <a:latin typeface="Times New Roman" pitchFamily="18" charset="0"/>
                <a:cs typeface="Times New Roman" pitchFamily="18" charset="0"/>
              </a:rPr>
              <a:t>Ngộ độc</a:t>
            </a:r>
            <a:r>
              <a:rPr lang="en-US" sz="2000" u="sng" dirty="0" smtClean="0">
                <a:latin typeface="Times New Roman" pitchFamily="18" charset="0"/>
                <a:cs typeface="Times New Roman" pitchFamily="18" charset="0"/>
              </a:rPr>
              <a:t> thịt</a:t>
            </a:r>
            <a:r>
              <a:rPr lang="vi-VN" sz="2000" u="sng" dirty="0" smtClean="0">
                <a:latin typeface="Times New Roman" pitchFamily="18" charset="0"/>
                <a:cs typeface="Times New Roman" pitchFamily="18" charset="0"/>
              </a:rPr>
              <a:t> cóc </a:t>
            </a:r>
            <a:r>
              <a:rPr lang="vi-VN" sz="2000" dirty="0" smtClean="0">
                <a:latin typeface="Times New Roman" pitchFamily="18" charset="0"/>
                <a:cs typeface="Times New Roman" pitchFamily="18" charset="0"/>
              </a:rPr>
              <a:t>(độc </a:t>
            </a:r>
            <a:r>
              <a:rPr lang="vi-VN" sz="2000" dirty="0">
                <a:latin typeface="Times New Roman" pitchFamily="18" charset="0"/>
                <a:cs typeface="Times New Roman" pitchFamily="18" charset="0"/>
              </a:rPr>
              <a:t>tố Bufotoxine có </a:t>
            </a:r>
            <a:r>
              <a:rPr lang="vi-VN" sz="2000" dirty="0" smtClean="0">
                <a:latin typeface="Times New Roman" pitchFamily="18" charset="0"/>
                <a:cs typeface="Times New Roman" pitchFamily="18" charset="0"/>
              </a:rPr>
              <a:t>ở</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trong </a:t>
            </a:r>
            <a:r>
              <a:rPr lang="vi-VN" sz="2000" dirty="0">
                <a:latin typeface="Times New Roman" pitchFamily="18" charset="0"/>
                <a:cs typeface="Times New Roman" pitchFamily="18" charset="0"/>
              </a:rPr>
              <a:t>da, trứng, gan)</a:t>
            </a:r>
          </a:p>
          <a:p>
            <a:r>
              <a:rPr lang="en-US" sz="2000" dirty="0" smtClean="0">
                <a:latin typeface="Times New Roman" pitchFamily="18" charset="0"/>
                <a:cs typeface="Times New Roman" pitchFamily="18" charset="0"/>
              </a:rPr>
              <a:t> - </a:t>
            </a:r>
            <a:r>
              <a:rPr lang="vi-VN" sz="2000" dirty="0" smtClean="0">
                <a:latin typeface="Times New Roman" pitchFamily="18" charset="0"/>
                <a:cs typeface="Times New Roman" pitchFamily="18" charset="0"/>
              </a:rPr>
              <a:t>Nôn</a:t>
            </a:r>
            <a:r>
              <a:rPr lang="vi-VN" sz="2000" dirty="0">
                <a:latin typeface="Times New Roman" pitchFamily="18" charset="0"/>
                <a:cs typeface="Times New Roman" pitchFamily="18" charset="0"/>
              </a:rPr>
              <a:t>, đau bụng, tiêu </a:t>
            </a:r>
            <a:r>
              <a:rPr lang="vi-VN" sz="2000" dirty="0" smtClean="0">
                <a:latin typeface="Times New Roman" pitchFamily="18" charset="0"/>
                <a:cs typeface="Times New Roman" pitchFamily="18" charset="0"/>
              </a:rPr>
              <a:t>chảy</a:t>
            </a:r>
            <a:r>
              <a:rPr lang="vi-VN" sz="2000" dirty="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 Mạch </a:t>
            </a:r>
            <a:r>
              <a:rPr lang="en-US" sz="2000" dirty="0">
                <a:latin typeface="Times New Roman" pitchFamily="18" charset="0"/>
                <a:cs typeface="Times New Roman" pitchFamily="18" charset="0"/>
              </a:rPr>
              <a:t>chậm, block nhĩ thất, trụy mạch.</a:t>
            </a:r>
          </a:p>
          <a:p>
            <a:r>
              <a:rPr lang="en-US" sz="2000" dirty="0" smtClean="0">
                <a:latin typeface="Times New Roman" pitchFamily="18" charset="0"/>
                <a:cs typeface="Times New Roman" pitchFamily="18" charset="0"/>
              </a:rPr>
              <a:t> - Suy </a:t>
            </a:r>
            <a:r>
              <a:rPr lang="en-US" sz="2000" dirty="0">
                <a:latin typeface="Times New Roman" pitchFamily="18" charset="0"/>
                <a:cs typeface="Times New Roman" pitchFamily="18" charset="0"/>
              </a:rPr>
              <a:t>gan, suy thận</a:t>
            </a:r>
          </a:p>
        </p:txBody>
      </p:sp>
      <p:pic>
        <p:nvPicPr>
          <p:cNvPr id="7" name="Picture 6" descr="ca-noc-1.jpg"/>
          <p:cNvPicPr>
            <a:picLocks noChangeAspect="1"/>
          </p:cNvPicPr>
          <p:nvPr/>
        </p:nvPicPr>
        <p:blipFill>
          <a:blip r:embed="rId3"/>
          <a:stretch>
            <a:fillRect/>
          </a:stretch>
        </p:blipFill>
        <p:spPr>
          <a:xfrm>
            <a:off x="228600" y="2057400"/>
            <a:ext cx="3352800" cy="2381250"/>
          </a:xfrm>
          <a:prstGeom prst="rect">
            <a:avLst/>
          </a:prstGeom>
        </p:spPr>
      </p:pic>
      <p:pic>
        <p:nvPicPr>
          <p:cNvPr id="8" name="Picture 7" descr="images (14).jpg"/>
          <p:cNvPicPr>
            <a:picLocks noChangeAspect="1"/>
          </p:cNvPicPr>
          <p:nvPr/>
        </p:nvPicPr>
        <p:blipFill>
          <a:blip r:embed="rId4"/>
          <a:stretch>
            <a:fillRect/>
          </a:stretch>
        </p:blipFill>
        <p:spPr>
          <a:xfrm>
            <a:off x="228600" y="4495800"/>
            <a:ext cx="3381375" cy="19812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checkerboard(across)">
                                      <p:cBhvr>
                                        <p:cTn id="17" dur="500"/>
                                        <p:tgtEl>
                                          <p:spTgt spid="6">
                                            <p:txEl>
                                              <p:pRg st="0" end="0"/>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checkerboard(across)">
                                      <p:cBhvr>
                                        <p:cTn id="20" dur="500"/>
                                        <p:tgtEl>
                                          <p:spTgt spid="6">
                                            <p:txEl>
                                              <p:pRg st="1" end="1"/>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checkerboard(across)">
                                      <p:cBhvr>
                                        <p:cTn id="23" dur="500"/>
                                        <p:tgtEl>
                                          <p:spTgt spid="6">
                                            <p:txEl>
                                              <p:pRg st="2" end="2"/>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checkerboard(across)">
                                      <p:cBhvr>
                                        <p:cTn id="26" dur="500"/>
                                        <p:tgtEl>
                                          <p:spTgt spid="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diamond(in)">
                                      <p:cBhvr>
                                        <p:cTn id="31" dur="20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 calcmode="lin" valueType="num">
                                      <p:cBhvr additive="base">
                                        <p:cTn id="36"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6">
                                            <p:txEl>
                                              <p:pRg st="5" end="5"/>
                                            </p:txEl>
                                          </p:spTgt>
                                        </p:tgtEl>
                                        <p:attrNameLst>
                                          <p:attrName>style.visibility</p:attrName>
                                        </p:attrNameLst>
                                      </p:cBhvr>
                                      <p:to>
                                        <p:strVal val="visible"/>
                                      </p:to>
                                    </p:set>
                                    <p:anim calcmode="lin" valueType="num">
                                      <p:cBhvr additive="base">
                                        <p:cTn id="40"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6">
                                            <p:txEl>
                                              <p:pRg st="5" end="5"/>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6">
                                            <p:txEl>
                                              <p:pRg st="6" end="6"/>
                                            </p:txEl>
                                          </p:spTgt>
                                        </p:tgtEl>
                                        <p:attrNameLst>
                                          <p:attrName>style.visibility</p:attrName>
                                        </p:attrNameLst>
                                      </p:cBhvr>
                                      <p:to>
                                        <p:strVal val="visible"/>
                                      </p:to>
                                    </p:set>
                                    <p:anim calcmode="lin" valueType="num">
                                      <p:cBhvr additive="base">
                                        <p:cTn id="44"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6">
                                            <p:txEl>
                                              <p:pRg st="6" end="6"/>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6">
                                            <p:txEl>
                                              <p:pRg st="7" end="7"/>
                                            </p:txEl>
                                          </p:spTgt>
                                        </p:tgtEl>
                                        <p:attrNameLst>
                                          <p:attrName>style.visibility</p:attrName>
                                        </p:attrNameLst>
                                      </p:cBhvr>
                                      <p:to>
                                        <p:strVal val="visible"/>
                                      </p:to>
                                    </p:set>
                                    <p:anim calcmode="lin" valueType="num">
                                      <p:cBhvr additive="base">
                                        <p:cTn id="48"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190</TotalTime>
  <Words>1481</Words>
  <Application>Microsoft Office PowerPoint</Application>
  <PresentationFormat>On-screen Show (4:3)</PresentationFormat>
  <Paragraphs>149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NỘI DUNG:</vt:lpstr>
      <vt:lpstr>Slide 4</vt:lpstr>
      <vt:lpstr>Slide 5</vt:lpstr>
      <vt:lpstr>Slide 6</vt:lpstr>
      <vt:lpstr>Slide 7</vt:lpstr>
      <vt:lpstr>Slide 8</vt:lpstr>
      <vt:lpstr>Slide 9</vt:lpstr>
      <vt:lpstr>Slide 10</vt:lpstr>
      <vt:lpstr>Slide 11</vt:lpstr>
      <vt:lpstr>Slide 12</vt:lpstr>
      <vt:lpstr>Slide 13</vt:lpstr>
      <vt:lpstr>Slide 14</vt:lpstr>
      <vt:lpstr>CHẨN ĐOÁN ĐIỀU DƯỠNG:</vt:lpstr>
      <vt:lpstr>THỰC HIỆN KẾ HOẠCH CHĂM SÓC: </vt:lpstr>
      <vt:lpstr>ĐÁNH GIÁ:</vt:lpstr>
      <vt:lpstr>Slide 18</vt:lpstr>
    </vt:vector>
  </TitlesOfParts>
  <Company>CSM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Technical Support</dc:creator>
  <cp:lastModifiedBy>Technical Support</cp:lastModifiedBy>
  <cp:revision>43</cp:revision>
  <dcterms:created xsi:type="dcterms:W3CDTF">2016-08-21T01:24:23Z</dcterms:created>
  <dcterms:modified xsi:type="dcterms:W3CDTF">2016-08-21T04:34:33Z</dcterms:modified>
</cp:coreProperties>
</file>