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81" r:id="rId8"/>
    <p:sldId id="262" r:id="rId9"/>
    <p:sldId id="263" r:id="rId10"/>
    <p:sldId id="264" r:id="rId11"/>
    <p:sldId id="265" r:id="rId12"/>
    <p:sldId id="266" r:id="rId13"/>
    <p:sldId id="283" r:id="rId14"/>
    <p:sldId id="282" r:id="rId15"/>
    <p:sldId id="269" r:id="rId16"/>
    <p:sldId id="274" r:id="rId17"/>
    <p:sldId id="271" r:id="rId18"/>
    <p:sldId id="284" r:id="rId19"/>
    <p:sldId id="275" r:id="rId20"/>
    <p:sldId id="278" r:id="rId21"/>
    <p:sldId id="276" r:id="rId22"/>
    <p:sldId id="277" r:id="rId23"/>
    <p:sldId id="272"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autoAdjust="0"/>
  </p:normalViewPr>
  <p:slideViewPr>
    <p:cSldViewPr snapToGrid="0">
      <p:cViewPr varScale="1">
        <p:scale>
          <a:sx n="74" d="100"/>
          <a:sy n="74" d="100"/>
        </p:scale>
        <p:origin x="576" y="72"/>
      </p:cViewPr>
      <p:guideLst>
        <p:guide orient="horz" pos="2160"/>
        <p:guide pos="3840"/>
      </p:guideLst>
    </p:cSldViewPr>
  </p:slideViewPr>
  <p:outlineViewPr>
    <p:cViewPr>
      <p:scale>
        <a:sx n="33" d="100"/>
        <a:sy n="33" d="100"/>
      </p:scale>
      <p:origin x="0" y="1159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90A05E-FC2D-4FA0-AC2B-D72893DEBFFD}"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94D17-A849-4D5D-8BF4-01F5D0C7AF0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0A05E-FC2D-4FA0-AC2B-D72893DEBFFD}"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94D17-A849-4D5D-8BF4-01F5D0C7AF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0A05E-FC2D-4FA0-AC2B-D72893DEBFFD}"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94D17-A849-4D5D-8BF4-01F5D0C7AF0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0A05E-FC2D-4FA0-AC2B-D72893DEBFFD}"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94D17-A849-4D5D-8BF4-01F5D0C7AF0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90A05E-FC2D-4FA0-AC2B-D72893DEBFFD}"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94D17-A849-4D5D-8BF4-01F5D0C7AF0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90A05E-FC2D-4FA0-AC2B-D72893DEBFFD}" type="datetimeFigureOut">
              <a:rPr lang="en-US" smtClean="0"/>
              <a:pPr/>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94D17-A849-4D5D-8BF4-01F5D0C7AF0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90A05E-FC2D-4FA0-AC2B-D72893DEBFFD}" type="datetimeFigureOut">
              <a:rPr lang="en-US" smtClean="0"/>
              <a:pPr/>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894D17-A849-4D5D-8BF4-01F5D0C7AF0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90A05E-FC2D-4FA0-AC2B-D72893DEBFFD}" type="datetimeFigureOut">
              <a:rPr lang="en-US" smtClean="0"/>
              <a:pPr/>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894D17-A849-4D5D-8BF4-01F5D0C7AF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0A05E-FC2D-4FA0-AC2B-D72893DEBFFD}" type="datetimeFigureOut">
              <a:rPr lang="en-US" smtClean="0"/>
              <a:pPr/>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894D17-A849-4D5D-8BF4-01F5D0C7AF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0A05E-FC2D-4FA0-AC2B-D72893DEBFFD}" type="datetimeFigureOut">
              <a:rPr lang="en-US" smtClean="0"/>
              <a:pPr/>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94D17-A849-4D5D-8BF4-01F5D0C7AF0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0A05E-FC2D-4FA0-AC2B-D72893DEBFFD}" type="datetimeFigureOut">
              <a:rPr lang="en-US" smtClean="0"/>
              <a:pPr/>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94D17-A849-4D5D-8BF4-01F5D0C7AF0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0A05E-FC2D-4FA0-AC2B-D72893DEBFFD}" type="datetimeFigureOut">
              <a:rPr lang="en-US" smtClean="0"/>
              <a:pPr/>
              <a:t>8/9/2016</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94D17-A849-4D5D-8BF4-01F5D0C7AF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2580"/>
            <a:ext cx="12192000" cy="6175420"/>
          </a:xfrm>
          <a:prstGeom prst="rect">
            <a:avLst/>
          </a:prstGeom>
        </p:spPr>
      </p:pic>
      <p:sp>
        <p:nvSpPr>
          <p:cNvPr id="2" name="Title 1"/>
          <p:cNvSpPr>
            <a:spLocks noGrp="1"/>
          </p:cNvSpPr>
          <p:nvPr>
            <p:ph type="ctrTitle"/>
          </p:nvPr>
        </p:nvSpPr>
        <p:spPr>
          <a:xfrm>
            <a:off x="1043189" y="270457"/>
            <a:ext cx="10363200" cy="1596980"/>
          </a:xfrm>
        </p:spPr>
        <p:txBody>
          <a:bodyPr>
            <a:noAutofit/>
          </a:bodyPr>
          <a:lstStyle/>
          <a:p>
            <a:r>
              <a:rPr lang="en-US" sz="6000" dirty="0" smtClean="0">
                <a:solidFill>
                  <a:srgbClr val="00B050"/>
                </a:solidFill>
                <a:latin typeface="Times New Roman" panose="02020603050405020304" pitchFamily="18" charset="0"/>
                <a:cs typeface="Times New Roman" panose="02020603050405020304" pitchFamily="18" charset="0"/>
              </a:rPr>
              <a:t>CHÀO THẦY VÀ CÁC BẠN</a:t>
            </a:r>
            <a:br>
              <a:rPr lang="en-US" sz="6000" dirty="0" smtClean="0">
                <a:solidFill>
                  <a:srgbClr val="00B050"/>
                </a:solidFill>
                <a:latin typeface="Times New Roman" panose="02020603050405020304" pitchFamily="18" charset="0"/>
                <a:cs typeface="Times New Roman" panose="02020603050405020304" pitchFamily="18" charset="0"/>
              </a:rPr>
            </a:br>
            <a:endParaRPr lang="en-US" sz="60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779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300766" y="1416677"/>
            <a:ext cx="10281634" cy="4709490"/>
          </a:xfrm>
        </p:spPr>
        <p:txBody>
          <a:bodyPr/>
          <a:lstStyle/>
          <a:p>
            <a:pPr marL="0" indent="0" algn="just">
              <a:buNone/>
            </a:pPr>
            <a:r>
              <a:rPr lang="en-US" b="1" dirty="0" smtClean="0">
                <a:latin typeface="Times New Roman" panose="02020603050405020304" pitchFamily="18" charset="0"/>
                <a:cs typeface="Times New Roman" panose="02020603050405020304" pitchFamily="18" charset="0"/>
              </a:rPr>
              <a:t>c. </a:t>
            </a:r>
            <a:r>
              <a:rPr lang="vi-VN" b="1" dirty="0" smtClean="0">
                <a:latin typeface="Times New Roman" panose="02020603050405020304" pitchFamily="18" charset="0"/>
                <a:cs typeface="Times New Roman" panose="02020603050405020304" pitchFamily="18" charset="0"/>
              </a:rPr>
              <a:t>Cơ </a:t>
            </a:r>
            <a:r>
              <a:rPr lang="vi-VN" b="1" dirty="0">
                <a:latin typeface="Times New Roman" panose="02020603050405020304" pitchFamily="18" charset="0"/>
                <a:cs typeface="Times New Roman" panose="02020603050405020304" pitchFamily="18" charset="0"/>
              </a:rPr>
              <a:t>chế sốc phản </a:t>
            </a:r>
            <a:r>
              <a:rPr lang="vi-VN" b="1" dirty="0" smtClean="0">
                <a:latin typeface="Times New Roman" panose="02020603050405020304" pitchFamily="18" charset="0"/>
                <a:cs typeface="Times New Roman" panose="02020603050405020304" pitchFamily="18" charset="0"/>
              </a:rPr>
              <a:t>vệ</a:t>
            </a:r>
            <a:endParaRPr lang="en-US" b="1" dirty="0" smtClean="0">
              <a:latin typeface="Times New Roman" panose="02020603050405020304" pitchFamily="18" charset="0"/>
              <a:cs typeface="Times New Roman" panose="02020603050405020304" pitchFamily="18" charset="0"/>
            </a:endParaRPr>
          </a:p>
          <a:p>
            <a:pPr marL="0" indent="0" algn="just">
              <a:buNone/>
            </a:pP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Do độc tố giống cơ chế sốc của đáp ứng viêm trong sốc nhiễm khuẩn hay chấn thương. Cho dù sốc theo cơ chế nào thì, sự giải phóng các chất trung gian hóa học trong SPV đều gây ra những hậu quả nguy kịch, đe dọa đến tính mạng người bệnh do tác dụng của các chất trung gian hóa học đó</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566829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1693" y="5679583"/>
            <a:ext cx="10515600" cy="1178417"/>
          </a:xfrm>
        </p:spPr>
        <p:txBody>
          <a:bodyPr/>
          <a:lstStyle/>
          <a:p>
            <a:r>
              <a:rPr lang="en-US" dirty="0" err="1" smtClean="0"/>
              <a:t>Cơ</a:t>
            </a:r>
            <a:r>
              <a:rPr lang="en-US" dirty="0" smtClean="0"/>
              <a:t> </a:t>
            </a:r>
            <a:r>
              <a:rPr lang="en-US" dirty="0" err="1" smtClean="0"/>
              <a:t>chế</a:t>
            </a:r>
            <a:r>
              <a:rPr lang="en-US" dirty="0" smtClean="0"/>
              <a:t> </a:t>
            </a:r>
            <a:r>
              <a:rPr lang="en-US" dirty="0" err="1" smtClean="0"/>
              <a:t>sốc</a:t>
            </a:r>
            <a:r>
              <a:rPr lang="en-US" dirty="0" smtClean="0"/>
              <a:t> </a:t>
            </a:r>
            <a:r>
              <a:rPr lang="en-US" dirty="0" err="1" smtClean="0"/>
              <a:t>phản</a:t>
            </a:r>
            <a:r>
              <a:rPr lang="en-US" dirty="0" smtClean="0"/>
              <a:t> </a:t>
            </a:r>
            <a:r>
              <a:rPr lang="en-US" dirty="0" err="1" smtClean="0"/>
              <a:t>vệ</a:t>
            </a:r>
            <a:endParaRPr lang="en-US" dirty="0"/>
          </a:p>
        </p:txBody>
      </p:sp>
      <p:pic>
        <p:nvPicPr>
          <p:cNvPr id="4" name="Content Placeholder 3"/>
          <p:cNvPicPr>
            <a:picLocks noGrp="1" noChangeAspect="1"/>
          </p:cNvPicPr>
          <p:nvPr>
            <p:ph idx="1"/>
          </p:nvPr>
        </p:nvPicPr>
        <p:blipFill>
          <a:blip r:embed="rId2"/>
          <a:stretch>
            <a:fillRect/>
          </a:stretch>
        </p:blipFill>
        <p:spPr>
          <a:xfrm>
            <a:off x="1558344" y="1"/>
            <a:ext cx="8796269" cy="5808371"/>
          </a:xfrm>
          <a:prstGeom prst="rect">
            <a:avLst/>
          </a:prstGeom>
        </p:spPr>
      </p:pic>
    </p:spTree>
    <p:extLst>
      <p:ext uri="{BB962C8B-B14F-4D97-AF65-F5344CB8AC3E}">
        <p14:creationId xmlns:p14="http://schemas.microsoft.com/office/powerpoint/2010/main" val="4032404155"/>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03032"/>
            <a:ext cx="10515600" cy="656822"/>
          </a:xfrm>
        </p:spPr>
        <p:txBody>
          <a:bodyPr>
            <a:normAutofit fontScale="90000"/>
          </a:bodyPr>
          <a:lstStyle/>
          <a:p>
            <a:r>
              <a:rPr lang="en-US" dirty="0" smtClean="0">
                <a:latin typeface="Times New Roman" panose="02020603050405020304" pitchFamily="18" charset="0"/>
                <a:cs typeface="Times New Roman" panose="02020603050405020304" pitchFamily="18" charset="0"/>
              </a:rPr>
              <a:t>TRIỆU CHỨNG LÂM SÀNG</a:t>
            </a:r>
            <a:endParaRPr lang="en-US" dirty="0">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a:blip r:embed="rId2"/>
          <a:stretch>
            <a:fillRect/>
          </a:stretch>
        </p:blipFill>
        <p:spPr>
          <a:xfrm>
            <a:off x="1910365" y="759854"/>
            <a:ext cx="8371267" cy="6297769"/>
          </a:xfrm>
          <a:prstGeom prst="rect">
            <a:avLst/>
          </a:prstGeom>
        </p:spPr>
      </p:pic>
    </p:spTree>
    <p:extLst>
      <p:ext uri="{BB962C8B-B14F-4D97-AF65-F5344CB8AC3E}">
        <p14:creationId xmlns:p14="http://schemas.microsoft.com/office/powerpoint/2010/main" val="379605933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24675"/>
          </a:xfrm>
          <a:prstGeom prst="rect">
            <a:avLst/>
          </a:prstGeom>
        </p:spPr>
      </p:pic>
      <p:sp>
        <p:nvSpPr>
          <p:cNvPr id="2" name="Title 1"/>
          <p:cNvSpPr>
            <a:spLocks noGrp="1"/>
          </p:cNvSpPr>
          <p:nvPr>
            <p:ph type="title"/>
          </p:nvPr>
        </p:nvSpPr>
        <p:spPr>
          <a:xfrm>
            <a:off x="1365160" y="538632"/>
            <a:ext cx="10410423" cy="914400"/>
          </a:xfrm>
        </p:spPr>
        <p:txBody>
          <a:bodyPr>
            <a:normAutofit fontScale="90000"/>
          </a:bodyPr>
          <a:lstStyle/>
          <a:p>
            <a:r>
              <a:rPr lang="en-US" dirty="0" err="1">
                <a:latin typeface="Times New Roman" panose="02020603050405020304" pitchFamily="18" charset="0"/>
                <a:cs typeface="Times New Roman" panose="02020603050405020304" pitchFamily="18" charset="0"/>
              </a:rPr>
              <a:t>Sốc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chia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3 </a:t>
            </a:r>
            <a:r>
              <a:rPr lang="en-US" dirty="0" err="1">
                <a:latin typeface="Times New Roman" panose="02020603050405020304" pitchFamily="18" charset="0"/>
                <a:cs typeface="Times New Roman" panose="02020603050405020304" pitchFamily="18" charset="0"/>
              </a:rPr>
              <a:t>mức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1171977" y="1236372"/>
            <a:ext cx="6362164" cy="5447763"/>
          </a:xfrm>
        </p:spPr>
        <p:txBody>
          <a:bodyPr>
            <a:normAutofit/>
          </a:bodyPr>
          <a:lstStyle/>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nhẹ</a:t>
            </a: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Quincke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nhịp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ngón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quặn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ngườimệt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ỉa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nhịp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nhanh</a:t>
            </a:r>
            <a:r>
              <a:rPr lang="en-US" dirty="0">
                <a:latin typeface="Times New Roman" panose="02020603050405020304" pitchFamily="18" charset="0"/>
                <a:cs typeface="Times New Roman" panose="02020603050405020304" pitchFamily="18" charset="0"/>
              </a:rPr>
              <a:t> (130-150 </a:t>
            </a:r>
            <a:r>
              <a:rPr lang="en-US" dirty="0" err="1">
                <a:latin typeface="Times New Roman" panose="02020603050405020304" pitchFamily="18" charset="0"/>
                <a:cs typeface="Times New Roman" panose="02020603050405020304" pitchFamily="18" charset="0"/>
              </a:rPr>
              <a:t>lần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phút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a:t>
            </a:r>
            <a:r>
              <a:rPr lang="en-US" dirty="0">
                <a:latin typeface="Times New Roman" panose="02020603050405020304" pitchFamily="18" charset="0"/>
                <a:cs typeface="Times New Roman" panose="02020603050405020304" pitchFamily="18" charset="0"/>
              </a:rPr>
              <a:t>.</a:t>
            </a:r>
          </a:p>
          <a:p>
            <a:endParaRPr lang="en-US" dirty="0"/>
          </a:p>
        </p:txBody>
      </p:sp>
      <p:pic>
        <p:nvPicPr>
          <p:cNvPr id="5" name="Picture 4"/>
          <p:cNvPicPr>
            <a:picLocks noChangeAspect="1"/>
          </p:cNvPicPr>
          <p:nvPr/>
        </p:nvPicPr>
        <p:blipFill>
          <a:blip r:embed="rId3"/>
          <a:stretch>
            <a:fillRect/>
          </a:stretch>
        </p:blipFill>
        <p:spPr>
          <a:xfrm>
            <a:off x="7655954" y="1977502"/>
            <a:ext cx="4536046" cy="3771364"/>
          </a:xfrm>
          <a:prstGeom prst="rect">
            <a:avLst/>
          </a:prstGeom>
        </p:spPr>
      </p:pic>
    </p:spTree>
    <p:extLst>
      <p:ext uri="{BB962C8B-B14F-4D97-AF65-F5344CB8AC3E}">
        <p14:creationId xmlns:p14="http://schemas.microsoft.com/office/powerpoint/2010/main" val="87789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80">
                                          <p:stCondLst>
                                            <p:cond delay="0"/>
                                          </p:stCondLst>
                                        </p:cTn>
                                        <p:tgtEl>
                                          <p:spTgt spid="5"/>
                                        </p:tgtEl>
                                      </p:cBhvr>
                                    </p:animEffect>
                                    <p:anim calcmode="lin" valueType="num">
                                      <p:cBhvr>
                                        <p:cTn id="2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0" dur="26">
                                          <p:stCondLst>
                                            <p:cond delay="650"/>
                                          </p:stCondLst>
                                        </p:cTn>
                                        <p:tgtEl>
                                          <p:spTgt spid="5"/>
                                        </p:tgtEl>
                                      </p:cBhvr>
                                      <p:to x="100000" y="60000"/>
                                    </p:animScale>
                                    <p:animScale>
                                      <p:cBhvr>
                                        <p:cTn id="31" dur="166" decel="50000">
                                          <p:stCondLst>
                                            <p:cond delay="676"/>
                                          </p:stCondLst>
                                        </p:cTn>
                                        <p:tgtEl>
                                          <p:spTgt spid="5"/>
                                        </p:tgtEl>
                                      </p:cBhvr>
                                      <p:to x="100000" y="100000"/>
                                    </p:animScale>
                                    <p:animScale>
                                      <p:cBhvr>
                                        <p:cTn id="32" dur="26">
                                          <p:stCondLst>
                                            <p:cond delay="1312"/>
                                          </p:stCondLst>
                                        </p:cTn>
                                        <p:tgtEl>
                                          <p:spTgt spid="5"/>
                                        </p:tgtEl>
                                      </p:cBhvr>
                                      <p:to x="100000" y="80000"/>
                                    </p:animScale>
                                    <p:animScale>
                                      <p:cBhvr>
                                        <p:cTn id="33" dur="166" decel="50000">
                                          <p:stCondLst>
                                            <p:cond delay="1338"/>
                                          </p:stCondLst>
                                        </p:cTn>
                                        <p:tgtEl>
                                          <p:spTgt spid="5"/>
                                        </p:tgtEl>
                                      </p:cBhvr>
                                      <p:to x="100000" y="100000"/>
                                    </p:animScale>
                                    <p:animScale>
                                      <p:cBhvr>
                                        <p:cTn id="34" dur="26">
                                          <p:stCondLst>
                                            <p:cond delay="1642"/>
                                          </p:stCondLst>
                                        </p:cTn>
                                        <p:tgtEl>
                                          <p:spTgt spid="5"/>
                                        </p:tgtEl>
                                      </p:cBhvr>
                                      <p:to x="100000" y="90000"/>
                                    </p:animScale>
                                    <p:animScale>
                                      <p:cBhvr>
                                        <p:cTn id="35" dur="166" decel="50000">
                                          <p:stCondLst>
                                            <p:cond delay="1668"/>
                                          </p:stCondLst>
                                        </p:cTn>
                                        <p:tgtEl>
                                          <p:spTgt spid="5"/>
                                        </p:tgtEl>
                                      </p:cBhvr>
                                      <p:to x="100000" y="100000"/>
                                    </p:animScale>
                                    <p:animScale>
                                      <p:cBhvr>
                                        <p:cTn id="36" dur="26">
                                          <p:stCondLst>
                                            <p:cond delay="1808"/>
                                          </p:stCondLst>
                                        </p:cTn>
                                        <p:tgtEl>
                                          <p:spTgt spid="5"/>
                                        </p:tgtEl>
                                      </p:cBhvr>
                                      <p:to x="100000" y="95000"/>
                                    </p:animScale>
                                    <p:animScale>
                                      <p:cBhvr>
                                        <p:cTn id="3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24675"/>
          </a:xfrm>
          <a:prstGeom prst="rect">
            <a:avLst/>
          </a:prstGeom>
        </p:spPr>
      </p:pic>
      <p:sp>
        <p:nvSpPr>
          <p:cNvPr id="3" name="Content Placeholder 2"/>
          <p:cNvSpPr>
            <a:spLocks noGrp="1"/>
          </p:cNvSpPr>
          <p:nvPr>
            <p:ph idx="1"/>
          </p:nvPr>
        </p:nvSpPr>
        <p:spPr>
          <a:xfrm>
            <a:off x="1159098" y="734096"/>
            <a:ext cx="10792495" cy="5962917"/>
          </a:xfrm>
        </p:spPr>
        <p:txBody>
          <a:bodyPr>
            <a:normAutofit/>
          </a:bodyPr>
          <a:lstStyle/>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bình</a:t>
            </a: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ngứa</a:t>
            </a:r>
            <a:r>
              <a:rPr lang="en-US" dirty="0">
                <a:latin typeface="Times New Roman" panose="02020603050405020304" pitchFamily="18" charset="0"/>
                <a:cs typeface="Times New Roman" panose="02020603050405020304" pitchFamily="18" charset="0"/>
              </a:rPr>
              <a:t> ran, </a:t>
            </a:r>
            <a:r>
              <a:rPr lang="en-US" dirty="0" err="1">
                <a:latin typeface="Times New Roman" panose="02020603050405020304" pitchFamily="18" charset="0"/>
                <a:cs typeface="Times New Roman" panose="02020603050405020304" pitchFamily="18" charset="0"/>
              </a:rPr>
              <a:t>mày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khắp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thở</a:t>
            </a:r>
            <a:r>
              <a:rPr lang="en-US" dirty="0">
                <a:latin typeface="Times New Roman" panose="02020603050405020304" pitchFamily="18" charset="0"/>
                <a:cs typeface="Times New Roman" panose="02020603050405020304" pitchFamily="18" charset="0"/>
              </a:rPr>
              <a:t>, co </a:t>
            </a:r>
            <a:r>
              <a:rPr lang="en-US" dirty="0" err="1">
                <a:latin typeface="Times New Roman" panose="02020603050405020304" pitchFamily="18" charset="0"/>
                <a:cs typeface="Times New Roman" panose="02020603050405020304" pitchFamily="18" charset="0"/>
              </a:rPr>
              <a:t>giật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mũi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ruột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da </a:t>
            </a:r>
            <a:r>
              <a:rPr lang="en-US" dirty="0" err="1">
                <a:latin typeface="Times New Roman" panose="02020603050405020304" pitchFamily="18" charset="0"/>
                <a:cs typeface="Times New Roman" panose="02020603050405020304" pitchFamily="18" charset="0"/>
              </a:rPr>
              <a:t>tái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nhợt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áp</a:t>
            </a:r>
            <a:r>
              <a:rPr lang="en-US" dirty="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nặng</a:t>
            </a: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phút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chớp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nhoáng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nghẹt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thở</a:t>
            </a:r>
            <a:r>
              <a:rPr lang="en-US" dirty="0">
                <a:latin typeface="Times New Roman" panose="02020603050405020304" pitchFamily="18" charset="0"/>
                <a:cs typeface="Times New Roman" panose="02020603050405020304" pitchFamily="18" charset="0"/>
              </a:rPr>
              <a:t>, da </a:t>
            </a:r>
            <a:r>
              <a:rPr lang="en-US" dirty="0" err="1">
                <a:latin typeface="Times New Roman" panose="02020603050405020304" pitchFamily="18" charset="0"/>
                <a:cs typeface="Times New Roman" panose="02020603050405020304" pitchFamily="18" charset="0"/>
              </a:rPr>
              <a:t>tím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phút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hữu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kéo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giờ</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370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249251" y="354674"/>
            <a:ext cx="10002592" cy="701394"/>
          </a:xfrm>
        </p:spPr>
        <p:txBody>
          <a:bodyPr>
            <a:normAutofit fontScale="90000"/>
          </a:bodyPr>
          <a:lstStyle/>
          <a:p>
            <a:r>
              <a:rPr lang="en-US" sz="4800" dirty="0" err="1" smtClean="0">
                <a:latin typeface="Times New Roman" panose="02020603050405020304" pitchFamily="18" charset="0"/>
                <a:cs typeface="Times New Roman" panose="02020603050405020304" pitchFamily="18" charset="0"/>
              </a:rPr>
              <a:t>Cách</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xử</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lý</a:t>
            </a:r>
            <a:endParaRPr lang="en-US" sz="4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20462" y="1210615"/>
            <a:ext cx="10895527" cy="5512158"/>
          </a:xfrm>
        </p:spPr>
        <p:txBody>
          <a:bodyPr>
            <a:normAutofit fontScale="85000" lnSpcReduction="20000"/>
          </a:bodyPr>
          <a:lstStyle/>
          <a:p>
            <a:pPr algn="just"/>
            <a:r>
              <a:rPr lang="en-US" sz="3300" b="1" dirty="0" err="1">
                <a:latin typeface="Times New Roman" panose="02020603050405020304" pitchFamily="18" charset="0"/>
                <a:cs typeface="Times New Roman" panose="02020603050405020304" pitchFamily="18" charset="0"/>
              </a:rPr>
              <a:t>Trong</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thời</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gian</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chờ</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đợi</a:t>
            </a:r>
            <a:r>
              <a:rPr lang="en-US" sz="3300" b="1" dirty="0">
                <a:latin typeface="Times New Roman" panose="02020603050405020304" pitchFamily="18" charset="0"/>
                <a:cs typeface="Times New Roman" panose="02020603050405020304" pitchFamily="18" charset="0"/>
              </a:rPr>
              <a:t> y </a:t>
            </a:r>
            <a:r>
              <a:rPr lang="en-US" sz="3300" b="1" dirty="0" err="1">
                <a:latin typeface="Times New Roman" panose="02020603050405020304" pitchFamily="18" charset="0"/>
                <a:cs typeface="Times New Roman" panose="02020603050405020304" pitchFamily="18" charset="0"/>
              </a:rPr>
              <a:t>bác</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sĩ</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cấp</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cứu</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hãy</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thực</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hiện</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các</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thao</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tác</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sau</a:t>
            </a:r>
            <a:r>
              <a:rPr lang="en-US" sz="3300" b="1" dirty="0">
                <a:latin typeface="Times New Roman" panose="02020603050405020304" pitchFamily="18" charset="0"/>
                <a:cs typeface="Times New Roman" panose="02020603050405020304" pitchFamily="18" charset="0"/>
              </a:rPr>
              <a:t>:</a:t>
            </a:r>
            <a:endParaRPr lang="en-US" sz="3300" dirty="0">
              <a:latin typeface="Times New Roman" panose="02020603050405020304" pitchFamily="18" charset="0"/>
              <a:cs typeface="Times New Roman" panose="02020603050405020304" pitchFamily="18" charset="0"/>
            </a:endParaRPr>
          </a:p>
          <a:p>
            <a:pPr lvl="0" algn="just"/>
            <a:r>
              <a:rPr lang="en-US" sz="3300" dirty="0" err="1">
                <a:latin typeface="Times New Roman" panose="02020603050405020304" pitchFamily="18" charset="0"/>
                <a:cs typeface="Times New Roman" panose="02020603050405020304" pitchFamily="18" charset="0"/>
              </a:rPr>
              <a:t>Đặt</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người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bệnh</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nằm</a:t>
            </a:r>
            <a:r>
              <a:rPr lang="en-US" sz="3300" dirty="0">
                <a:latin typeface="Times New Roman" panose="02020603050405020304" pitchFamily="18" charset="0"/>
                <a:cs typeface="Times New Roman" panose="02020603050405020304" pitchFamily="18" charset="0"/>
              </a:rPr>
              <a:t> ở </a:t>
            </a:r>
            <a:r>
              <a:rPr lang="en-US" sz="3300" dirty="0" err="1">
                <a:latin typeface="Times New Roman" panose="02020603050405020304" pitchFamily="18" charset="0"/>
                <a:cs typeface="Times New Roman" panose="02020603050405020304" pitchFamily="18" charset="0"/>
              </a:rPr>
              <a:t>tư</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thế</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chân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cao</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hơn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đầu</a:t>
            </a:r>
            <a:r>
              <a:rPr lang="en-US" sz="3300" dirty="0">
                <a:latin typeface="Times New Roman" panose="02020603050405020304" pitchFamily="18" charset="0"/>
                <a:cs typeface="Times New Roman" panose="02020603050405020304" pitchFamily="18" charset="0"/>
              </a:rPr>
              <a:t>.</a:t>
            </a:r>
          </a:p>
          <a:p>
            <a:pPr lvl="0" algn="just"/>
            <a:r>
              <a:rPr lang="en-US" sz="3300" dirty="0" err="1">
                <a:latin typeface="Times New Roman" panose="02020603050405020304" pitchFamily="18" charset="0"/>
                <a:cs typeface="Times New Roman" panose="02020603050405020304" pitchFamily="18" charset="0"/>
              </a:rPr>
              <a:t>Nới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lỏng</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quần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áo</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và</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đắp</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chăn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cho</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người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bệnh</a:t>
            </a:r>
            <a:r>
              <a:rPr lang="en-US" sz="3300" dirty="0">
                <a:latin typeface="Times New Roman" panose="02020603050405020304" pitchFamily="18" charset="0"/>
                <a:cs typeface="Times New Roman" panose="02020603050405020304" pitchFamily="18" charset="0"/>
              </a:rPr>
              <a:t>.</a:t>
            </a:r>
          </a:p>
          <a:p>
            <a:pPr lvl="0" algn="just"/>
            <a:r>
              <a:rPr lang="en-US" sz="3300" dirty="0" err="1">
                <a:latin typeface="Times New Roman" panose="02020603050405020304" pitchFamily="18" charset="0"/>
                <a:cs typeface="Times New Roman" panose="02020603050405020304" pitchFamily="18" charset="0"/>
              </a:rPr>
              <a:t>Nếu</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người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bệnh</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bị</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nôn</a:t>
            </a:r>
            <a:r>
              <a:rPr lang="en-US" sz="3300" dirty="0">
                <a:latin typeface="Times New Roman" panose="02020603050405020304" pitchFamily="18" charset="0"/>
                <a:cs typeface="Times New Roman" panose="02020603050405020304" pitchFamily="18" charset="0"/>
              </a:rPr>
              <a:t> hay </a:t>
            </a:r>
            <a:r>
              <a:rPr lang="en-US" sz="3300" dirty="0" err="1">
                <a:latin typeface="Times New Roman" panose="02020603050405020304" pitchFamily="18" charset="0"/>
                <a:cs typeface="Times New Roman" panose="02020603050405020304" pitchFamily="18" charset="0"/>
              </a:rPr>
              <a:t>chảy</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máu</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từ</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miệng</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hãy</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lật</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người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bệnh</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nằm</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nghiêng</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để</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phòng</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sặc</a:t>
            </a:r>
            <a:r>
              <a:rPr lang="en-US" sz="3300" dirty="0">
                <a:latin typeface="Times New Roman" panose="02020603050405020304" pitchFamily="18" charset="0"/>
                <a:cs typeface="Times New Roman" panose="02020603050405020304" pitchFamily="18" charset="0"/>
              </a:rPr>
              <a:t>.</a:t>
            </a:r>
          </a:p>
          <a:p>
            <a:pPr lvl="0" algn="just"/>
            <a:r>
              <a:rPr lang="en-US" sz="3300" dirty="0" err="1">
                <a:latin typeface="Times New Roman" panose="02020603050405020304" pitchFamily="18" charset="0"/>
                <a:cs typeface="Times New Roman" panose="02020603050405020304" pitchFamily="18" charset="0"/>
              </a:rPr>
              <a:t>Nói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chuyện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liên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tục</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với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bệnh</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nhân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để</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bệnh</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nhân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giữ</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được</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nhịp</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thở</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tránh</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rơi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vào</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trạng</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thái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hôn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mê</a:t>
            </a:r>
            <a:r>
              <a:rPr lang="en-US" sz="3300" dirty="0">
                <a:latin typeface="Times New Roman" panose="02020603050405020304" pitchFamily="18" charset="0"/>
                <a:cs typeface="Times New Roman" panose="02020603050405020304" pitchFamily="18" charset="0"/>
              </a:rPr>
              <a:t>.</a:t>
            </a:r>
          </a:p>
          <a:p>
            <a:pPr lvl="0" algn="just"/>
            <a:r>
              <a:rPr lang="en-US" sz="3300" dirty="0" err="1">
                <a:latin typeface="Times New Roman" panose="02020603050405020304" pitchFamily="18" charset="0"/>
                <a:cs typeface="Times New Roman" panose="02020603050405020304" pitchFamily="18" charset="0"/>
              </a:rPr>
              <a:t>Nếu</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bệnh</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nhân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ngưng</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thở</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hãy</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bắt</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đầu</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hồi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sức</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tim</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phổi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bằng</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ép</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hơi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lồng</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ngực</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và</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hà</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hơi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thổi</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ngạt</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cho</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bệnh</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nhân</a:t>
            </a:r>
            <a:r>
              <a:rPr lang="en-US" sz="3300" dirty="0">
                <a:latin typeface="Times New Roman" panose="02020603050405020304" pitchFamily="18" charset="0"/>
                <a:cs typeface="Times New Roman" panose="02020603050405020304" pitchFamily="18" charset="0"/>
              </a:rPr>
              <a:t>.</a:t>
            </a:r>
          </a:p>
          <a:p>
            <a:pPr lvl="0" algn="just"/>
            <a:r>
              <a:rPr lang="en-US" sz="3300" dirty="0" err="1">
                <a:latin typeface="Times New Roman" panose="02020603050405020304" pitchFamily="18" charset="0"/>
                <a:cs typeface="Times New Roman" panose="02020603050405020304" pitchFamily="18" charset="0"/>
              </a:rPr>
              <a:t>Kiểm</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tra</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xem</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nguyên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nhân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gây</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nên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sốc</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phản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vệ</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là</a:t>
            </a:r>
            <a:r>
              <a:rPr lang="en-US" sz="3300" dirty="0">
                <a:latin typeface="Times New Roman" panose="02020603050405020304" pitchFamily="18" charset="0"/>
                <a:cs typeface="Times New Roman" panose="02020603050405020304" pitchFamily="18" charset="0"/>
              </a:rPr>
              <a:t> do </a:t>
            </a:r>
            <a:r>
              <a:rPr lang="en-US" sz="3300" dirty="0" err="1">
                <a:latin typeface="Times New Roman" panose="02020603050405020304" pitchFamily="18" charset="0"/>
                <a:cs typeface="Times New Roman" panose="02020603050405020304" pitchFamily="18" charset="0"/>
              </a:rPr>
              <a:t>đâu</a:t>
            </a:r>
            <a:r>
              <a:rPr lang="en-US" sz="3300" dirty="0">
                <a:latin typeface="Times New Roman" panose="02020603050405020304" pitchFamily="18" charset="0"/>
                <a:cs typeface="Times New Roman" panose="02020603050405020304" pitchFamily="18" charset="0"/>
              </a:rPr>
              <a:t>.</a:t>
            </a:r>
          </a:p>
          <a:p>
            <a:pPr algn="just"/>
            <a:r>
              <a:rPr lang="en-US" sz="3300" dirty="0" err="1">
                <a:latin typeface="Times New Roman" panose="02020603050405020304" pitchFamily="18" charset="0"/>
                <a:cs typeface="Times New Roman" panose="02020603050405020304" pitchFamily="18" charset="0"/>
              </a:rPr>
              <a:t>Dù</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diễn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biến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sốc</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phản</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vệ</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nhẹ</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trung</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bình</a:t>
            </a:r>
            <a:r>
              <a:rPr lang="en-US" sz="3300" dirty="0">
                <a:latin typeface="Times New Roman" panose="02020603050405020304" pitchFamily="18" charset="0"/>
                <a:cs typeface="Times New Roman" panose="02020603050405020304" pitchFamily="18" charset="0"/>
              </a:rPr>
              <a:t> hay </a:t>
            </a:r>
            <a:r>
              <a:rPr lang="en-US" sz="3300" dirty="0" err="1">
                <a:latin typeface="Times New Roman" panose="02020603050405020304" pitchFamily="18" charset="0"/>
                <a:cs typeface="Times New Roman" panose="02020603050405020304" pitchFamily="18" charset="0"/>
              </a:rPr>
              <a:t>nặng</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đều</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phải</a:t>
            </a:r>
            <a:r>
              <a:rPr lang="en-US" sz="3300"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dùng</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ngay</a:t>
            </a:r>
            <a:r>
              <a:rPr lang="en-US" sz="3300" b="1" dirty="0">
                <a:latin typeface="Times New Roman" panose="02020603050405020304" pitchFamily="18" charset="0"/>
                <a:cs typeface="Times New Roman" panose="02020603050405020304" pitchFamily="18" charset="0"/>
              </a:rPr>
              <a:t> adrenalin </a:t>
            </a:r>
            <a:r>
              <a:rPr lang="en-US" sz="3300" b="1" dirty="0" err="1">
                <a:latin typeface="Times New Roman" panose="02020603050405020304" pitchFamily="18" charset="0"/>
                <a:cs typeface="Times New Roman" panose="02020603050405020304" pitchFamily="18" charset="0"/>
              </a:rPr>
              <a:t>cho</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người</a:t>
            </a:r>
            <a:r>
              <a:rPr lang="en-US" sz="3300" b="1" dirty="0">
                <a:latin typeface="Times New Roman" panose="02020603050405020304" pitchFamily="18" charset="0"/>
                <a:cs typeface="Times New Roman" panose="02020603050405020304" pitchFamily="18" charset="0"/>
              </a:rPr>
              <a:t> </a:t>
            </a:r>
            <a:r>
              <a:rPr lang="en-US" sz="3300" b="1" dirty="0" err="1">
                <a:latin typeface="Times New Roman" panose="02020603050405020304" pitchFamily="18" charset="0"/>
                <a:cs typeface="Times New Roman" panose="02020603050405020304" pitchFamily="18" charset="0"/>
              </a:rPr>
              <a:t>bệnh</a:t>
            </a:r>
            <a:r>
              <a:rPr lang="en-US" sz="3300" dirty="0">
                <a:latin typeface="Times New Roman" panose="02020603050405020304" pitchFamily="18" charset="0"/>
                <a:cs typeface="Times New Roman" panose="02020603050405020304" pitchFamily="18" charset="0"/>
              </a:rPr>
              <a:t>.</a:t>
            </a:r>
          </a:p>
          <a:p>
            <a:endParaRPr lang="en-US" dirty="0"/>
          </a:p>
          <a:p>
            <a:endParaRPr lang="en-US" dirty="0"/>
          </a:p>
        </p:txBody>
      </p:sp>
    </p:spTree>
    <p:extLst>
      <p:ext uri="{BB962C8B-B14F-4D97-AF65-F5344CB8AC3E}">
        <p14:creationId xmlns:p14="http://schemas.microsoft.com/office/powerpoint/2010/main" val="2845916121"/>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circle(in)">
                                      <p:cBhvr>
                                        <p:cTn id="4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575515" y="0"/>
            <a:ext cx="9040969" cy="6967470"/>
          </a:xfrm>
          <a:prstGeom prst="rect">
            <a:avLst/>
          </a:prstGeom>
        </p:spPr>
      </p:pic>
    </p:spTree>
    <p:extLst>
      <p:ext uri="{BB962C8B-B14F-4D97-AF65-F5344CB8AC3E}">
        <p14:creationId xmlns:p14="http://schemas.microsoft.com/office/powerpoint/2010/main" val="433776232"/>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59099" y="617024"/>
            <a:ext cx="10515600" cy="589074"/>
          </a:xfrm>
        </p:spPr>
        <p:txBody>
          <a:bodyPr>
            <a:normAutofit fontScale="90000"/>
          </a:bodyPr>
          <a:lstStyle/>
          <a:p>
            <a:r>
              <a:rPr lang="en-US" sz="4900" b="1" dirty="0" smtClean="0">
                <a:latin typeface="Times New Roman" panose="02020603050405020304" pitchFamily="18" charset="0"/>
                <a:cs typeface="Times New Roman" panose="02020603050405020304" pitchFamily="18" charset="0"/>
              </a:rPr>
              <a:t>1 </a:t>
            </a:r>
            <a:r>
              <a:rPr lang="en-US" sz="4900" b="1" dirty="0" err="1" smtClean="0">
                <a:latin typeface="Times New Roman" panose="02020603050405020304" pitchFamily="18" charset="0"/>
                <a:cs typeface="Times New Roman" panose="02020603050405020304" pitchFamily="18" charset="0"/>
              </a:rPr>
              <a:t>số</a:t>
            </a:r>
            <a:r>
              <a:rPr lang="en-US" sz="4900" b="1" dirty="0" smtClean="0">
                <a:latin typeface="Times New Roman" panose="02020603050405020304" pitchFamily="18" charset="0"/>
                <a:cs typeface="Times New Roman" panose="02020603050405020304" pitchFamily="18" charset="0"/>
              </a:rPr>
              <a:t> </a:t>
            </a:r>
            <a:r>
              <a:rPr lang="en-US" sz="4900" b="1" dirty="0" err="1" smtClean="0">
                <a:latin typeface="Times New Roman" panose="02020603050405020304" pitchFamily="18" charset="0"/>
                <a:cs typeface="Times New Roman" panose="02020603050405020304" pitchFamily="18" charset="0"/>
              </a:rPr>
              <a:t>lưu</a:t>
            </a:r>
            <a:r>
              <a:rPr lang="en-US" sz="4900" b="1" dirty="0" smtClean="0">
                <a:latin typeface="Times New Roman" panose="02020603050405020304" pitchFamily="18" charset="0"/>
                <a:cs typeface="Times New Roman" panose="02020603050405020304" pitchFamily="18" charset="0"/>
              </a:rPr>
              <a:t> ý </a:t>
            </a:r>
            <a:r>
              <a:rPr lang="en-US" sz="4900" b="1" dirty="0" err="1" smtClean="0">
                <a:latin typeface="Times New Roman" panose="02020603050405020304" pitchFamily="18" charset="0"/>
                <a:cs typeface="Times New Roman" panose="02020603050405020304" pitchFamily="18" charset="0"/>
              </a:rPr>
              <a:t>khi</a:t>
            </a:r>
            <a:r>
              <a:rPr lang="en-US" sz="4900" b="1" dirty="0" smtClean="0">
                <a:latin typeface="Times New Roman" panose="02020603050405020304" pitchFamily="18" charset="0"/>
                <a:cs typeface="Times New Roman" panose="02020603050405020304" pitchFamily="18" charset="0"/>
              </a:rPr>
              <a:t> </a:t>
            </a:r>
            <a:r>
              <a:rPr lang="en-US" sz="4900" b="1" dirty="0" err="1" smtClean="0">
                <a:latin typeface="Times New Roman" panose="02020603050405020304" pitchFamily="18" charset="0"/>
                <a:cs typeface="Times New Roman" panose="02020603050405020304" pitchFamily="18" charset="0"/>
              </a:rPr>
              <a:t>xử</a:t>
            </a:r>
            <a:r>
              <a:rPr lang="en-US" sz="4900" b="1" dirty="0" smtClean="0">
                <a:latin typeface="Times New Roman" panose="02020603050405020304" pitchFamily="18" charset="0"/>
                <a:cs typeface="Times New Roman" panose="02020603050405020304" pitchFamily="18" charset="0"/>
              </a:rPr>
              <a:t> </a:t>
            </a:r>
            <a:r>
              <a:rPr lang="en-US" sz="4900" b="1" dirty="0" err="1" smtClean="0">
                <a:latin typeface="Times New Roman" panose="02020603050405020304" pitchFamily="18" charset="0"/>
                <a:cs typeface="Times New Roman" panose="02020603050405020304" pitchFamily="18" charset="0"/>
              </a:rPr>
              <a:t>trí</a:t>
            </a:r>
            <a:r>
              <a:rPr lang="en-US" dirty="0" smtClean="0"/>
              <a:t/>
            </a:r>
            <a:br>
              <a:rPr lang="en-US" dirty="0" smtClean="0"/>
            </a:br>
            <a:endParaRPr lang="en-US" dirty="0"/>
          </a:p>
        </p:txBody>
      </p:sp>
      <p:sp>
        <p:nvSpPr>
          <p:cNvPr id="3" name="Content Placeholder 2"/>
          <p:cNvSpPr>
            <a:spLocks noGrp="1"/>
          </p:cNvSpPr>
          <p:nvPr>
            <p:ph idx="1"/>
          </p:nvPr>
        </p:nvSpPr>
        <p:spPr>
          <a:xfrm>
            <a:off x="1056068" y="1056068"/>
            <a:ext cx="5640947" cy="5801932"/>
          </a:xfrm>
        </p:spPr>
        <p:txBody>
          <a:bodyPr>
            <a:normAutofit lnSpcReduction="10000"/>
          </a:bodyPr>
          <a:lstStyle/>
          <a:p>
            <a:pPr algn="just"/>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Theo </a:t>
            </a:r>
            <a:r>
              <a:rPr lang="en-US" dirty="0" err="1">
                <a:latin typeface="Times New Roman" panose="02020603050405020304" pitchFamily="18" charset="0"/>
                <a:cs typeface="Times New Roman" panose="02020603050405020304" pitchFamily="18" charset="0"/>
              </a:rPr>
              <a:t>dõi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24 </a:t>
            </a:r>
            <a:r>
              <a:rPr lang="en-US" dirty="0" err="1">
                <a:latin typeface="Times New Roman" panose="02020603050405020304" pitchFamily="18" charset="0"/>
                <a:cs typeface="Times New Roman" panose="02020603050405020304" pitchFamily="18" charset="0"/>
              </a:rPr>
              <a:t>giờ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ổn</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định</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r>
              <a:rPr lang="en-US" dirty="0" err="1" smtClean="0">
                <a:latin typeface="Times New Roman" panose="02020603050405020304" pitchFamily="18" charset="0"/>
                <a:cs typeface="Times New Roman" panose="02020603050405020304" pitchFamily="18" charset="0"/>
              </a:rPr>
              <a:t>Sau</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tĩnh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mạch</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đùi</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r>
              <a:rPr lang="en-US" dirty="0" err="1" smtClean="0">
                <a:latin typeface="Times New Roman" panose="02020603050405020304" pitchFamily="18" charset="0"/>
                <a:cs typeface="Times New Roman" panose="02020603050405020304" pitchFamily="18" charset="0"/>
              </a:rPr>
              <a:t>Nếu</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Adrenaline, </a:t>
            </a:r>
            <a:r>
              <a:rPr lang="en-US" dirty="0" err="1">
                <a:latin typeface="Times New Roman" panose="02020603050405020304" pitchFamily="18" charset="0"/>
                <a:cs typeface="Times New Roman" panose="02020603050405020304" pitchFamily="18" charset="0"/>
              </a:rPr>
              <a:t>thì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tương</a:t>
            </a:r>
            <a:r>
              <a:rPr lang="en-US" dirty="0">
                <a:latin typeface="Times New Roman" panose="02020603050405020304" pitchFamily="18" charset="0"/>
                <a:cs typeface="Times New Roman" panose="02020603050405020304" pitchFamily="18" charset="0"/>
              </a:rPr>
              <a:t>, albumin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cứ</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sẵn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endParaRPr lang="en-US" dirty="0"/>
          </a:p>
        </p:txBody>
      </p:sp>
      <p:pic>
        <p:nvPicPr>
          <p:cNvPr id="6" name="Picture 5"/>
          <p:cNvPicPr>
            <a:picLocks noChangeAspect="1"/>
          </p:cNvPicPr>
          <p:nvPr/>
        </p:nvPicPr>
        <p:blipFill>
          <a:blip r:embed="rId3"/>
          <a:stretch>
            <a:fillRect/>
          </a:stretch>
        </p:blipFill>
        <p:spPr>
          <a:xfrm>
            <a:off x="6824871" y="1823122"/>
            <a:ext cx="5309384" cy="4021173"/>
          </a:xfrm>
          <a:prstGeom prst="rect">
            <a:avLst/>
          </a:prstGeom>
        </p:spPr>
      </p:pic>
    </p:spTree>
    <p:extLst>
      <p:ext uri="{BB962C8B-B14F-4D97-AF65-F5344CB8AC3E}">
        <p14:creationId xmlns:p14="http://schemas.microsoft.com/office/powerpoint/2010/main" val="1472133579"/>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80">
                                          <p:stCondLst>
                                            <p:cond delay="0"/>
                                          </p:stCondLst>
                                        </p:cTn>
                                        <p:tgtEl>
                                          <p:spTgt spid="6"/>
                                        </p:tgtEl>
                                      </p:cBhvr>
                                    </p:animEffect>
                                    <p:anim calcmode="lin" valueType="num">
                                      <p:cBhvr>
                                        <p:cTn id="3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5" dur="26">
                                          <p:stCondLst>
                                            <p:cond delay="650"/>
                                          </p:stCondLst>
                                        </p:cTn>
                                        <p:tgtEl>
                                          <p:spTgt spid="6"/>
                                        </p:tgtEl>
                                      </p:cBhvr>
                                      <p:to x="100000" y="60000"/>
                                    </p:animScale>
                                    <p:animScale>
                                      <p:cBhvr>
                                        <p:cTn id="36" dur="166" decel="50000">
                                          <p:stCondLst>
                                            <p:cond delay="676"/>
                                          </p:stCondLst>
                                        </p:cTn>
                                        <p:tgtEl>
                                          <p:spTgt spid="6"/>
                                        </p:tgtEl>
                                      </p:cBhvr>
                                      <p:to x="100000" y="100000"/>
                                    </p:animScale>
                                    <p:animScale>
                                      <p:cBhvr>
                                        <p:cTn id="37" dur="26">
                                          <p:stCondLst>
                                            <p:cond delay="1312"/>
                                          </p:stCondLst>
                                        </p:cTn>
                                        <p:tgtEl>
                                          <p:spTgt spid="6"/>
                                        </p:tgtEl>
                                      </p:cBhvr>
                                      <p:to x="100000" y="80000"/>
                                    </p:animScale>
                                    <p:animScale>
                                      <p:cBhvr>
                                        <p:cTn id="38" dur="166" decel="50000">
                                          <p:stCondLst>
                                            <p:cond delay="1338"/>
                                          </p:stCondLst>
                                        </p:cTn>
                                        <p:tgtEl>
                                          <p:spTgt spid="6"/>
                                        </p:tgtEl>
                                      </p:cBhvr>
                                      <p:to x="100000" y="100000"/>
                                    </p:animScale>
                                    <p:animScale>
                                      <p:cBhvr>
                                        <p:cTn id="39" dur="26">
                                          <p:stCondLst>
                                            <p:cond delay="1642"/>
                                          </p:stCondLst>
                                        </p:cTn>
                                        <p:tgtEl>
                                          <p:spTgt spid="6"/>
                                        </p:tgtEl>
                                      </p:cBhvr>
                                      <p:to x="100000" y="90000"/>
                                    </p:animScale>
                                    <p:animScale>
                                      <p:cBhvr>
                                        <p:cTn id="40" dur="166" decel="50000">
                                          <p:stCondLst>
                                            <p:cond delay="1668"/>
                                          </p:stCondLst>
                                        </p:cTn>
                                        <p:tgtEl>
                                          <p:spTgt spid="6"/>
                                        </p:tgtEl>
                                      </p:cBhvr>
                                      <p:to x="100000" y="100000"/>
                                    </p:animScale>
                                    <p:animScale>
                                      <p:cBhvr>
                                        <p:cTn id="41" dur="26">
                                          <p:stCondLst>
                                            <p:cond delay="1808"/>
                                          </p:stCondLst>
                                        </p:cTn>
                                        <p:tgtEl>
                                          <p:spTgt spid="6"/>
                                        </p:tgtEl>
                                      </p:cBhvr>
                                      <p:to x="100000" y="95000"/>
                                    </p:animScale>
                                    <p:animScale>
                                      <p:cBhvr>
                                        <p:cTn id="4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146221" y="1455313"/>
            <a:ext cx="5409126" cy="5074276"/>
          </a:xfrm>
        </p:spPr>
        <p:txBody>
          <a:bodyPr/>
          <a:lstStyle/>
          <a:p>
            <a:pPr algn="just"/>
            <a:r>
              <a:rPr lang="en-US" dirty="0" smtClean="0"/>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Adrenaline </a:t>
            </a:r>
            <a:r>
              <a:rPr lang="en-US" dirty="0" err="1">
                <a:latin typeface="Times New Roman" panose="02020603050405020304" pitchFamily="18" charset="0"/>
                <a:cs typeface="Times New Roman" panose="02020603050405020304" pitchFamily="18" charset="0"/>
              </a:rPr>
              <a:t>dưới</a:t>
            </a:r>
            <a:r>
              <a:rPr lang="en-US" dirty="0">
                <a:latin typeface="Times New Roman" panose="02020603050405020304" pitchFamily="18" charset="0"/>
                <a:cs typeface="Times New Roman" panose="02020603050405020304" pitchFamily="18" charset="0"/>
              </a:rPr>
              <a:t> da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mặt</a:t>
            </a:r>
            <a:r>
              <a:rPr lang="en-US" dirty="0" smtClean="0">
                <a:latin typeface="Times New Roman" panose="02020603050405020304" pitchFamily="18" charset="0"/>
                <a:cs typeface="Times New Roman" panose="02020603050405020304" pitchFamily="18" charset="0"/>
              </a:rPr>
              <a:t>.</a:t>
            </a:r>
          </a:p>
          <a:p>
            <a:pPr algn="just"/>
            <a:r>
              <a:rPr lang="en-US" dirty="0" err="1" smtClean="0">
                <a:latin typeface="Times New Roman" panose="02020603050405020304" pitchFamily="18" charset="0"/>
                <a:cs typeface="Times New Roman" panose="02020603050405020304" pitchFamily="18" charset="0"/>
              </a:rPr>
              <a:t>Hỏi</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dị</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ứng</a:t>
            </a:r>
            <a:r>
              <a:rPr lang="en-US" u="sng"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6980350" y="1529782"/>
            <a:ext cx="5211650" cy="4521916"/>
          </a:xfrm>
          <a:prstGeom prst="rect">
            <a:avLst/>
          </a:prstGeom>
        </p:spPr>
      </p:pic>
    </p:spTree>
    <p:extLst>
      <p:ext uri="{BB962C8B-B14F-4D97-AF65-F5344CB8AC3E}">
        <p14:creationId xmlns:p14="http://schemas.microsoft.com/office/powerpoint/2010/main" val="361530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80">
                                          <p:stCondLst>
                                            <p:cond delay="0"/>
                                          </p:stCondLst>
                                        </p:cTn>
                                        <p:tgtEl>
                                          <p:spTgt spid="4"/>
                                        </p:tgtEl>
                                      </p:cBhvr>
                                    </p:animEffect>
                                    <p:anim calcmode="lin" valueType="num">
                                      <p:cBhvr>
                                        <p:cTn id="1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gtEl>
                                      </p:cBhvr>
                                      <p:to x="100000" y="60000"/>
                                    </p:animScale>
                                    <p:animScale>
                                      <p:cBhvr>
                                        <p:cTn id="24" dur="166" decel="50000">
                                          <p:stCondLst>
                                            <p:cond delay="676"/>
                                          </p:stCondLst>
                                        </p:cTn>
                                        <p:tgtEl>
                                          <p:spTgt spid="4"/>
                                        </p:tgtEl>
                                      </p:cBhvr>
                                      <p:to x="100000" y="100000"/>
                                    </p:animScale>
                                    <p:animScale>
                                      <p:cBhvr>
                                        <p:cTn id="25" dur="26">
                                          <p:stCondLst>
                                            <p:cond delay="1312"/>
                                          </p:stCondLst>
                                        </p:cTn>
                                        <p:tgtEl>
                                          <p:spTgt spid="4"/>
                                        </p:tgtEl>
                                      </p:cBhvr>
                                      <p:to x="100000" y="80000"/>
                                    </p:animScale>
                                    <p:animScale>
                                      <p:cBhvr>
                                        <p:cTn id="26" dur="166" decel="50000">
                                          <p:stCondLst>
                                            <p:cond delay="1338"/>
                                          </p:stCondLst>
                                        </p:cTn>
                                        <p:tgtEl>
                                          <p:spTgt spid="4"/>
                                        </p:tgtEl>
                                      </p:cBhvr>
                                      <p:to x="100000" y="100000"/>
                                    </p:animScale>
                                    <p:animScale>
                                      <p:cBhvr>
                                        <p:cTn id="27" dur="26">
                                          <p:stCondLst>
                                            <p:cond delay="1642"/>
                                          </p:stCondLst>
                                        </p:cTn>
                                        <p:tgtEl>
                                          <p:spTgt spid="4"/>
                                        </p:tgtEl>
                                      </p:cBhvr>
                                      <p:to x="100000" y="90000"/>
                                    </p:animScale>
                                    <p:animScale>
                                      <p:cBhvr>
                                        <p:cTn id="28" dur="166" decel="50000">
                                          <p:stCondLst>
                                            <p:cond delay="1668"/>
                                          </p:stCondLst>
                                        </p:cTn>
                                        <p:tgtEl>
                                          <p:spTgt spid="4"/>
                                        </p:tgtEl>
                                      </p:cBhvr>
                                      <p:to x="100000" y="100000"/>
                                    </p:animScale>
                                    <p:animScale>
                                      <p:cBhvr>
                                        <p:cTn id="29" dur="26">
                                          <p:stCondLst>
                                            <p:cond delay="1808"/>
                                          </p:stCondLst>
                                        </p:cTn>
                                        <p:tgtEl>
                                          <p:spTgt spid="4"/>
                                        </p:tgtEl>
                                      </p:cBhvr>
                                      <p:to x="100000" y="95000"/>
                                    </p:animScale>
                                    <p:animScale>
                                      <p:cBhvr>
                                        <p:cTn id="3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313644" y="115910"/>
            <a:ext cx="10040155" cy="992322"/>
          </a:xfrm>
        </p:spPr>
        <p:txBody>
          <a:bodyPr>
            <a:noAutofit/>
          </a:bodyPr>
          <a:lstStyle/>
          <a:p>
            <a:r>
              <a:rPr lang="en-US" sz="5400" dirty="0" err="1" smtClean="0">
                <a:latin typeface="Times New Roman" panose="02020603050405020304" pitchFamily="18" charset="0"/>
                <a:cs typeface="Times New Roman" panose="02020603050405020304" pitchFamily="18" charset="0"/>
              </a:rPr>
              <a:t>Chăm</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sóc</a:t>
            </a:r>
            <a:endParaRPr lang="en-US" sz="54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3"/>
          <a:stretch>
            <a:fillRect/>
          </a:stretch>
        </p:blipFill>
        <p:spPr>
          <a:xfrm>
            <a:off x="2704564" y="1108232"/>
            <a:ext cx="6593982" cy="5524388"/>
          </a:xfrm>
          <a:prstGeom prst="rect">
            <a:avLst/>
          </a:prstGeom>
        </p:spPr>
      </p:pic>
    </p:spTree>
    <p:extLst>
      <p:ext uri="{BB962C8B-B14F-4D97-AF65-F5344CB8AC3E}">
        <p14:creationId xmlns:p14="http://schemas.microsoft.com/office/powerpoint/2010/main" val="163329130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 y="274638"/>
            <a:ext cx="12192000" cy="2288258"/>
          </a:xfrm>
        </p:spPr>
        <p:txBody>
          <a:bodyPr>
            <a:normAutofit/>
          </a:bodyPr>
          <a:lstStyle/>
          <a:p>
            <a:r>
              <a:rPr lang="en-US" sz="5000" dirty="0" smtClean="0">
                <a:latin typeface="Times New Roman" panose="02020603050405020304" pitchFamily="18" charset="0"/>
                <a:cs typeface="Times New Roman" panose="02020603050405020304" pitchFamily="18" charset="0"/>
              </a:rPr>
              <a:t>ĐỀ TÀI: </a:t>
            </a:r>
            <a:r>
              <a:rPr lang="en-US" sz="5000" dirty="0" smtClean="0">
                <a:latin typeface="Times New Roman" panose="02020603050405020304" pitchFamily="18" charset="0"/>
                <a:cs typeface="Times New Roman" panose="02020603050405020304" pitchFamily="18" charset="0"/>
              </a:rPr>
              <a:t/>
            </a:r>
            <a:br>
              <a:rPr lang="en-US" sz="5000" dirty="0" smtClean="0">
                <a:latin typeface="Times New Roman" panose="02020603050405020304" pitchFamily="18" charset="0"/>
                <a:cs typeface="Times New Roman" panose="02020603050405020304" pitchFamily="18" charset="0"/>
              </a:rPr>
            </a:br>
            <a:r>
              <a:rPr lang="en-US" sz="5000" dirty="0" smtClean="0">
                <a:latin typeface="Times New Roman" panose="02020603050405020304" pitchFamily="18" charset="0"/>
                <a:cs typeface="Times New Roman" panose="02020603050405020304" pitchFamily="18" charset="0"/>
              </a:rPr>
              <a:t>CHĂM SÓC NGƯỜI BỆNH SỐC PHẢN VỆ</a:t>
            </a:r>
            <a:endParaRPr lang="en-US" sz="5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996225" y="4043965"/>
            <a:ext cx="9367234" cy="2365535"/>
          </a:xfrm>
        </p:spPr>
        <p:txBody>
          <a:bodyPr>
            <a:normAutofit/>
          </a:bodyPr>
          <a:lstStyle/>
          <a:p>
            <a:pPr marL="0" indent="0">
              <a:buNone/>
            </a:pPr>
            <a:r>
              <a:rPr lang="en-US" sz="3600" dirty="0" smtClean="0">
                <a:latin typeface="Times New Roman" panose="02020603050405020304" pitchFamily="18" charset="0"/>
                <a:cs typeface="Times New Roman" panose="02020603050405020304" pitchFamily="18" charset="0"/>
              </a:rPr>
              <a:t>LỚP: NUR 313 C</a:t>
            </a:r>
          </a:p>
          <a:p>
            <a:pPr marL="0" indent="0">
              <a:buNone/>
            </a:pPr>
            <a:r>
              <a:rPr lang="en-US" sz="3600" dirty="0" smtClean="0">
                <a:latin typeface="Times New Roman" panose="02020603050405020304" pitchFamily="18" charset="0"/>
                <a:cs typeface="Times New Roman" panose="02020603050405020304" pitchFamily="18" charset="0"/>
              </a:rPr>
              <a:t>GVHD : NGUYỄN PHÚC HỌC</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645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197735" y="476518"/>
            <a:ext cx="10637950" cy="6381482"/>
          </a:xfrm>
        </p:spPr>
        <p:txBody>
          <a:bodyPr>
            <a:normAutofit/>
          </a:bodyPr>
          <a:lstStyle/>
          <a:p>
            <a:pPr marL="0" indent="0" algn="just">
              <a:buNone/>
            </a:pPr>
            <a:r>
              <a:rPr lang="vi-VN" sz="3000" dirty="0" smtClean="0"/>
              <a:t>• </a:t>
            </a:r>
            <a:r>
              <a:rPr lang="vi-VN" sz="3000" dirty="0" smtClean="0">
                <a:latin typeface="Times New Roman" panose="02020603050405020304" pitchFamily="18" charset="0"/>
                <a:cs typeface="Times New Roman" panose="02020603050405020304" pitchFamily="18" charset="0"/>
              </a:rPr>
              <a:t>Để bệnh nhân nằm: đầu thấp, chân kê cao để đảm bảo tuần hoàn não. Điều dưỡng có mặt liên tục bên cạnh bệnh nhân để họ yên tâm, không lo lắng.</a:t>
            </a:r>
            <a:endParaRPr lang="en-US" sz="3000" dirty="0" smtClean="0">
              <a:latin typeface="Times New Roman" panose="02020603050405020304" pitchFamily="18" charset="0"/>
              <a:cs typeface="Times New Roman" panose="02020603050405020304" pitchFamily="18" charset="0"/>
            </a:endParaRPr>
          </a:p>
          <a:p>
            <a:pPr marL="0" indent="0" algn="just">
              <a:buNone/>
            </a:pPr>
            <a:r>
              <a:rPr lang="vi-VN" sz="3000" dirty="0" smtClean="0">
                <a:latin typeface="Times New Roman" panose="02020603050405020304" pitchFamily="18" charset="0"/>
                <a:cs typeface="Times New Roman" panose="02020603050405020304" pitchFamily="18" charset="0"/>
              </a:rPr>
              <a:t> • Duy trì hô hấp: thông thoáng đường hô hấp, hút đờm </a:t>
            </a:r>
            <a:r>
              <a:rPr lang="en-US" sz="3000" dirty="0" smtClean="0">
                <a:latin typeface="Times New Roman" panose="02020603050405020304" pitchFamily="18" charset="0"/>
                <a:cs typeface="Times New Roman" panose="02020603050405020304" pitchFamily="18" charset="0"/>
              </a:rPr>
              <a:t>d</a:t>
            </a:r>
            <a:r>
              <a:rPr lang="vi-VN" sz="3000" dirty="0" smtClean="0">
                <a:latin typeface="Times New Roman" panose="02020603050405020304" pitchFamily="18" charset="0"/>
                <a:cs typeface="Times New Roman" panose="02020603050405020304" pitchFamily="18" charset="0"/>
              </a:rPr>
              <a:t>ãi, cho bệnh nhân thở oxy (theo y lệnh). Nếu bệnh nhân có suy hô hấp nặng phải phối hợp với bác sỹ đặt nội khí quản hoặc mở khí quản cho bệnh nhân thở máy và theo dõi máy thở, nếu có chống máy phải báo bác sỹ ngay.</a:t>
            </a:r>
            <a:endParaRPr lang="en-US" sz="3000" dirty="0" smtClean="0">
              <a:latin typeface="Times New Roman" panose="02020603050405020304" pitchFamily="18" charset="0"/>
              <a:cs typeface="Times New Roman" panose="02020603050405020304" pitchFamily="18" charset="0"/>
            </a:endParaRPr>
          </a:p>
          <a:p>
            <a:pPr marL="0" indent="0" algn="just">
              <a:buNone/>
            </a:pPr>
            <a:r>
              <a:rPr lang="vi-VN" sz="3000" dirty="0" smtClean="0">
                <a:latin typeface="Times New Roman" panose="02020603050405020304" pitchFamily="18" charset="0"/>
                <a:cs typeface="Times New Roman" panose="02020603050405020304" pitchFamily="18" charset="0"/>
              </a:rPr>
              <a:t> • Phục hồi thể tích tuần hoàn: cầm máu nếu có xuất huyết xảy ra, phụ bác sĩ đặt catheter tĩnh mạch trung tâm, mục đích để theo dõi áp lực tĩnh mạch trung tâm để bù dịch, máu, theo dõi khối lượng tuần hoàn và theo dõi diễn biến của sốc. </a:t>
            </a:r>
            <a:endParaRPr lang="en-US" sz="3000" dirty="0" smtClean="0">
              <a:latin typeface="Times New Roman" panose="02020603050405020304" pitchFamily="18" charset="0"/>
              <a:cs typeface="Times New Roman" panose="02020603050405020304" pitchFamily="18" charset="0"/>
            </a:endParaRPr>
          </a:p>
          <a:p>
            <a:endParaRPr lang="en-US" sz="3000" dirty="0"/>
          </a:p>
        </p:txBody>
      </p:sp>
    </p:spTree>
    <p:extLst>
      <p:ext uri="{BB962C8B-B14F-4D97-AF65-F5344CB8AC3E}">
        <p14:creationId xmlns:p14="http://schemas.microsoft.com/office/powerpoint/2010/main" val="381023789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210614" y="476518"/>
            <a:ext cx="10753859" cy="6104586"/>
          </a:xfrm>
        </p:spPr>
        <p:txBody>
          <a:bodyPr>
            <a:normAutofit/>
          </a:bodyPr>
          <a:lstStyle/>
          <a:p>
            <a:pPr marL="0" indent="0" algn="just">
              <a:buNone/>
            </a:pPr>
            <a:r>
              <a:rPr lang="vi-VN" dirty="0" smtClean="0"/>
              <a:t>• </a:t>
            </a:r>
            <a:r>
              <a:rPr lang="vi-VN" dirty="0" smtClean="0">
                <a:latin typeface="Times New Roman" panose="02020603050405020304" pitchFamily="18" charset="0"/>
                <a:cs typeface="Times New Roman" panose="02020603050405020304" pitchFamily="18" charset="0"/>
              </a:rPr>
              <a:t>Thực hiện các y lệnh nhanh chóng và kịp thời, chính xác: tiêm, truyền dịch cho bệnh nhân, lấy máu làm xét nghiệm cấp ( nên lấy tĩnh mạch bẹn vì dễ lấy khi cấp cứu), đo điện tâm đồ, X quang tim phổi</a:t>
            </a:r>
            <a:endParaRPr lang="en-US" dirty="0" smtClean="0">
              <a:latin typeface="Times New Roman" panose="02020603050405020304" pitchFamily="18" charset="0"/>
              <a:cs typeface="Times New Roman" panose="02020603050405020304" pitchFamily="18" charset="0"/>
            </a:endParaRPr>
          </a:p>
          <a:p>
            <a:pPr marL="0" indent="0" algn="just">
              <a:buNone/>
            </a:pPr>
            <a:r>
              <a:rPr lang="vi-VN" dirty="0" smtClean="0">
                <a:latin typeface="Times New Roman" panose="02020603050405020304" pitchFamily="18" charset="0"/>
                <a:cs typeface="Times New Roman" panose="02020603050405020304" pitchFamily="18" charset="0"/>
              </a:rPr>
              <a:t>• Theo dõi các dấu hiệu sống 10 phút 1 lần đến khi huyết áp tối đa lên đến 100 mmHg sau đó cứ 30 phút do 1 lần đến khi tiến triển tương đối tốt thì 1 giờ đo huyết áp 1 lần để đánh giá sự tiến triển của sốc và xử trí kịp thời.</a:t>
            </a:r>
            <a:endParaRPr lang="en-US" dirty="0" smtClean="0">
              <a:latin typeface="Times New Roman" panose="02020603050405020304" pitchFamily="18" charset="0"/>
              <a:cs typeface="Times New Roman" panose="02020603050405020304" pitchFamily="18" charset="0"/>
            </a:endParaRPr>
          </a:p>
          <a:p>
            <a:pPr marL="0" indent="0" algn="just">
              <a:buNone/>
            </a:pPr>
            <a:r>
              <a:rPr lang="vi-VN" dirty="0" smtClean="0">
                <a:latin typeface="Times New Roman" panose="02020603050405020304" pitchFamily="18" charset="0"/>
                <a:cs typeface="Times New Roman" panose="02020603050405020304" pitchFamily="18" charset="0"/>
              </a:rPr>
              <a:t> • Theo dõi sự bài tiết : đặt thông tiểu để lưu thông và theo dõi lượng nước tiểu từng giờ, nếu nước tiểu ít, vô niệu trong 6 giờ đầu là tiên lượng bệnh nhân xấu, báo ngay bác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sĩ</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4144218"/>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223493" y="1043189"/>
            <a:ext cx="10091670" cy="5370489"/>
          </a:xfrm>
        </p:spPr>
        <p:txBody>
          <a:bodyPr/>
          <a:lstStyle/>
          <a:p>
            <a:r>
              <a:rPr lang="vi-VN" dirty="0" smtClean="0"/>
              <a:t>Đặt thông dạ dày để theo dõi xuất huyết nếu có, và nuôi dưỡng bệnh nhân nếu như bệnh nhân không ăn được đường miệng.</a:t>
            </a:r>
            <a:endParaRPr lang="en-US" dirty="0"/>
          </a:p>
          <a:p>
            <a:r>
              <a:rPr lang="en-US" dirty="0" smtClean="0"/>
              <a:t> </a:t>
            </a:r>
            <a:r>
              <a:rPr lang="vi-VN" dirty="0" smtClean="0"/>
              <a:t>Theo dõi tình trạng ý thức của bệnh nhân </a:t>
            </a:r>
            <a:endParaRPr lang="en-US" dirty="0" smtClean="0"/>
          </a:p>
          <a:p>
            <a:r>
              <a:rPr lang="vi-VN" dirty="0" smtClean="0"/>
              <a:t>Cuối cùng mọi quan sát theo dõi và hành động chăm sóc điều dưỡng đều phải ghi lại đầy đủ, chính xác, chi tiết để bác sỹ có thông tin cùng phối hợp để xử trí và chăm sóc bệnh nhân</a:t>
            </a:r>
            <a:endParaRPr lang="en-US" dirty="0" smtClean="0"/>
          </a:p>
          <a:p>
            <a:endParaRPr lang="en-US" dirty="0"/>
          </a:p>
        </p:txBody>
      </p:sp>
    </p:spTree>
    <p:extLst>
      <p:ext uri="{BB962C8B-B14F-4D97-AF65-F5344CB8AC3E}">
        <p14:creationId xmlns:p14="http://schemas.microsoft.com/office/powerpoint/2010/main" val="3587467163"/>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14612"/>
            <a:ext cx="10515600" cy="819731"/>
          </a:xfrm>
        </p:spPr>
        <p:txBody>
          <a:bodyPr/>
          <a:lstStyle/>
          <a:p>
            <a:r>
              <a:rPr lang="en-US" dirty="0" smtClean="0">
                <a:latin typeface="Times New Roman" panose="02020603050405020304" pitchFamily="18" charset="0"/>
                <a:cs typeface="Times New Roman" panose="02020603050405020304" pitchFamily="18" charset="0"/>
              </a:rPr>
              <a:t>CÁC BIỆN PHÁP PHÒNG TRÁNH</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84856" y="1262130"/>
            <a:ext cx="6829911" cy="5256236"/>
          </a:xfrm>
        </p:spPr>
        <p:txBody>
          <a:bodyPr>
            <a:normAutofit fontScale="92500" lnSpcReduction="20000"/>
          </a:bodyPr>
          <a:lstStyle/>
          <a:p>
            <a:pPr marL="0" indent="0" algn="just">
              <a:buNone/>
            </a:pP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Trước khi dùng thuốc phải hỏi người bệnh hoặc người nhà tiền sử dị ứng thuốc. Người bệnh sốc phản vệ trước khi ra viện cần ghi rõ tên thuốc (chất) gây dị ứng để họ biết rõ</a:t>
            </a:r>
            <a:r>
              <a:rPr lang="vi-VN"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0" indent="0" algn="just">
              <a:buNone/>
            </a:pP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 Phải làm test kháng sinh trước khi tiêm</a:t>
            </a:r>
            <a:r>
              <a:rPr lang="vi-VN"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0" indent="0" algn="just">
              <a:buNone/>
            </a:pP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 Phải cảnh giác với tất cả các bệnh nhân có nguy cơ sốc, các bệnh nhân này cần chẩn đoán và nhận ra sốc trước khi nó thực sự xảy ra </a:t>
            </a:r>
            <a:endParaRPr lang="en-US" dirty="0" smtClean="0">
              <a:latin typeface="Times New Roman" panose="02020603050405020304" pitchFamily="18" charset="0"/>
              <a:cs typeface="Times New Roman" panose="02020603050405020304" pitchFamily="18" charset="0"/>
            </a:endParaRPr>
          </a:p>
          <a:p>
            <a:pPr marL="0" indent="0" algn="just">
              <a:buNone/>
            </a:pP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Chăm sóc chu đáo cả về thể chất và tinh thần cho những bệnh nhân có nguy cơ sốc là tốt nhất để phòng ngừa sốc xảy </a:t>
            </a:r>
            <a:r>
              <a:rPr lang="vi-VN" dirty="0" smtClean="0">
                <a:latin typeface="Times New Roman" panose="02020603050405020304" pitchFamily="18" charset="0"/>
                <a:cs typeface="Times New Roman" panose="02020603050405020304" pitchFamily="18" charset="0"/>
              </a:rPr>
              <a:t>ra</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8216537" y="1374819"/>
            <a:ext cx="3490028" cy="2472567"/>
          </a:xfrm>
          <a:prstGeom prst="rect">
            <a:avLst/>
          </a:prstGeom>
        </p:spPr>
      </p:pic>
      <p:pic>
        <p:nvPicPr>
          <p:cNvPr id="7" name="Picture 6"/>
          <p:cNvPicPr>
            <a:picLocks noChangeAspect="1"/>
          </p:cNvPicPr>
          <p:nvPr/>
        </p:nvPicPr>
        <p:blipFill>
          <a:blip r:embed="rId4"/>
          <a:stretch>
            <a:fillRect/>
          </a:stretch>
        </p:blipFill>
        <p:spPr>
          <a:xfrm>
            <a:off x="8216537" y="4059235"/>
            <a:ext cx="3773693" cy="2586917"/>
          </a:xfrm>
          <a:prstGeom prst="rect">
            <a:avLst/>
          </a:prstGeom>
        </p:spPr>
      </p:pic>
    </p:spTree>
    <p:extLst>
      <p:ext uri="{BB962C8B-B14F-4D97-AF65-F5344CB8AC3E}">
        <p14:creationId xmlns:p14="http://schemas.microsoft.com/office/powerpoint/2010/main" val="1032258458"/>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in)">
                                      <p:cBhvr>
                                        <p:cTn id="29" dur="2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80">
                                          <p:stCondLst>
                                            <p:cond delay="0"/>
                                          </p:stCondLst>
                                        </p:cTn>
                                        <p:tgtEl>
                                          <p:spTgt spid="5"/>
                                        </p:tgtEl>
                                      </p:cBhvr>
                                    </p:animEffect>
                                    <p:anim calcmode="lin" valueType="num">
                                      <p:cBhvr>
                                        <p:cTn id="3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0" dur="26">
                                          <p:stCondLst>
                                            <p:cond delay="650"/>
                                          </p:stCondLst>
                                        </p:cTn>
                                        <p:tgtEl>
                                          <p:spTgt spid="5"/>
                                        </p:tgtEl>
                                      </p:cBhvr>
                                      <p:to x="100000" y="60000"/>
                                    </p:animScale>
                                    <p:animScale>
                                      <p:cBhvr>
                                        <p:cTn id="41" dur="166" decel="50000">
                                          <p:stCondLst>
                                            <p:cond delay="676"/>
                                          </p:stCondLst>
                                        </p:cTn>
                                        <p:tgtEl>
                                          <p:spTgt spid="5"/>
                                        </p:tgtEl>
                                      </p:cBhvr>
                                      <p:to x="100000" y="100000"/>
                                    </p:animScale>
                                    <p:animScale>
                                      <p:cBhvr>
                                        <p:cTn id="42" dur="26">
                                          <p:stCondLst>
                                            <p:cond delay="1312"/>
                                          </p:stCondLst>
                                        </p:cTn>
                                        <p:tgtEl>
                                          <p:spTgt spid="5"/>
                                        </p:tgtEl>
                                      </p:cBhvr>
                                      <p:to x="100000" y="80000"/>
                                    </p:animScale>
                                    <p:animScale>
                                      <p:cBhvr>
                                        <p:cTn id="43" dur="166" decel="50000">
                                          <p:stCondLst>
                                            <p:cond delay="1338"/>
                                          </p:stCondLst>
                                        </p:cTn>
                                        <p:tgtEl>
                                          <p:spTgt spid="5"/>
                                        </p:tgtEl>
                                      </p:cBhvr>
                                      <p:to x="100000" y="100000"/>
                                    </p:animScale>
                                    <p:animScale>
                                      <p:cBhvr>
                                        <p:cTn id="44" dur="26">
                                          <p:stCondLst>
                                            <p:cond delay="1642"/>
                                          </p:stCondLst>
                                        </p:cTn>
                                        <p:tgtEl>
                                          <p:spTgt spid="5"/>
                                        </p:tgtEl>
                                      </p:cBhvr>
                                      <p:to x="100000" y="90000"/>
                                    </p:animScale>
                                    <p:animScale>
                                      <p:cBhvr>
                                        <p:cTn id="45" dur="166" decel="50000">
                                          <p:stCondLst>
                                            <p:cond delay="1668"/>
                                          </p:stCondLst>
                                        </p:cTn>
                                        <p:tgtEl>
                                          <p:spTgt spid="5"/>
                                        </p:tgtEl>
                                      </p:cBhvr>
                                      <p:to x="100000" y="100000"/>
                                    </p:animScale>
                                    <p:animScale>
                                      <p:cBhvr>
                                        <p:cTn id="46" dur="26">
                                          <p:stCondLst>
                                            <p:cond delay="1808"/>
                                          </p:stCondLst>
                                        </p:cTn>
                                        <p:tgtEl>
                                          <p:spTgt spid="5"/>
                                        </p:tgtEl>
                                      </p:cBhvr>
                                      <p:to x="100000" y="95000"/>
                                    </p:animScale>
                                    <p:animScale>
                                      <p:cBhvr>
                                        <p:cTn id="47" dur="166" decel="50000">
                                          <p:stCondLst>
                                            <p:cond delay="1834"/>
                                          </p:stCondLst>
                                        </p:cTn>
                                        <p:tgtEl>
                                          <p:spTgt spid="5"/>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580">
                                          <p:stCondLst>
                                            <p:cond delay="0"/>
                                          </p:stCondLst>
                                        </p:cTn>
                                        <p:tgtEl>
                                          <p:spTgt spid="7"/>
                                        </p:tgtEl>
                                      </p:cBhvr>
                                    </p:animEffect>
                                    <p:anim calcmode="lin" valueType="num">
                                      <p:cBhvr>
                                        <p:cTn id="5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8" dur="26">
                                          <p:stCondLst>
                                            <p:cond delay="650"/>
                                          </p:stCondLst>
                                        </p:cTn>
                                        <p:tgtEl>
                                          <p:spTgt spid="7"/>
                                        </p:tgtEl>
                                      </p:cBhvr>
                                      <p:to x="100000" y="60000"/>
                                    </p:animScale>
                                    <p:animScale>
                                      <p:cBhvr>
                                        <p:cTn id="59" dur="166" decel="50000">
                                          <p:stCondLst>
                                            <p:cond delay="676"/>
                                          </p:stCondLst>
                                        </p:cTn>
                                        <p:tgtEl>
                                          <p:spTgt spid="7"/>
                                        </p:tgtEl>
                                      </p:cBhvr>
                                      <p:to x="100000" y="100000"/>
                                    </p:animScale>
                                    <p:animScale>
                                      <p:cBhvr>
                                        <p:cTn id="60" dur="26">
                                          <p:stCondLst>
                                            <p:cond delay="1312"/>
                                          </p:stCondLst>
                                        </p:cTn>
                                        <p:tgtEl>
                                          <p:spTgt spid="7"/>
                                        </p:tgtEl>
                                      </p:cBhvr>
                                      <p:to x="100000" y="80000"/>
                                    </p:animScale>
                                    <p:animScale>
                                      <p:cBhvr>
                                        <p:cTn id="61" dur="166" decel="50000">
                                          <p:stCondLst>
                                            <p:cond delay="1338"/>
                                          </p:stCondLst>
                                        </p:cTn>
                                        <p:tgtEl>
                                          <p:spTgt spid="7"/>
                                        </p:tgtEl>
                                      </p:cBhvr>
                                      <p:to x="100000" y="100000"/>
                                    </p:animScale>
                                    <p:animScale>
                                      <p:cBhvr>
                                        <p:cTn id="62" dur="26">
                                          <p:stCondLst>
                                            <p:cond delay="1642"/>
                                          </p:stCondLst>
                                        </p:cTn>
                                        <p:tgtEl>
                                          <p:spTgt spid="7"/>
                                        </p:tgtEl>
                                      </p:cBhvr>
                                      <p:to x="100000" y="90000"/>
                                    </p:animScale>
                                    <p:animScale>
                                      <p:cBhvr>
                                        <p:cTn id="63" dur="166" decel="50000">
                                          <p:stCondLst>
                                            <p:cond delay="1668"/>
                                          </p:stCondLst>
                                        </p:cTn>
                                        <p:tgtEl>
                                          <p:spTgt spid="7"/>
                                        </p:tgtEl>
                                      </p:cBhvr>
                                      <p:to x="100000" y="100000"/>
                                    </p:animScale>
                                    <p:animScale>
                                      <p:cBhvr>
                                        <p:cTn id="64" dur="26">
                                          <p:stCondLst>
                                            <p:cond delay="1808"/>
                                          </p:stCondLst>
                                        </p:cTn>
                                        <p:tgtEl>
                                          <p:spTgt spid="7"/>
                                        </p:tgtEl>
                                      </p:cBhvr>
                                      <p:to x="100000" y="95000"/>
                                    </p:animScale>
                                    <p:animScale>
                                      <p:cBhvr>
                                        <p:cTn id="6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262130" y="421828"/>
            <a:ext cx="10598943" cy="3248835"/>
          </a:xfrm>
        </p:spPr>
        <p:txBody>
          <a:bodyPr>
            <a:normAutofit fontScale="92500" lnSpcReduction="10000"/>
          </a:bodyPr>
          <a:lstStyle/>
          <a:p>
            <a:r>
              <a:rPr lang="vi-VN" dirty="0" smtClean="0">
                <a:latin typeface="Times New Roman" panose="02020603050405020304" pitchFamily="18" charset="0"/>
                <a:cs typeface="Times New Roman" panose="02020603050405020304" pitchFamily="18" charset="0"/>
              </a:rPr>
              <a:t>Phải luôn có sẵn trong tay các phương tiện, dụng cụ thuốc men</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các loại: dịch thay thế để sẵn sàng khi sốc xảy ra.</a:t>
            </a:r>
            <a:endParaRPr lang="en-US" dirty="0" smtClean="0">
              <a:latin typeface="Times New Roman" panose="02020603050405020304" pitchFamily="18" charset="0"/>
              <a:cs typeface="Times New Roman" panose="02020603050405020304" pitchFamily="18" charset="0"/>
            </a:endParaRPr>
          </a:p>
          <a:p>
            <a:pPr marL="0" indent="0">
              <a:buNone/>
            </a:pPr>
            <a:r>
              <a:rPr lang="vi-VN" dirty="0" smtClean="0">
                <a:latin typeface="Times New Roman" panose="02020603050405020304" pitchFamily="18" charset="0"/>
                <a:cs typeface="Times New Roman" panose="02020603050405020304" pitchFamily="18" charset="0"/>
              </a:rPr>
              <a:t>• Thực hiện động viên tngười bệnh </a:t>
            </a:r>
            <a:endParaRPr lang="en-US" dirty="0" smtClean="0">
              <a:latin typeface="Times New Roman" panose="02020603050405020304" pitchFamily="18" charset="0"/>
              <a:cs typeface="Times New Roman" panose="02020603050405020304" pitchFamily="18" charset="0"/>
            </a:endParaRPr>
          </a:p>
          <a:p>
            <a:pPr marL="0" indent="0">
              <a:buNone/>
            </a:pPr>
            <a:r>
              <a:rPr lang="vi-VN" dirty="0" smtClean="0">
                <a:latin typeface="Times New Roman" panose="02020603050405020304" pitchFamily="18" charset="0"/>
                <a:cs typeface="Times New Roman" panose="02020603050405020304" pitchFamily="18" charset="0"/>
              </a:rPr>
              <a:t>• Đặt bệnh nhân nằm ngửa thoải mái tạo điều kiện tốt cho tuần hoàn</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hấp</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buNone/>
            </a:pPr>
            <a:r>
              <a:rPr lang="vi-VN" dirty="0" smtClean="0">
                <a:latin typeface="Times New Roman" panose="02020603050405020304" pitchFamily="18" charset="0"/>
                <a:cs typeface="Times New Roman" panose="02020603050405020304" pitchFamily="18" charset="0"/>
              </a:rPr>
              <a:t> • Theo dõi liên tục các chỉ số sinh tồn, nước tiểu cho đến khi sốc hoàn toàn không còn được nghĩ đến.</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6825801" y="3677785"/>
            <a:ext cx="5059418" cy="2968456"/>
          </a:xfrm>
          <a:prstGeom prst="rect">
            <a:avLst/>
          </a:prstGeom>
        </p:spPr>
      </p:pic>
      <p:pic>
        <p:nvPicPr>
          <p:cNvPr id="6" name="Picture 5"/>
          <p:cNvPicPr>
            <a:picLocks noChangeAspect="1"/>
          </p:cNvPicPr>
          <p:nvPr/>
        </p:nvPicPr>
        <p:blipFill>
          <a:blip r:embed="rId4"/>
          <a:stretch>
            <a:fillRect/>
          </a:stretch>
        </p:blipFill>
        <p:spPr>
          <a:xfrm>
            <a:off x="1390918" y="3677785"/>
            <a:ext cx="5434883" cy="2968456"/>
          </a:xfrm>
          <a:prstGeom prst="rect">
            <a:avLst/>
          </a:prstGeom>
        </p:spPr>
      </p:pic>
    </p:spTree>
    <p:extLst>
      <p:ext uri="{BB962C8B-B14F-4D97-AF65-F5344CB8AC3E}">
        <p14:creationId xmlns:p14="http://schemas.microsoft.com/office/powerpoint/2010/main" val="6303375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80">
                                          <p:stCondLst>
                                            <p:cond delay="0"/>
                                          </p:stCondLst>
                                        </p:cTn>
                                        <p:tgtEl>
                                          <p:spTgt spid="6"/>
                                        </p:tgtEl>
                                      </p:cBhvr>
                                    </p:animEffect>
                                    <p:anim calcmode="lin" valueType="num">
                                      <p:cBhvr>
                                        <p:cTn id="2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3" dur="26">
                                          <p:stCondLst>
                                            <p:cond delay="650"/>
                                          </p:stCondLst>
                                        </p:cTn>
                                        <p:tgtEl>
                                          <p:spTgt spid="6"/>
                                        </p:tgtEl>
                                      </p:cBhvr>
                                      <p:to x="100000" y="60000"/>
                                    </p:animScale>
                                    <p:animScale>
                                      <p:cBhvr>
                                        <p:cTn id="34" dur="166" decel="50000">
                                          <p:stCondLst>
                                            <p:cond delay="676"/>
                                          </p:stCondLst>
                                        </p:cTn>
                                        <p:tgtEl>
                                          <p:spTgt spid="6"/>
                                        </p:tgtEl>
                                      </p:cBhvr>
                                      <p:to x="100000" y="100000"/>
                                    </p:animScale>
                                    <p:animScale>
                                      <p:cBhvr>
                                        <p:cTn id="35" dur="26">
                                          <p:stCondLst>
                                            <p:cond delay="1312"/>
                                          </p:stCondLst>
                                        </p:cTn>
                                        <p:tgtEl>
                                          <p:spTgt spid="6"/>
                                        </p:tgtEl>
                                      </p:cBhvr>
                                      <p:to x="100000" y="80000"/>
                                    </p:animScale>
                                    <p:animScale>
                                      <p:cBhvr>
                                        <p:cTn id="36" dur="166" decel="50000">
                                          <p:stCondLst>
                                            <p:cond delay="1338"/>
                                          </p:stCondLst>
                                        </p:cTn>
                                        <p:tgtEl>
                                          <p:spTgt spid="6"/>
                                        </p:tgtEl>
                                      </p:cBhvr>
                                      <p:to x="100000" y="100000"/>
                                    </p:animScale>
                                    <p:animScale>
                                      <p:cBhvr>
                                        <p:cTn id="37" dur="26">
                                          <p:stCondLst>
                                            <p:cond delay="1642"/>
                                          </p:stCondLst>
                                        </p:cTn>
                                        <p:tgtEl>
                                          <p:spTgt spid="6"/>
                                        </p:tgtEl>
                                      </p:cBhvr>
                                      <p:to x="100000" y="90000"/>
                                    </p:animScale>
                                    <p:animScale>
                                      <p:cBhvr>
                                        <p:cTn id="38" dur="166" decel="50000">
                                          <p:stCondLst>
                                            <p:cond delay="1668"/>
                                          </p:stCondLst>
                                        </p:cTn>
                                        <p:tgtEl>
                                          <p:spTgt spid="6"/>
                                        </p:tgtEl>
                                      </p:cBhvr>
                                      <p:to x="100000" y="100000"/>
                                    </p:animScale>
                                    <p:animScale>
                                      <p:cBhvr>
                                        <p:cTn id="39" dur="26">
                                          <p:stCondLst>
                                            <p:cond delay="1808"/>
                                          </p:stCondLst>
                                        </p:cTn>
                                        <p:tgtEl>
                                          <p:spTgt spid="6"/>
                                        </p:tgtEl>
                                      </p:cBhvr>
                                      <p:to x="100000" y="95000"/>
                                    </p:animScale>
                                    <p:animScale>
                                      <p:cBhvr>
                                        <p:cTn id="40" dur="166" decel="50000">
                                          <p:stCondLst>
                                            <p:cond delay="1834"/>
                                          </p:stCondLst>
                                        </p:cTn>
                                        <p:tgtEl>
                                          <p:spTgt spid="6"/>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80">
                                          <p:stCondLst>
                                            <p:cond delay="0"/>
                                          </p:stCondLst>
                                        </p:cTn>
                                        <p:tgtEl>
                                          <p:spTgt spid="5"/>
                                        </p:tgtEl>
                                      </p:cBhvr>
                                    </p:animEffect>
                                    <p:anim calcmode="lin" valueType="num">
                                      <p:cBhvr>
                                        <p:cTn id="4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1" dur="26">
                                          <p:stCondLst>
                                            <p:cond delay="650"/>
                                          </p:stCondLst>
                                        </p:cTn>
                                        <p:tgtEl>
                                          <p:spTgt spid="5"/>
                                        </p:tgtEl>
                                      </p:cBhvr>
                                      <p:to x="100000" y="60000"/>
                                    </p:animScale>
                                    <p:animScale>
                                      <p:cBhvr>
                                        <p:cTn id="52" dur="166" decel="50000">
                                          <p:stCondLst>
                                            <p:cond delay="676"/>
                                          </p:stCondLst>
                                        </p:cTn>
                                        <p:tgtEl>
                                          <p:spTgt spid="5"/>
                                        </p:tgtEl>
                                      </p:cBhvr>
                                      <p:to x="100000" y="100000"/>
                                    </p:animScale>
                                    <p:animScale>
                                      <p:cBhvr>
                                        <p:cTn id="53" dur="26">
                                          <p:stCondLst>
                                            <p:cond delay="1312"/>
                                          </p:stCondLst>
                                        </p:cTn>
                                        <p:tgtEl>
                                          <p:spTgt spid="5"/>
                                        </p:tgtEl>
                                      </p:cBhvr>
                                      <p:to x="100000" y="80000"/>
                                    </p:animScale>
                                    <p:animScale>
                                      <p:cBhvr>
                                        <p:cTn id="54" dur="166" decel="50000">
                                          <p:stCondLst>
                                            <p:cond delay="1338"/>
                                          </p:stCondLst>
                                        </p:cTn>
                                        <p:tgtEl>
                                          <p:spTgt spid="5"/>
                                        </p:tgtEl>
                                      </p:cBhvr>
                                      <p:to x="100000" y="100000"/>
                                    </p:animScale>
                                    <p:animScale>
                                      <p:cBhvr>
                                        <p:cTn id="55" dur="26">
                                          <p:stCondLst>
                                            <p:cond delay="1642"/>
                                          </p:stCondLst>
                                        </p:cTn>
                                        <p:tgtEl>
                                          <p:spTgt spid="5"/>
                                        </p:tgtEl>
                                      </p:cBhvr>
                                      <p:to x="100000" y="90000"/>
                                    </p:animScale>
                                    <p:animScale>
                                      <p:cBhvr>
                                        <p:cTn id="56" dur="166" decel="50000">
                                          <p:stCondLst>
                                            <p:cond delay="1668"/>
                                          </p:stCondLst>
                                        </p:cTn>
                                        <p:tgtEl>
                                          <p:spTgt spid="5"/>
                                        </p:tgtEl>
                                      </p:cBhvr>
                                      <p:to x="100000" y="100000"/>
                                    </p:animScale>
                                    <p:animScale>
                                      <p:cBhvr>
                                        <p:cTn id="57" dur="26">
                                          <p:stCondLst>
                                            <p:cond delay="1808"/>
                                          </p:stCondLst>
                                        </p:cTn>
                                        <p:tgtEl>
                                          <p:spTgt spid="5"/>
                                        </p:tgtEl>
                                      </p:cBhvr>
                                      <p:to x="100000" y="95000"/>
                                    </p:animScale>
                                    <p:animScale>
                                      <p:cBhvr>
                                        <p:cTn id="5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186743" y="5190187"/>
            <a:ext cx="12565486" cy="2537138"/>
          </a:xfrm>
        </p:spPr>
        <p:txBody>
          <a:bodyPr>
            <a:normAutofit/>
          </a:bodyPr>
          <a:lstStyle/>
          <a:p>
            <a:r>
              <a:rPr lang="en-US" sz="4600" dirty="0" smtClean="0">
                <a:solidFill>
                  <a:srgbClr val="FF0000"/>
                </a:solidFill>
                <a:latin typeface="Times New Roman" panose="02020603050405020304" pitchFamily="18" charset="0"/>
                <a:cs typeface="Times New Roman" panose="02020603050405020304" pitchFamily="18" charset="0"/>
              </a:rPr>
              <a:t>CẢM ƠN THẦY VÀ CÁC </a:t>
            </a:r>
            <a:r>
              <a:rPr lang="en-US" sz="4500" dirty="0" smtClean="0">
                <a:solidFill>
                  <a:srgbClr val="FF0000"/>
                </a:solidFill>
                <a:latin typeface="Times New Roman" panose="02020603050405020304" pitchFamily="18" charset="0"/>
                <a:cs typeface="Times New Roman" panose="02020603050405020304" pitchFamily="18" charset="0"/>
              </a:rPr>
              <a:t>BẠN</a:t>
            </a:r>
            <a:r>
              <a:rPr lang="en-US" sz="4600" dirty="0" smtClean="0">
                <a:solidFill>
                  <a:srgbClr val="FF0000"/>
                </a:solidFill>
                <a:latin typeface="Times New Roman" panose="02020603050405020304" pitchFamily="18" charset="0"/>
                <a:cs typeface="Times New Roman" panose="02020603050405020304" pitchFamily="18" charset="0"/>
              </a:rPr>
              <a:t> ĐÃ LẮNG NGHE</a:t>
            </a:r>
            <a:r>
              <a:rPr lang="en-US" sz="4600" dirty="0" smtClean="0">
                <a:solidFill>
                  <a:srgbClr val="FF0000"/>
                </a:solidFill>
              </a:rPr>
              <a:t/>
            </a:r>
            <a:br>
              <a:rPr lang="en-US" sz="4600" dirty="0" smtClean="0">
                <a:solidFill>
                  <a:srgbClr val="FF0000"/>
                </a:solidFill>
              </a:rPr>
            </a:br>
            <a:endParaRPr lang="en-US" sz="4600" dirty="0">
              <a:solidFill>
                <a:srgbClr val="FF0000"/>
              </a:solidFill>
            </a:endParaRPr>
          </a:p>
        </p:txBody>
      </p:sp>
    </p:spTree>
    <p:extLst>
      <p:ext uri="{BB962C8B-B14F-4D97-AF65-F5344CB8AC3E}">
        <p14:creationId xmlns:p14="http://schemas.microsoft.com/office/powerpoint/2010/main" val="166344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609858" y="274638"/>
            <a:ext cx="9972541" cy="1143000"/>
          </a:xfrm>
        </p:spPr>
        <p:txBody>
          <a:bodyPr>
            <a:normAutofit/>
          </a:bodyPr>
          <a:lstStyle/>
          <a:p>
            <a:pPr algn="l"/>
            <a:r>
              <a:rPr lang="en-US" sz="4800" dirty="0" smtClean="0">
                <a:latin typeface="Times New Roman" panose="02020603050405020304" pitchFamily="18" charset="0"/>
                <a:cs typeface="Times New Roman" panose="02020603050405020304" pitchFamily="18" charset="0"/>
              </a:rPr>
              <a:t>SVTH:</a:t>
            </a:r>
            <a:endParaRPr lang="en-US" sz="4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07583" y="1600203"/>
            <a:ext cx="10959921" cy="4916507"/>
          </a:xfrm>
        </p:spPr>
        <p:txBody>
          <a:bodyPr numCol="2">
            <a:normAutofit/>
          </a:bodyPr>
          <a:lstStyle/>
          <a:p>
            <a:pPr marL="0" indent="0">
              <a:buNone/>
            </a:pPr>
            <a:r>
              <a:rPr lang="en-US" dirty="0" smtClean="0">
                <a:latin typeface="Times New Roman" panose="02020603050405020304" pitchFamily="18" charset="0"/>
                <a:cs typeface="Times New Roman" panose="02020603050405020304" pitchFamily="18" charset="0"/>
              </a:rPr>
              <a:t>1- </a:t>
            </a:r>
            <a:r>
              <a:rPr lang="en-US" dirty="0" err="1" smtClean="0">
                <a:latin typeface="Times New Roman" panose="02020603050405020304" pitchFamily="18" charset="0"/>
                <a:cs typeface="Times New Roman" panose="02020603050405020304" pitchFamily="18" charset="0"/>
              </a:rPr>
              <a:t>Nguyễn</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Thị</a:t>
            </a:r>
            <a:r>
              <a:rPr lang="en-US" dirty="0" smtClean="0">
                <a:latin typeface="Times New Roman" panose="02020603050405020304" pitchFamily="18" charset="0"/>
                <a:cs typeface="Times New Roman" panose="02020603050405020304" pitchFamily="18" charset="0"/>
              </a:rPr>
              <a:t> Thu </a:t>
            </a:r>
            <a:r>
              <a:rPr lang="en-US" dirty="0" err="1" smtClean="0">
                <a:latin typeface="Times New Roman" panose="02020603050405020304" pitchFamily="18" charset="0"/>
                <a:cs typeface="Times New Roman" panose="02020603050405020304" pitchFamily="18" charset="0"/>
              </a:rPr>
              <a:t>Hà</a:t>
            </a: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2- </a:t>
            </a:r>
            <a:r>
              <a:rPr lang="en-US" dirty="0" err="1" smtClean="0">
                <a:latin typeface="Times New Roman" panose="02020603050405020304" pitchFamily="18" charset="0"/>
                <a:cs typeface="Times New Roman" panose="02020603050405020304" pitchFamily="18" charset="0"/>
              </a:rPr>
              <a:t>Đặng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Thanh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Huyền</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3- </a:t>
            </a:r>
            <a:r>
              <a:rPr lang="en-US" dirty="0" err="1" smtClean="0">
                <a:latin typeface="Times New Roman" panose="02020603050405020304" pitchFamily="18" charset="0"/>
                <a:cs typeface="Times New Roman" panose="02020603050405020304" pitchFamily="18" charset="0"/>
              </a:rPr>
              <a:t>Phan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Hoài</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4-Phan </a:t>
            </a:r>
            <a:r>
              <a:rPr lang="en-US" dirty="0" err="1" smtClean="0">
                <a:latin typeface="Times New Roman" panose="02020603050405020304" pitchFamily="18" charset="0"/>
                <a:cs typeface="Times New Roman" panose="02020603050405020304" pitchFamily="18" charset="0"/>
              </a:rPr>
              <a:t>Thị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Sương</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5- </a:t>
            </a:r>
            <a:r>
              <a:rPr lang="en-US" dirty="0" err="1" smtClean="0">
                <a:latin typeface="Times New Roman" panose="02020603050405020304" pitchFamily="18" charset="0"/>
                <a:cs typeface="Times New Roman" panose="02020603050405020304" pitchFamily="18" charset="0"/>
              </a:rPr>
              <a:t>Nguyễn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Huỳnh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Đức</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6- </a:t>
            </a:r>
            <a:r>
              <a:rPr lang="en-US" dirty="0" err="1" smtClean="0">
                <a:latin typeface="Times New Roman" panose="02020603050405020304" pitchFamily="18" charset="0"/>
                <a:cs typeface="Times New Roman" panose="02020603050405020304" pitchFamily="18" charset="0"/>
              </a:rPr>
              <a:t>Lê</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Thị</a:t>
            </a:r>
            <a:r>
              <a:rPr lang="en-US" dirty="0" smtClean="0">
                <a:latin typeface="Times New Roman" panose="02020603050405020304" pitchFamily="18" charset="0"/>
                <a:cs typeface="Times New Roman" panose="02020603050405020304" pitchFamily="18" charset="0"/>
              </a:rPr>
              <a:t> Thu </a:t>
            </a:r>
            <a:r>
              <a:rPr lang="en-US" dirty="0" err="1" smtClean="0">
                <a:latin typeface="Times New Roman" panose="02020603050405020304" pitchFamily="18" charset="0"/>
                <a:cs typeface="Times New Roman" panose="02020603050405020304" pitchFamily="18" charset="0"/>
              </a:rPr>
              <a:t>Hoài</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7- </a:t>
            </a:r>
            <a:r>
              <a:rPr lang="en-US" dirty="0" err="1" smtClean="0">
                <a:latin typeface="Times New Roman" panose="02020603050405020304" pitchFamily="18" charset="0"/>
                <a:cs typeface="Times New Roman" panose="02020603050405020304" pitchFamily="18" charset="0"/>
              </a:rPr>
              <a:t>Nguyễn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Ngọc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Yến</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8- </a:t>
            </a:r>
            <a:r>
              <a:rPr lang="en-US" dirty="0" err="1" smtClean="0">
                <a:latin typeface="Times New Roman" panose="02020603050405020304" pitchFamily="18" charset="0"/>
                <a:cs typeface="Times New Roman" panose="02020603050405020304" pitchFamily="18" charset="0"/>
              </a:rPr>
              <a:t>Phan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Thị</a:t>
            </a:r>
            <a:r>
              <a:rPr lang="en-US" dirty="0" smtClean="0">
                <a:latin typeface="Times New Roman" panose="02020603050405020304" pitchFamily="18" charset="0"/>
                <a:cs typeface="Times New Roman" panose="02020603050405020304" pitchFamily="18" charset="0"/>
              </a:rPr>
              <a:t> Thu </a:t>
            </a:r>
            <a:r>
              <a:rPr lang="en-US" dirty="0" err="1" smtClean="0">
                <a:latin typeface="Times New Roman" panose="02020603050405020304" pitchFamily="18" charset="0"/>
                <a:cs typeface="Times New Roman" panose="02020603050405020304" pitchFamily="18" charset="0"/>
              </a:rPr>
              <a:t>Phương</a:t>
            </a: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9- </a:t>
            </a:r>
            <a:r>
              <a:rPr lang="en-US" dirty="0" err="1" smtClean="0">
                <a:latin typeface="Times New Roman" panose="02020603050405020304" pitchFamily="18" charset="0"/>
                <a:cs typeface="Times New Roman" panose="02020603050405020304" pitchFamily="18" charset="0"/>
              </a:rPr>
              <a:t>Lê</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Hồng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Phúc</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10- </a:t>
            </a:r>
            <a:r>
              <a:rPr lang="en-US" dirty="0" err="1" smtClean="0">
                <a:latin typeface="Times New Roman" panose="02020603050405020304" pitchFamily="18" charset="0"/>
                <a:cs typeface="Times New Roman" panose="02020603050405020304" pitchFamily="18" charset="0"/>
              </a:rPr>
              <a:t>Lương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Hoài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Thương</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11- </a:t>
            </a:r>
            <a:r>
              <a:rPr lang="en-US" dirty="0" err="1" smtClean="0">
                <a:latin typeface="Times New Roman" panose="02020603050405020304" pitchFamily="18" charset="0"/>
                <a:cs typeface="Times New Roman" panose="02020603050405020304" pitchFamily="18" charset="0"/>
              </a:rPr>
              <a:t>Nguyễn</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Thùy</a:t>
            </a:r>
            <a:r>
              <a:rPr lang="en-US" dirty="0" smtClean="0">
                <a:latin typeface="Times New Roman" panose="02020603050405020304" pitchFamily="18" charset="0"/>
                <a:cs typeface="Times New Roman" panose="02020603050405020304" pitchFamily="18" charset="0"/>
              </a:rPr>
              <a:t> Dung</a:t>
            </a:r>
          </a:p>
          <a:p>
            <a:pPr marL="0" indent="0">
              <a:buNone/>
            </a:pPr>
            <a:r>
              <a:rPr lang="en-US" dirty="0" smtClean="0">
                <a:latin typeface="Times New Roman" panose="02020603050405020304" pitchFamily="18" charset="0"/>
                <a:cs typeface="Times New Roman" panose="02020603050405020304" pitchFamily="18" charset="0"/>
              </a:rPr>
              <a:t>12- </a:t>
            </a:r>
            <a:r>
              <a:rPr lang="en-US" dirty="0" err="1" smtClean="0">
                <a:latin typeface="Times New Roman" panose="02020603050405020304" pitchFamily="18" charset="0"/>
                <a:cs typeface="Times New Roman" panose="02020603050405020304" pitchFamily="18" charset="0"/>
              </a:rPr>
              <a:t>Nguyễn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Thương</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046192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circle(in)">
                                      <p:cBhvr>
                                        <p:cTn id="42" dur="2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circle(in)">
                                      <p:cBhvr>
                                        <p:cTn id="47" dur="20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circle(in)">
                                      <p:cBhvr>
                                        <p:cTn id="52" dur="20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circle(in)">
                                      <p:cBhvr>
                                        <p:cTn id="57" dur="20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circle(in)">
                                      <p:cBhvr>
                                        <p:cTn id="62" dur="20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circle(in)">
                                      <p:cBhvr>
                                        <p:cTn id="67"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236372" y="598846"/>
            <a:ext cx="10346028" cy="1143000"/>
          </a:xfrm>
        </p:spPr>
        <p:txBody>
          <a:bodyPr>
            <a:normAutofit fontScale="90000"/>
          </a:bodyPr>
          <a:lstStyle/>
          <a:p>
            <a:r>
              <a:rPr lang="en-US" sz="6000" dirty="0" smtClean="0">
                <a:latin typeface="Times New Roman" panose="02020603050405020304" pitchFamily="18" charset="0"/>
                <a:cs typeface="Times New Roman" panose="02020603050405020304" pitchFamily="18" charset="0"/>
              </a:rPr>
              <a:t>NỘI DUNG</a:t>
            </a:r>
            <a:r>
              <a:rPr lang="en-US" dirty="0" smtClean="0"/>
              <a:t/>
            </a:r>
            <a:br>
              <a:rPr lang="en-US" dirty="0" smtClean="0"/>
            </a:br>
            <a:endParaRPr lang="en-US" dirty="0"/>
          </a:p>
        </p:txBody>
      </p:sp>
      <p:sp>
        <p:nvSpPr>
          <p:cNvPr id="3" name="Content Placeholder 2"/>
          <p:cNvSpPr>
            <a:spLocks noGrp="1"/>
          </p:cNvSpPr>
          <p:nvPr>
            <p:ph idx="1"/>
          </p:nvPr>
        </p:nvSpPr>
        <p:spPr>
          <a:xfrm>
            <a:off x="1326524" y="1532586"/>
            <a:ext cx="10255876" cy="4657256"/>
          </a:xfrm>
        </p:spPr>
        <p:txBody>
          <a:bodyPr/>
          <a:lstStyle/>
          <a:p>
            <a:pPr marL="514350" indent="-514350">
              <a:buFont typeface="+mj-lt"/>
              <a:buAutoNum type="arabicPeriod"/>
            </a:pPr>
            <a:r>
              <a:rPr lang="en-US" sz="3600" dirty="0" err="1" smtClean="0">
                <a:latin typeface="Times New Roman" panose="02020603050405020304" pitchFamily="18" charset="0"/>
                <a:cs typeface="Times New Roman" panose="02020603050405020304" pitchFamily="18" charset="0"/>
              </a:rPr>
              <a:t>Sốc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phản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vệ</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gì</a:t>
            </a:r>
            <a:r>
              <a:rPr lang="en-US" sz="3600" dirty="0" smtClean="0">
                <a:latin typeface="Times New Roman" panose="02020603050405020304" pitchFamily="18" charset="0"/>
                <a:cs typeface="Times New Roman" panose="02020603050405020304" pitchFamily="18" charset="0"/>
              </a:rPr>
              <a:t>?</a:t>
            </a:r>
          </a:p>
          <a:p>
            <a:pPr marL="514350" indent="-514350">
              <a:buFont typeface="+mj-lt"/>
              <a:buAutoNum type="arabicPeriod"/>
            </a:pPr>
            <a:r>
              <a:rPr lang="en-US" sz="3600" dirty="0" err="1" smtClean="0">
                <a:latin typeface="Times New Roman" panose="02020603050405020304" pitchFamily="18" charset="0"/>
                <a:cs typeface="Times New Roman" panose="02020603050405020304" pitchFamily="18" charset="0"/>
              </a:rPr>
              <a:t>Nguyên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nhân</a:t>
            </a:r>
            <a:endParaRPr lang="en-US" sz="3600"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3600" dirty="0" err="1" smtClean="0">
                <a:latin typeface="Times New Roman" panose="02020603050405020304" pitchFamily="18" charset="0"/>
                <a:cs typeface="Times New Roman" panose="02020603050405020304" pitchFamily="18" charset="0"/>
              </a:rPr>
              <a:t>Cơ</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chế</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bệnh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sinh</a:t>
            </a:r>
            <a:endParaRPr lang="en-US" sz="3600"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3600" dirty="0" err="1" smtClean="0">
                <a:latin typeface="Times New Roman" panose="02020603050405020304" pitchFamily="18" charset="0"/>
                <a:cs typeface="Times New Roman" panose="02020603050405020304" pitchFamily="18" charset="0"/>
              </a:rPr>
              <a:t>Triệu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chứng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lâm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sàng</a:t>
            </a:r>
            <a:endParaRPr lang="en-US" sz="3600"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3600" dirty="0" err="1" smtClean="0">
                <a:latin typeface="Times New Roman" panose="02020603050405020304" pitchFamily="18" charset="0"/>
                <a:cs typeface="Times New Roman" panose="02020603050405020304" pitchFamily="18" charset="0"/>
              </a:rPr>
              <a:t>Cách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xử</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lý</a:t>
            </a:r>
            <a:endParaRPr lang="en-US" sz="3600"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3600" dirty="0" err="1" smtClean="0">
                <a:latin typeface="Times New Roman" panose="02020603050405020304" pitchFamily="18" charset="0"/>
                <a:cs typeface="Times New Roman" panose="02020603050405020304" pitchFamily="18" charset="0"/>
              </a:rPr>
              <a:t>Chăm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sóc</a:t>
            </a:r>
            <a:endParaRPr lang="en-US" sz="3600"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3600" dirty="0" err="1" smtClean="0">
                <a:latin typeface="Times New Roman" panose="02020603050405020304" pitchFamily="18" charset="0"/>
                <a:cs typeface="Times New Roman" panose="02020603050405020304" pitchFamily="18" charset="0"/>
              </a:rPr>
              <a:t>Các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biện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pháp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phòng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tránh</a:t>
            </a:r>
            <a:endParaRPr lang="en-US" sz="3600" dirty="0" smtClean="0">
              <a:latin typeface="Times New Roman" panose="02020603050405020304" pitchFamily="18" charset="0"/>
              <a:cs typeface="Times New Roman" panose="02020603050405020304" pitchFamily="18" charset="0"/>
            </a:endParaRPr>
          </a:p>
          <a:p>
            <a:pPr marL="0" indent="0">
              <a:buNone/>
            </a:pPr>
            <a:endParaRPr lang="en-US" dirty="0" smtClean="0"/>
          </a:p>
          <a:p>
            <a:pPr marL="0" indent="0">
              <a:buNone/>
            </a:pPr>
            <a:endParaRPr lang="en-US" dirty="0"/>
          </a:p>
        </p:txBody>
      </p:sp>
      <p:pic>
        <p:nvPicPr>
          <p:cNvPr id="5" name="Picture 4"/>
          <p:cNvPicPr>
            <a:picLocks noChangeAspect="1"/>
          </p:cNvPicPr>
          <p:nvPr/>
        </p:nvPicPr>
        <p:blipFill>
          <a:blip r:embed="rId3"/>
          <a:stretch>
            <a:fillRect/>
          </a:stretch>
        </p:blipFill>
        <p:spPr>
          <a:xfrm>
            <a:off x="7006107" y="1390919"/>
            <a:ext cx="5035639" cy="4327301"/>
          </a:xfrm>
          <a:prstGeom prst="rect">
            <a:avLst/>
          </a:prstGeom>
        </p:spPr>
      </p:pic>
    </p:spTree>
    <p:extLst>
      <p:ext uri="{BB962C8B-B14F-4D97-AF65-F5344CB8AC3E}">
        <p14:creationId xmlns:p14="http://schemas.microsoft.com/office/powerpoint/2010/main" val="181024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80">
                                          <p:stCondLst>
                                            <p:cond delay="0"/>
                                          </p:stCondLst>
                                        </p:cTn>
                                        <p:tgtEl>
                                          <p:spTgt spid="5"/>
                                        </p:tgtEl>
                                      </p:cBhvr>
                                    </p:animEffect>
                                    <p:anim calcmode="lin" valueType="num">
                                      <p:cBhvr>
                                        <p:cTn id="4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3" dur="26">
                                          <p:stCondLst>
                                            <p:cond delay="650"/>
                                          </p:stCondLst>
                                        </p:cTn>
                                        <p:tgtEl>
                                          <p:spTgt spid="5"/>
                                        </p:tgtEl>
                                      </p:cBhvr>
                                      <p:to x="100000" y="60000"/>
                                    </p:animScale>
                                    <p:animScale>
                                      <p:cBhvr>
                                        <p:cTn id="54" dur="166" decel="50000">
                                          <p:stCondLst>
                                            <p:cond delay="676"/>
                                          </p:stCondLst>
                                        </p:cTn>
                                        <p:tgtEl>
                                          <p:spTgt spid="5"/>
                                        </p:tgtEl>
                                      </p:cBhvr>
                                      <p:to x="100000" y="100000"/>
                                    </p:animScale>
                                    <p:animScale>
                                      <p:cBhvr>
                                        <p:cTn id="55" dur="26">
                                          <p:stCondLst>
                                            <p:cond delay="1312"/>
                                          </p:stCondLst>
                                        </p:cTn>
                                        <p:tgtEl>
                                          <p:spTgt spid="5"/>
                                        </p:tgtEl>
                                      </p:cBhvr>
                                      <p:to x="100000" y="80000"/>
                                    </p:animScale>
                                    <p:animScale>
                                      <p:cBhvr>
                                        <p:cTn id="56" dur="166" decel="50000">
                                          <p:stCondLst>
                                            <p:cond delay="1338"/>
                                          </p:stCondLst>
                                        </p:cTn>
                                        <p:tgtEl>
                                          <p:spTgt spid="5"/>
                                        </p:tgtEl>
                                      </p:cBhvr>
                                      <p:to x="100000" y="100000"/>
                                    </p:animScale>
                                    <p:animScale>
                                      <p:cBhvr>
                                        <p:cTn id="57" dur="26">
                                          <p:stCondLst>
                                            <p:cond delay="1642"/>
                                          </p:stCondLst>
                                        </p:cTn>
                                        <p:tgtEl>
                                          <p:spTgt spid="5"/>
                                        </p:tgtEl>
                                      </p:cBhvr>
                                      <p:to x="100000" y="90000"/>
                                    </p:animScale>
                                    <p:animScale>
                                      <p:cBhvr>
                                        <p:cTn id="58" dur="166" decel="50000">
                                          <p:stCondLst>
                                            <p:cond delay="1668"/>
                                          </p:stCondLst>
                                        </p:cTn>
                                        <p:tgtEl>
                                          <p:spTgt spid="5"/>
                                        </p:tgtEl>
                                      </p:cBhvr>
                                      <p:to x="100000" y="100000"/>
                                    </p:animScale>
                                    <p:animScale>
                                      <p:cBhvr>
                                        <p:cTn id="59" dur="26">
                                          <p:stCondLst>
                                            <p:cond delay="1808"/>
                                          </p:stCondLst>
                                        </p:cTn>
                                        <p:tgtEl>
                                          <p:spTgt spid="5"/>
                                        </p:tgtEl>
                                      </p:cBhvr>
                                      <p:to x="100000" y="95000"/>
                                    </p:animScale>
                                    <p:animScale>
                                      <p:cBhvr>
                                        <p:cTn id="6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52152" y="605307"/>
            <a:ext cx="10515600" cy="943714"/>
          </a:xfrm>
        </p:spPr>
        <p:txBody>
          <a:bodyPr>
            <a:noAutofit/>
          </a:bodyPr>
          <a:lstStyle/>
          <a:p>
            <a:r>
              <a:rPr lang="en-US" dirty="0" smtClean="0">
                <a:latin typeface="Times New Roman" panose="02020603050405020304" pitchFamily="18" charset="0"/>
                <a:cs typeface="Times New Roman" panose="02020603050405020304" pitchFamily="18" charset="0"/>
              </a:rPr>
              <a:t>SỐC PHẢN VỆ LÀ GÌ ?</a:t>
            </a:r>
            <a:br>
              <a:rPr lang="en-US" dirty="0" smtClean="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1262131" y="1600203"/>
            <a:ext cx="4847822" cy="4993780"/>
          </a:xfrm>
        </p:spPr>
        <p:txBody>
          <a:bodyPr/>
          <a:lstStyle/>
          <a:p>
            <a:pPr marL="0" lvl="0" indent="0" algn="just">
              <a:buNone/>
            </a:pPr>
            <a:r>
              <a:rPr lang="vi-VN" dirty="0">
                <a:latin typeface="Times New Roman" panose="02020603050405020304" pitchFamily="18" charset="0"/>
                <a:cs typeface="Times New Roman" panose="02020603050405020304" pitchFamily="18" charset="0"/>
              </a:rPr>
              <a:t>Sốc phản vệ (Anaphylaxis) là một phản ứng dị ứng (allergic reactions) nghiêm trọng , có liên quan đến nhiều hơn một hệ thống của cơ thể (ví dụ: da và đường hô hấp và / hoặc đường tiêu hóa), bắt đầu rất nhanh chóng, và có thể gây tử vong.</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6413678" y="1549021"/>
            <a:ext cx="5601773" cy="4429125"/>
          </a:xfrm>
          <a:prstGeom prst="rect">
            <a:avLst/>
          </a:prstGeom>
        </p:spPr>
      </p:pic>
    </p:spTree>
    <p:extLst>
      <p:ext uri="{BB962C8B-B14F-4D97-AF65-F5344CB8AC3E}">
        <p14:creationId xmlns:p14="http://schemas.microsoft.com/office/powerpoint/2010/main" val="115282057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056066" y="412126"/>
            <a:ext cx="10384665" cy="862883"/>
          </a:xfrm>
        </p:spPr>
        <p:txBody>
          <a:bodyPr/>
          <a:lstStyle/>
          <a:p>
            <a:r>
              <a:rPr lang="en-US" dirty="0" smtClean="0">
                <a:latin typeface="Times New Roman" panose="02020603050405020304" pitchFamily="18" charset="0"/>
                <a:cs typeface="Times New Roman" panose="02020603050405020304" pitchFamily="18" charset="0"/>
              </a:rPr>
              <a:t>NGUYÊN NHÂN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97733" y="1120462"/>
            <a:ext cx="10689467" cy="5499279"/>
          </a:xfrm>
        </p:spPr>
        <p:txBody>
          <a:bodyPr>
            <a:noAutofit/>
          </a:bodyPr>
          <a:lstStyle/>
          <a:p>
            <a:pPr marL="0" indent="0">
              <a:buNone/>
            </a:pPr>
            <a:r>
              <a:rPr lang="en-US" dirty="0" smtClean="0">
                <a:latin typeface="Times New Roman" panose="02020603050405020304" pitchFamily="18" charset="0"/>
                <a:cs typeface="Times New Roman" panose="02020603050405020304" pitchFamily="18" charset="0"/>
              </a:rPr>
              <a:t>-</a:t>
            </a:r>
            <a:r>
              <a:rPr lang="en-US" b="1" dirty="0" err="1" smtClean="0">
                <a:latin typeface="Times New Roman" panose="02020603050405020304" pitchFamily="18" charset="0"/>
                <a:cs typeface="Times New Roman" panose="02020603050405020304" pitchFamily="18" charset="0"/>
              </a:rPr>
              <a:t>Thuốc</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err="1" smtClean="0">
                <a:latin typeface="Times New Roman" panose="02020603050405020304" pitchFamily="18" charset="0"/>
                <a:cs typeface="Times New Roman" panose="02020603050405020304" pitchFamily="18" charset="0"/>
              </a:rPr>
              <a:t>Thuốc</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tĩnh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bắp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dưới</a:t>
            </a:r>
            <a:r>
              <a:rPr lang="en-US" dirty="0">
                <a:latin typeface="Times New Roman" panose="02020603050405020304" pitchFamily="18" charset="0"/>
                <a:cs typeface="Times New Roman" panose="02020603050405020304" pitchFamily="18" charset="0"/>
              </a:rPr>
              <a:t> da,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da; </a:t>
            </a:r>
            <a:r>
              <a:rPr lang="en-US" dirty="0" err="1">
                <a:latin typeface="Times New Roman" panose="02020603050405020304" pitchFamily="18" charset="0"/>
                <a:cs typeface="Times New Roman" panose="02020603050405020304" pitchFamily="18" charset="0"/>
              </a:rPr>
              <a:t>uống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đạo</a:t>
            </a:r>
            <a:r>
              <a:rPr lang="en-US" dirty="0">
                <a:latin typeface="Times New Roman" panose="02020603050405020304" pitchFamily="18" charset="0"/>
                <a:cs typeface="Times New Roman" panose="02020603050405020304" pitchFamily="18" charset="0"/>
              </a:rPr>
              <a:t> hay </a:t>
            </a:r>
            <a:r>
              <a:rPr lang="en-US" dirty="0" err="1">
                <a:latin typeface="Times New Roman" panose="02020603050405020304" pitchFamily="18" charset="0"/>
                <a:cs typeface="Times New Roman" panose="02020603050405020304" pitchFamily="18" charset="0"/>
              </a:rPr>
              <a:t>thuốc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ngoài</a:t>
            </a:r>
            <a:r>
              <a:rPr lang="en-US" dirty="0">
                <a:latin typeface="Times New Roman" panose="02020603050405020304" pitchFamily="18" charset="0"/>
                <a:cs typeface="Times New Roman" panose="02020603050405020304" pitchFamily="18" charset="0"/>
              </a:rPr>
              <a:t> da ..</a:t>
            </a:r>
            <a:r>
              <a:rPr lang="en-US" dirty="0" err="1">
                <a:latin typeface="Times New Roman" panose="02020603050405020304" pitchFamily="18" charset="0"/>
                <a:cs typeface="Times New Roman" panose="02020603050405020304" pitchFamily="18" charset="0"/>
              </a:rPr>
              <a:t>đều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tĩnh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hay </a:t>
            </a:r>
            <a:r>
              <a:rPr lang="en-US" dirty="0" err="1">
                <a:latin typeface="Times New Roman" panose="02020603050405020304" pitchFamily="18" charset="0"/>
                <a:cs typeface="Times New Roman" panose="02020603050405020304" pitchFamily="18" charset="0"/>
              </a:rPr>
              <a:t>gặp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a:t>
            </a:r>
            <a:r>
              <a:rPr lang="en-US" dirty="0">
                <a:latin typeface="Times New Roman" panose="02020603050405020304" pitchFamily="18" charset="0"/>
                <a:cs typeface="Times New Roman" panose="02020603050405020304" pitchFamily="18" charset="0"/>
              </a:rPr>
              <a:t> β lactam, </a:t>
            </a:r>
            <a:r>
              <a:rPr lang="en-US" dirty="0" err="1">
                <a:latin typeface="Times New Roman" panose="02020603050405020304" pitchFamily="18" charset="0"/>
                <a:cs typeface="Times New Roman" panose="02020603050405020304" pitchFamily="18" charset="0"/>
              </a:rPr>
              <a:t>chống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chống</a:t>
            </a:r>
            <a:r>
              <a:rPr lang="en-US" dirty="0">
                <a:latin typeface="Times New Roman" panose="02020603050405020304" pitchFamily="18" charset="0"/>
                <a:cs typeface="Times New Roman" panose="02020603050405020304" pitchFamily="18" charset="0"/>
              </a:rPr>
              <a:t> co </a:t>
            </a:r>
            <a:r>
              <a:rPr lang="en-US" dirty="0" err="1">
                <a:latin typeface="Times New Roman" panose="02020603050405020304" pitchFamily="18" charset="0"/>
                <a:cs typeface="Times New Roman" panose="02020603050405020304" pitchFamily="18" charset="0"/>
              </a:rPr>
              <a:t>giật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mê</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210621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9" y="-297"/>
            <a:ext cx="12193057" cy="6858594"/>
          </a:xfrm>
          <a:prstGeom prst="rect">
            <a:avLst/>
          </a:prstGeom>
        </p:spPr>
      </p:pic>
      <p:sp>
        <p:nvSpPr>
          <p:cNvPr id="4" name="Content Placeholder 3"/>
          <p:cNvSpPr>
            <a:spLocks noGrp="1"/>
          </p:cNvSpPr>
          <p:nvPr>
            <p:ph idx="1"/>
          </p:nvPr>
        </p:nvSpPr>
        <p:spPr>
          <a:xfrm>
            <a:off x="1249250" y="837127"/>
            <a:ext cx="10333149" cy="5289039"/>
          </a:xfrm>
        </p:spPr>
        <p:txBody>
          <a:bodyPr>
            <a:normAutofit/>
          </a:bodyPr>
          <a:lstStyle/>
          <a:p>
            <a:pPr>
              <a:buFontTx/>
              <a:buChar char="-"/>
            </a:pPr>
            <a:r>
              <a:rPr lang="en-US" b="1" i="1" dirty="0" err="1" smtClean="0">
                <a:latin typeface="Times New Roman" panose="02020603050405020304" pitchFamily="18" charset="0"/>
                <a:cs typeface="Times New Roman" panose="02020603050405020304" pitchFamily="18" charset="0"/>
              </a:rPr>
              <a:t>Thức</a:t>
            </a:r>
            <a:r>
              <a:rPr lang="en-US" b="1" i="1" dirty="0" smtClean="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ăn</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tôm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tép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đậu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p>
          <a:p>
            <a:pPr>
              <a:buFontTx/>
              <a:buChar char="-"/>
            </a:pPr>
            <a:r>
              <a:rPr lang="en-US" b="1" i="1" dirty="0" err="1" smtClean="0">
                <a:latin typeface="Times New Roman" panose="02020603050405020304" pitchFamily="18" charset="0"/>
                <a:cs typeface="Times New Roman" panose="02020603050405020304" pitchFamily="18" charset="0"/>
              </a:rPr>
              <a:t>Nọc</a:t>
            </a:r>
            <a:r>
              <a:rPr lang="en-US" b="1" i="1" dirty="0" smtClean="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côn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trùng</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rắn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bọ</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nhện</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cắn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nhựa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cây</a:t>
            </a:r>
            <a:r>
              <a:rPr lang="en-US"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74067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275008" y="697720"/>
            <a:ext cx="10307392" cy="902483"/>
          </a:xfrm>
        </p:spPr>
        <p:txBody>
          <a:bodyPr>
            <a:noAutofit/>
          </a:bodyPr>
          <a:lstStyle/>
          <a:p>
            <a:r>
              <a:rPr lang="en-US" dirty="0" smtClean="0">
                <a:latin typeface="Times New Roman" panose="02020603050405020304" pitchFamily="18" charset="0"/>
                <a:cs typeface="Times New Roman" panose="02020603050405020304" pitchFamily="18" charset="0"/>
              </a:rPr>
              <a:t>CƠ CHẾ BỆNH SINH</a:t>
            </a:r>
            <a:br>
              <a:rPr lang="en-US" dirty="0" smtClean="0">
                <a:latin typeface="Times New Roman" panose="02020603050405020304" pitchFamily="18" charset="0"/>
                <a:cs typeface="Times New Roman" panose="02020603050405020304" pitchFamily="18" charset="0"/>
              </a:rPr>
            </a:br>
            <a:endParaRPr lang="en-US" dirty="0"/>
          </a:p>
        </p:txBody>
      </p:sp>
      <p:sp>
        <p:nvSpPr>
          <p:cNvPr id="7" name="Content Placeholder 6"/>
          <p:cNvSpPr>
            <a:spLocks noGrp="1"/>
          </p:cNvSpPr>
          <p:nvPr>
            <p:ph idx="1"/>
          </p:nvPr>
        </p:nvSpPr>
        <p:spPr>
          <a:xfrm>
            <a:off x="1275008" y="1600203"/>
            <a:ext cx="10307392" cy="5006659"/>
          </a:xfrm>
        </p:spPr>
        <p:txBody>
          <a:bodyPr>
            <a:normAutofit/>
          </a:bodyPr>
          <a:lstStyle/>
          <a:p>
            <a:pPr marL="0" indent="0" algn="just">
              <a:buNone/>
            </a:pPr>
            <a:r>
              <a:rPr lang="en-US" b="1" dirty="0" smtClean="0">
                <a:latin typeface="Times New Roman" panose="02020603050405020304" pitchFamily="18" charset="0"/>
                <a:cs typeface="Times New Roman" panose="02020603050405020304" pitchFamily="18" charset="0"/>
              </a:rPr>
              <a:t>a. </a:t>
            </a:r>
            <a:r>
              <a:rPr lang="en-US" b="1" dirty="0" err="1" smtClean="0">
                <a:latin typeface="Times New Roman" panose="02020603050405020304" pitchFamily="18" charset="0"/>
                <a:cs typeface="Times New Roman" panose="02020603050405020304" pitchFamily="18" charset="0"/>
              </a:rPr>
              <a:t>Cơ</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chế</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miễn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dịch</a:t>
            </a:r>
            <a:endParaRPr lang="en-US" b="1" dirty="0" smtClean="0">
              <a:latin typeface="Times New Roman" panose="02020603050405020304" pitchFamily="18" charset="0"/>
              <a:cs typeface="Times New Roman" panose="02020603050405020304" pitchFamily="18" charset="0"/>
            </a:endParaRPr>
          </a:p>
          <a:p>
            <a:pPr marL="0" indent="0" algn="just">
              <a:buNone/>
            </a:pPr>
            <a:r>
              <a:rPr lang="vi-VN" dirty="0" smtClean="0">
                <a:latin typeface="Times New Roman" panose="02020603050405020304" pitchFamily="18" charset="0"/>
                <a:cs typeface="Times New Roman" panose="02020603050405020304" pitchFamily="18" charset="0"/>
              </a:rPr>
              <a:t>Cơ </a:t>
            </a:r>
            <a:r>
              <a:rPr lang="vi-VN" dirty="0">
                <a:latin typeface="Times New Roman" panose="02020603050405020304" pitchFamily="18" charset="0"/>
                <a:cs typeface="Times New Roman" panose="02020603050405020304" pitchFamily="18" charset="0"/>
              </a:rPr>
              <a:t>chế miễn dịch </a:t>
            </a:r>
            <a:r>
              <a:rPr lang="en-US" dirty="0">
                <a:latin typeface="Times New Roman" panose="02020603050405020304" pitchFamily="18" charset="0"/>
                <a:cs typeface="Times New Roman" panose="02020603050405020304" pitchFamily="18" charset="0"/>
              </a:rPr>
              <a:t>l</a:t>
            </a:r>
            <a:r>
              <a:rPr lang="vi-VN" dirty="0" smtClean="0">
                <a:latin typeface="Times New Roman" panose="02020603050405020304" pitchFamily="18" charset="0"/>
                <a:cs typeface="Times New Roman" panose="02020603050405020304" pitchFamily="18" charset="0"/>
              </a:rPr>
              <a:t>à </a:t>
            </a:r>
            <a:r>
              <a:rPr lang="vi-VN" dirty="0">
                <a:latin typeface="Times New Roman" panose="02020603050405020304" pitchFamily="18" charset="0"/>
                <a:cs typeface="Times New Roman" panose="02020603050405020304" pitchFamily="18" charset="0"/>
              </a:rPr>
              <a:t>một phản ứng kháng nguyên, trong đó yếu tố kích thích là dị nguyên (antigen hay allergen) với kháng thể đặc biệt IgE của cơ thể được tổng hợp từ tương bào. Phản ứng kháng nguyên – kháng thể này còn được gọi là phản ứng quá mức ngay tức khắc, hay phụ thuộc kháng thể (regain – dependent) hay đáp ứng hướng tế bào, là một phản ứng miễn dịch type I như kiểu viêm xoang dị ứng, hay mẩn ngứa đỏ da, hay hen dị ứng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9318736"/>
      </p:ext>
    </p:extLst>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circle(in)">
                                      <p:cBhvr>
                                        <p:cTn id="17"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210614" y="1275007"/>
            <a:ext cx="10143186" cy="4901955"/>
          </a:xfrm>
        </p:spPr>
        <p:txBody>
          <a:bodyPr>
            <a:normAutofit/>
          </a:bodyPr>
          <a:lstStyle/>
          <a:p>
            <a:pPr marL="0" indent="0" algn="just">
              <a:buNone/>
            </a:pPr>
            <a:r>
              <a:rPr lang="en-US" b="1" dirty="0" smtClean="0">
                <a:latin typeface="Times New Roman" panose="02020603050405020304" pitchFamily="18" charset="0"/>
                <a:cs typeface="Times New Roman" panose="02020603050405020304" pitchFamily="18" charset="0"/>
              </a:rPr>
              <a:t>b. </a:t>
            </a:r>
            <a:r>
              <a:rPr lang="vi-VN" b="1" dirty="0" smtClean="0">
                <a:latin typeface="Times New Roman" panose="02020603050405020304" pitchFamily="18" charset="0"/>
                <a:cs typeface="Times New Roman" panose="02020603050405020304" pitchFamily="18" charset="0"/>
              </a:rPr>
              <a:t>Cơ </a:t>
            </a:r>
            <a:r>
              <a:rPr lang="vi-VN" b="1" dirty="0">
                <a:latin typeface="Times New Roman" panose="02020603050405020304" pitchFamily="18" charset="0"/>
                <a:cs typeface="Times New Roman" panose="02020603050405020304" pitchFamily="18" charset="0"/>
              </a:rPr>
              <a:t>chế sốc dạng </a:t>
            </a:r>
            <a:r>
              <a:rPr lang="vi-VN" b="1" dirty="0" smtClean="0">
                <a:latin typeface="Times New Roman" panose="02020603050405020304" pitchFamily="18" charset="0"/>
                <a:cs typeface="Times New Roman" panose="02020603050405020304" pitchFamily="18" charset="0"/>
              </a:rPr>
              <a:t>keo</a:t>
            </a:r>
            <a:endParaRPr lang="en-US" b="1" dirty="0" smtClean="0">
              <a:latin typeface="Times New Roman" panose="02020603050405020304" pitchFamily="18" charset="0"/>
              <a:cs typeface="Times New Roman" panose="02020603050405020304" pitchFamily="18" charset="0"/>
            </a:endParaRPr>
          </a:p>
          <a:p>
            <a:pPr marL="0" indent="0" algn="just">
              <a:buNone/>
            </a:pP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Chất </a:t>
            </a:r>
            <a:r>
              <a:rPr lang="vi-VN" dirty="0" smtClean="0">
                <a:latin typeface="Times New Roman" panose="02020603050405020304" pitchFamily="18" charset="0"/>
                <a:cs typeface="Times New Roman" panose="02020603050405020304" pitchFamily="18" charset="0"/>
              </a:rPr>
              <a:t>g</a:t>
            </a:r>
            <a:r>
              <a:rPr lang="en-US" dirty="0" err="1" smtClean="0">
                <a:latin typeface="Times New Roman" panose="02020603050405020304" pitchFamily="18" charset="0"/>
                <a:cs typeface="Times New Roman" panose="02020603050405020304" pitchFamily="18" charset="0"/>
              </a:rPr>
              <a:t>ây</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sốc tác động trực tiếp hay gián tiếp trên mặt tương bào bạch cầu ái kiềm phóng thích ra histamine, leukotriene, thông qua cơ chế miễn dịch IgE kích thích tương bào hay bạch cầu ái kiềm phóng thích ra các chất trung gian hóa học như kinin, lymphokin và protein bị men tiêu hủy</a:t>
            </a:r>
            <a:r>
              <a:rPr lang="vi-VN"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3648408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331</TotalTime>
  <Words>1542</Words>
  <Application>Microsoft Office PowerPoint</Application>
  <PresentationFormat>Widescreen</PresentationFormat>
  <Paragraphs>85</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Times New Roman</vt:lpstr>
      <vt:lpstr>Office Theme</vt:lpstr>
      <vt:lpstr>CHÀO THẦY VÀ CÁC BẠN </vt:lpstr>
      <vt:lpstr>ĐỀ TÀI:  CHĂM SÓC NGƯỜI BỆNH SỐC PHẢN VỆ</vt:lpstr>
      <vt:lpstr>SVTH:</vt:lpstr>
      <vt:lpstr>NỘI DUNG </vt:lpstr>
      <vt:lpstr>SỐC PHẢN VỆ LÀ GÌ ? </vt:lpstr>
      <vt:lpstr>NGUYÊN NHÂN</vt:lpstr>
      <vt:lpstr>PowerPoint Presentation</vt:lpstr>
      <vt:lpstr>CƠ CHẾ BỆNH SINH </vt:lpstr>
      <vt:lpstr>PowerPoint Presentation</vt:lpstr>
      <vt:lpstr>PowerPoint Presentation</vt:lpstr>
      <vt:lpstr>Cơ chế sốc phản vệ</vt:lpstr>
      <vt:lpstr>TRIỆU CHỨNG LÂM SÀNG</vt:lpstr>
      <vt:lpstr>Sốc phản vệ được chia ra 3 mức độ diễn biến: </vt:lpstr>
      <vt:lpstr>PowerPoint Presentation</vt:lpstr>
      <vt:lpstr>Cách xử lý</vt:lpstr>
      <vt:lpstr>PowerPoint Presentation</vt:lpstr>
      <vt:lpstr>1 số lưu ý khi xử trí </vt:lpstr>
      <vt:lpstr>PowerPoint Presentation</vt:lpstr>
      <vt:lpstr>Chăm sóc</vt:lpstr>
      <vt:lpstr>PowerPoint Presentation</vt:lpstr>
      <vt:lpstr>PowerPoint Presentation</vt:lpstr>
      <vt:lpstr>PowerPoint Presentation</vt:lpstr>
      <vt:lpstr>CÁC BIỆN PHÁP PHÒNG TRÁNH</vt:lpstr>
      <vt:lpstr>PowerPoint Presentation</vt:lpstr>
      <vt:lpstr>CẢM ƠN THẦY VÀ CÁC BẠN ĐÃ LẮNG NGHE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 LONG</dc:creator>
  <cp:lastModifiedBy>My PC</cp:lastModifiedBy>
  <cp:revision>31</cp:revision>
  <dcterms:created xsi:type="dcterms:W3CDTF">2016-08-08T04:42:15Z</dcterms:created>
  <dcterms:modified xsi:type="dcterms:W3CDTF">2016-08-09T00:19:54Z</dcterms:modified>
</cp:coreProperties>
</file>