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0" r:id="rId6"/>
    <p:sldMasterId id="2147483722" r:id="rId7"/>
    <p:sldMasterId id="2147483734" r:id="rId8"/>
    <p:sldMasterId id="2147483746" r:id="rId9"/>
    <p:sldMasterId id="2147483758" r:id="rId10"/>
    <p:sldMasterId id="2147483770" r:id="rId11"/>
    <p:sldMasterId id="2147483782" r:id="rId12"/>
    <p:sldMasterId id="2147483794" r:id="rId13"/>
    <p:sldMasterId id="2147483806" r:id="rId14"/>
  </p:sldMasterIdLst>
  <p:notesMasterIdLst>
    <p:notesMasterId r:id="rId58"/>
  </p:notesMasterIdLst>
  <p:sldIdLst>
    <p:sldId id="295" r:id="rId15"/>
    <p:sldId id="296" r:id="rId16"/>
    <p:sldId id="292" r:id="rId17"/>
    <p:sldId id="288" r:id="rId18"/>
    <p:sldId id="289" r:id="rId19"/>
    <p:sldId id="290" r:id="rId20"/>
    <p:sldId id="291" r:id="rId21"/>
    <p:sldId id="278" r:id="rId22"/>
    <p:sldId id="279" r:id="rId23"/>
    <p:sldId id="280" r:id="rId24"/>
    <p:sldId id="281" r:id="rId25"/>
    <p:sldId id="282" r:id="rId26"/>
    <p:sldId id="283" r:id="rId27"/>
    <p:sldId id="286" r:id="rId28"/>
    <p:sldId id="287" r:id="rId29"/>
    <p:sldId id="256" r:id="rId30"/>
    <p:sldId id="257" r:id="rId31"/>
    <p:sldId id="258"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84" r:id="rId52"/>
    <p:sldId id="285" r:id="rId53"/>
    <p:sldId id="294" r:id="rId54"/>
    <p:sldId id="298" r:id="rId55"/>
    <p:sldId id="293" r:id="rId56"/>
    <p:sldId id="29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F8F4E7-44B4-4410-9508-EF459F89469A}" type="datetimeFigureOut">
              <a:rPr lang="en-US" smtClean="0"/>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55040-5421-4DB2-9998-725CCEB1A75F}" type="slidenum">
              <a:rPr lang="en-US" smtClean="0"/>
              <a:t>‹#›</a:t>
            </a:fld>
            <a:endParaRPr lang="en-US"/>
          </a:p>
        </p:txBody>
      </p:sp>
    </p:spTree>
    <p:extLst>
      <p:ext uri="{BB962C8B-B14F-4D97-AF65-F5344CB8AC3E}">
        <p14:creationId xmlns:p14="http://schemas.microsoft.com/office/powerpoint/2010/main" val="319743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80DD8-51D2-4812-AD57-F6BB0AE3179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2752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476D89-81B7-45BB-8412-39B42295BAE4}"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FB07E219-EA46-418B-ABF8-347A8D290F75}" type="slidenum">
              <a:rPr lang="en-US" sz="1200" smtClean="0">
                <a:solidFill>
                  <a:srgbClr val="000000"/>
                </a:solidFill>
              </a:rPr>
              <a:pPr eaLnBrk="1" hangingPunct="1">
                <a:defRPr/>
              </a:pPr>
              <a:t>16</a:t>
            </a:fld>
            <a:endParaRPr lang="en-US" sz="1200" smtClean="0">
              <a:solidFill>
                <a:srgbClr val="000000"/>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ru-RU"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a:defRPr/>
            </a:pPr>
            <a:fld id="{C20E2DF1-3ADA-49FD-9727-D71EF763E5E6}" type="slidenum">
              <a:rPr lang="en-US" smtClean="0">
                <a:solidFill>
                  <a:prstClr val="black"/>
                </a:solidFill>
                <a:latin typeface="Calibri" pitchFamily="34" charset="0"/>
              </a:rPr>
              <a:pPr>
                <a:defRPr/>
              </a:pPr>
              <a:t>20</a:t>
            </a:fld>
            <a:endParaRPr lang="en-US"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CC3B2A-1B2B-45C7-A322-5909A937E8FE}"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9E46FC-A65B-4AC2-9F19-242E3D6D8B67}" type="slidenum">
              <a:rPr lang="en-US"/>
              <a:pPr>
                <a:defRPr/>
              </a:pPr>
              <a:t>‹#›</a:t>
            </a:fld>
            <a:endParaRPr lang="en-US"/>
          </a:p>
        </p:txBody>
      </p:sp>
    </p:spTree>
    <p:extLst>
      <p:ext uri="{BB962C8B-B14F-4D97-AF65-F5344CB8AC3E}">
        <p14:creationId xmlns:p14="http://schemas.microsoft.com/office/powerpoint/2010/main" val="4156183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DC5250-6ADC-4563-8416-9CCAEA87746B}"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A35853-3947-4316-8C74-291FED67AE24}" type="slidenum">
              <a:rPr lang="en-US"/>
              <a:pPr>
                <a:defRPr/>
              </a:pPr>
              <a:t>‹#›</a:t>
            </a:fld>
            <a:endParaRPr lang="en-US"/>
          </a:p>
        </p:txBody>
      </p:sp>
    </p:spTree>
    <p:extLst>
      <p:ext uri="{BB962C8B-B14F-4D97-AF65-F5344CB8AC3E}">
        <p14:creationId xmlns:p14="http://schemas.microsoft.com/office/powerpoint/2010/main" val="18683359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16281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122786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323984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945525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723779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396597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2104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2280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036562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950085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9587233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E5C746-9A02-4A20-908C-D9357A34B60B}" type="datetime1">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2664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1C040-44A6-4DD3-B636-6EE3F033F5F4}" type="datetime1">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9468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AA3-1B87-4031-BEFE-DD6D8E11FFBB}" type="datetime1">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454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512E4F-A56A-487B-88E4-031B1AFBBD05}" type="datetime1">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8829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6FFD8-A21E-404B-B8DE-0595506955A7}" type="datetime1">
              <a:rPr lang="en-US" smtClean="0">
                <a:solidFill>
                  <a:prstClr val="black">
                    <a:tint val="75000"/>
                  </a:prstClr>
                </a:solidFill>
              </a:rPr>
              <a:pPr/>
              <a:t>8/9/2016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8253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CA69A-6809-4560-A89F-122F0EA85764}" type="datetime1">
              <a:rPr lang="en-US" smtClean="0">
                <a:solidFill>
                  <a:prstClr val="black">
                    <a:tint val="75000"/>
                  </a:prstClr>
                </a:solidFill>
              </a:rPr>
              <a:pPr/>
              <a:t>8/9/2016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012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15374"/>
            <a:ext cx="2133600" cy="365125"/>
          </a:xfrm>
        </p:spPr>
        <p:txBody>
          <a:bodyPr/>
          <a:lstStyle>
            <a:lvl1pPr>
              <a:defRPr sz="900"/>
            </a:lvl1pPr>
          </a:lstStyle>
          <a:p>
            <a:fld id="{013D5FB2-51EF-414A-9B2D-C439573999ED}" type="datetime1">
              <a:rPr lang="en-US" smtClean="0">
                <a:solidFill>
                  <a:prstClr val="black">
                    <a:tint val="75000"/>
                  </a:prstClr>
                </a:solidFill>
              </a:rPr>
              <a:pPr/>
              <a:t>8/9/2016</a:t>
            </a:fld>
            <a:endParaRPr lang="en-US">
              <a:solidFill>
                <a:prstClr val="black">
                  <a:tint val="75000"/>
                </a:prstClr>
              </a:solidFill>
            </a:endParaRPr>
          </a:p>
        </p:txBody>
      </p:sp>
      <p:sp>
        <p:nvSpPr>
          <p:cNvPr id="4" name="Slide Number Placeholder 3"/>
          <p:cNvSpPr>
            <a:spLocks noGrp="1"/>
          </p:cNvSpPr>
          <p:nvPr>
            <p:ph type="sldNum" sz="quarter" idx="12"/>
          </p:nvPr>
        </p:nvSpPr>
        <p:spPr>
          <a:xfrm>
            <a:off x="8539091" y="6515374"/>
            <a:ext cx="555674" cy="365125"/>
          </a:xfrm>
        </p:spPr>
        <p:txBody>
          <a:bodyPr/>
          <a:lstStyle>
            <a:lvl1pPr>
              <a:defRPr sz="900">
                <a:solidFill>
                  <a:schemeClr val="bg1">
                    <a:lumMod val="20000"/>
                    <a:lumOff val="80000"/>
                  </a:schemeClr>
                </a:solidFill>
              </a:defRPr>
            </a:lvl1pPr>
          </a:lstStyle>
          <a:p>
            <a:fld id="{69D79DE6-99EB-4351-9F8F-E9A7E2B5CA2A}" type="slidenum">
              <a:rPr lang="en-US" smtClean="0">
                <a:solidFill>
                  <a:srgbClr val="C2C2C2">
                    <a:lumMod val="20000"/>
                    <a:lumOff val="80000"/>
                  </a:srgbClr>
                </a:solidFill>
              </a:rPr>
              <a:pPr/>
              <a:t>‹#›</a:t>
            </a:fld>
            <a:endParaRPr lang="en-US">
              <a:solidFill>
                <a:srgbClr val="C2C2C2">
                  <a:lumMod val="20000"/>
                  <a:lumOff val="80000"/>
                </a:srgbClr>
              </a:solidFill>
            </a:endParaRPr>
          </a:p>
        </p:txBody>
      </p:sp>
    </p:spTree>
    <p:extLst>
      <p:ext uri="{BB962C8B-B14F-4D97-AF65-F5344CB8AC3E}">
        <p14:creationId xmlns:p14="http://schemas.microsoft.com/office/powerpoint/2010/main" val="1990452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105400"/>
            <a:ext cx="7772400" cy="70485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algn="ctr">
              <a:defRPr sz="4000"/>
            </a:lvl1pPr>
          </a:lstStyle>
          <a:p>
            <a:pPr lvl="0"/>
            <a:r>
              <a:rPr lang="vi-VN" noProof="0" smtClean="0"/>
              <a:t>Bấm &amp; sửa kiểu tiêu đề</a:t>
            </a:r>
            <a:endParaRPr lang="en-US" noProof="0" smtClean="0"/>
          </a:p>
        </p:txBody>
      </p:sp>
      <p:sp>
        <p:nvSpPr>
          <p:cNvPr id="3075" name="Rectangle 3"/>
          <p:cNvSpPr>
            <a:spLocks noGrp="1" noChangeArrowheads="1"/>
          </p:cNvSpPr>
          <p:nvPr>
            <p:ph type="subTitle" idx="1"/>
          </p:nvPr>
        </p:nvSpPr>
        <p:spPr>
          <a:xfrm>
            <a:off x="685800" y="5791200"/>
            <a:ext cx="7772400" cy="6858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lgn="ctr">
              <a:buFontTx/>
              <a:buNone/>
              <a:defRPr sz="2400"/>
            </a:lvl1pPr>
          </a:lstStyle>
          <a:p>
            <a:pPr lvl="0"/>
            <a:r>
              <a:rPr lang="vi-VN" noProof="0" smtClean="0"/>
              <a:t>Bấm &amp; sửa kiểu phụ đề</a:t>
            </a:r>
            <a:endParaRPr lang="en-US" noProof="0" smtClean="0"/>
          </a:p>
        </p:txBody>
      </p:sp>
    </p:spTree>
    <p:extLst>
      <p:ext uri="{BB962C8B-B14F-4D97-AF65-F5344CB8AC3E}">
        <p14:creationId xmlns:p14="http://schemas.microsoft.com/office/powerpoint/2010/main" val="42149241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3065D-4EF3-4BD5-8AA9-220818605138}" type="datetime1">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0527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EEE6AF-E58A-4462-B1C1-306364337866}" type="datetime1">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9675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B7C8D-3362-40B8-9BD8-ABC670763D9F}" type="datetime1">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1535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05B22A-19B3-40D6-99AA-0E72844F4B5B}" type="datetime1">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Nguyễn Tô Quốc Thái</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1777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332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371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3615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041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7630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32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10478018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4391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7664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573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7201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1716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5600887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26066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5221965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7136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2853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Tree>
    <p:extLst>
      <p:ext uri="{BB962C8B-B14F-4D97-AF65-F5344CB8AC3E}">
        <p14:creationId xmlns:p14="http://schemas.microsoft.com/office/powerpoint/2010/main" val="25207896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288726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576065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1713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0540782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820688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51547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9133440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5116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5100163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370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1219200" y="2057400"/>
            <a:ext cx="3352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724400" y="2057400"/>
            <a:ext cx="3352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9370120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8185611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9094055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40043213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72250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8788831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3607944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708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820489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Tree>
    <p:extLst>
      <p:ext uri="{BB962C8B-B14F-4D97-AF65-F5344CB8AC3E}">
        <p14:creationId xmlns:p14="http://schemas.microsoft.com/office/powerpoint/2010/main" val="1712099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288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261590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smtClean="0"/>
              <a:t>Bấm biểu tượng để thêm hình ảnh</a:t>
            </a:r>
            <a:endParaRPr lang="en-US" noProof="0"/>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297493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07362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115050" y="1036638"/>
            <a:ext cx="1962150" cy="5516562"/>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228600" y="1036638"/>
            <a:ext cx="5734050" cy="551656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1774270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43213" y="5062538"/>
            <a:ext cx="5903912" cy="1109662"/>
          </a:xfrm>
          <a:effectLst>
            <a:outerShdw dist="17961" dir="2700000" algn="ctr" rotWithShape="0">
              <a:schemeClr val="bg2"/>
            </a:outerShdw>
          </a:effectLst>
        </p:spPr>
        <p:txBody>
          <a:bodyPr/>
          <a:lstStyle>
            <a:lvl1pPr>
              <a:defRPr sz="3200"/>
            </a:lvl1pPr>
          </a:lstStyle>
          <a:p>
            <a:pPr lvl="0"/>
            <a:r>
              <a:rPr lang="vi-VN" noProof="0" smtClean="0"/>
              <a:t>Bấm &amp; sửa kiểu tiêu đề</a:t>
            </a:r>
            <a:endParaRPr lang="ru-RU" noProof="0" smtClean="0"/>
          </a:p>
        </p:txBody>
      </p:sp>
      <p:sp>
        <p:nvSpPr>
          <p:cNvPr id="5123" name="Rectangle 3"/>
          <p:cNvSpPr>
            <a:spLocks noGrp="1" noChangeArrowheads="1"/>
          </p:cNvSpPr>
          <p:nvPr>
            <p:ph type="subTitle" idx="1"/>
          </p:nvPr>
        </p:nvSpPr>
        <p:spPr>
          <a:xfrm>
            <a:off x="2843213" y="5734050"/>
            <a:ext cx="5903912" cy="696913"/>
          </a:xfrm>
          <a:effectLst>
            <a:outerShdw dist="17961" dir="2700000" algn="ctr" rotWithShape="0">
              <a:schemeClr val="bg2"/>
            </a:outerShdw>
          </a:effectLst>
        </p:spPr>
        <p:txBody>
          <a:bodyPr/>
          <a:lstStyle>
            <a:lvl1pPr marL="0" indent="0" algn="r">
              <a:buFontTx/>
              <a:buNone/>
              <a:defRPr sz="2400" b="1"/>
            </a:lvl1pPr>
          </a:lstStyle>
          <a:p>
            <a:pPr lvl="0"/>
            <a:r>
              <a:rPr lang="vi-VN" noProof="0" smtClean="0"/>
              <a:t>Bấm &amp; sửa kiểu phụ đề</a:t>
            </a:r>
            <a:endParaRPr lang="ru-RU" noProof="0" smtClean="0"/>
          </a:p>
        </p:txBody>
      </p:sp>
    </p:spTree>
    <p:extLst>
      <p:ext uri="{BB962C8B-B14F-4D97-AF65-F5344CB8AC3E}">
        <p14:creationId xmlns:p14="http://schemas.microsoft.com/office/powerpoint/2010/main" val="2672250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625851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Tree>
    <p:extLst>
      <p:ext uri="{BB962C8B-B14F-4D97-AF65-F5344CB8AC3E}">
        <p14:creationId xmlns:p14="http://schemas.microsoft.com/office/powerpoint/2010/main" val="562527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759293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597839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Tree>
    <p:extLst>
      <p:ext uri="{BB962C8B-B14F-4D97-AF65-F5344CB8AC3E}">
        <p14:creationId xmlns:p14="http://schemas.microsoft.com/office/powerpoint/2010/main" val="76401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96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62017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768219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1843633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084888" y="1268413"/>
            <a:ext cx="1871662" cy="5472112"/>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68313" y="1268413"/>
            <a:ext cx="5464175" cy="547211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585349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F73F6952-4096-4198-BBE1-BF1CF17635D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391387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BBE8CD09-91E9-4702-B7F9-4893B2C4D52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206413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060AE29B-D2F0-4A75-860B-FBE6D23AC17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322354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Ngày tháng 4"/>
          <p:cNvSpPr>
            <a:spLocks noGrp="1"/>
          </p:cNvSpPr>
          <p:nvPr>
            <p:ph type="dt" sz="half" idx="10"/>
          </p:nvPr>
        </p:nvSpPr>
        <p:spPr/>
        <p:txBody>
          <a:bodyPr/>
          <a:lstStyle>
            <a:lvl1pPr>
              <a:defRPr/>
            </a:lvl1pPr>
          </a:lstStyle>
          <a:p>
            <a:endParaRPr lang="ru-RU">
              <a:solidFill>
                <a:srgbClr val="000000"/>
              </a:solidFill>
            </a:endParaRPr>
          </a:p>
        </p:txBody>
      </p:sp>
      <p:sp>
        <p:nvSpPr>
          <p:cNvPr id="6" name="Chỗ dành sẵn cho Chân trang 5"/>
          <p:cNvSpPr>
            <a:spLocks noGrp="1"/>
          </p:cNvSpPr>
          <p:nvPr>
            <p:ph type="ftr" sz="quarter" idx="11"/>
          </p:nvPr>
        </p:nvSpPr>
        <p:spPr/>
        <p:txBody>
          <a:bodyPr/>
          <a:lstStyle>
            <a:lvl1pPr>
              <a:defRPr/>
            </a:lvl1pPr>
          </a:lstStyle>
          <a:p>
            <a:endParaRPr lang="ru-RU">
              <a:solidFill>
                <a:srgbClr val="000000"/>
              </a:solidFill>
            </a:endParaRPr>
          </a:p>
        </p:txBody>
      </p:sp>
      <p:sp>
        <p:nvSpPr>
          <p:cNvPr id="7" name="Chỗ dành sẵn cho Số hiệu Bản chiếu 6"/>
          <p:cNvSpPr>
            <a:spLocks noGrp="1"/>
          </p:cNvSpPr>
          <p:nvPr>
            <p:ph type="sldNum" sz="quarter" idx="12"/>
          </p:nvPr>
        </p:nvSpPr>
        <p:spPr/>
        <p:txBody>
          <a:bodyPr/>
          <a:lstStyle>
            <a:lvl1pPr>
              <a:defRPr/>
            </a:lvl1pPr>
          </a:lstStyle>
          <a:p>
            <a:fld id="{C5C3F769-B27C-4C56-A5FD-C5A74CC13FB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959814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Chỗ dành sẵn cho Ngày tháng 6"/>
          <p:cNvSpPr>
            <a:spLocks noGrp="1"/>
          </p:cNvSpPr>
          <p:nvPr>
            <p:ph type="dt" sz="half" idx="10"/>
          </p:nvPr>
        </p:nvSpPr>
        <p:spPr/>
        <p:txBody>
          <a:bodyPr/>
          <a:lstStyle>
            <a:lvl1pPr>
              <a:defRPr/>
            </a:lvl1pPr>
          </a:lstStyle>
          <a:p>
            <a:endParaRPr lang="ru-RU">
              <a:solidFill>
                <a:srgbClr val="000000"/>
              </a:solidFill>
            </a:endParaRPr>
          </a:p>
        </p:txBody>
      </p:sp>
      <p:sp>
        <p:nvSpPr>
          <p:cNvPr id="8" name="Chỗ dành sẵn cho Chân trang 7"/>
          <p:cNvSpPr>
            <a:spLocks noGrp="1"/>
          </p:cNvSpPr>
          <p:nvPr>
            <p:ph type="ftr" sz="quarter" idx="11"/>
          </p:nvPr>
        </p:nvSpPr>
        <p:spPr/>
        <p:txBody>
          <a:bodyPr/>
          <a:lstStyle>
            <a:lvl1pPr>
              <a:defRPr/>
            </a:lvl1pPr>
          </a:lstStyle>
          <a:p>
            <a:endParaRPr lang="ru-RU">
              <a:solidFill>
                <a:srgbClr val="000000"/>
              </a:solidFill>
            </a:endParaRPr>
          </a:p>
        </p:txBody>
      </p:sp>
      <p:sp>
        <p:nvSpPr>
          <p:cNvPr id="9" name="Chỗ dành sẵn cho Số hiệu Bản chiếu 8"/>
          <p:cNvSpPr>
            <a:spLocks noGrp="1"/>
          </p:cNvSpPr>
          <p:nvPr>
            <p:ph type="sldNum" sz="quarter" idx="12"/>
          </p:nvPr>
        </p:nvSpPr>
        <p:spPr/>
        <p:txBody>
          <a:bodyPr/>
          <a:lstStyle>
            <a:lvl1pPr>
              <a:defRPr/>
            </a:lvl1pPr>
          </a:lstStyle>
          <a:p>
            <a:fld id="{1181C460-7901-4F6E-AA7D-564DD1A1196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212130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gày tháng 2"/>
          <p:cNvSpPr>
            <a:spLocks noGrp="1"/>
          </p:cNvSpPr>
          <p:nvPr>
            <p:ph type="dt" sz="half" idx="10"/>
          </p:nvPr>
        </p:nvSpPr>
        <p:spPr/>
        <p:txBody>
          <a:bodyPr/>
          <a:lstStyle>
            <a:lvl1pPr>
              <a:defRPr/>
            </a:lvl1pPr>
          </a:lstStyle>
          <a:p>
            <a:endParaRPr lang="ru-RU">
              <a:solidFill>
                <a:srgbClr val="000000"/>
              </a:solidFill>
            </a:endParaRPr>
          </a:p>
        </p:txBody>
      </p:sp>
      <p:sp>
        <p:nvSpPr>
          <p:cNvPr id="4" name="Chỗ dành sẵn cho Chân trang 3"/>
          <p:cNvSpPr>
            <a:spLocks noGrp="1"/>
          </p:cNvSpPr>
          <p:nvPr>
            <p:ph type="ftr" sz="quarter" idx="11"/>
          </p:nvPr>
        </p:nvSpPr>
        <p:spPr/>
        <p:txBody>
          <a:bodyPr/>
          <a:lstStyle>
            <a:lvl1pPr>
              <a:defRPr/>
            </a:lvl1pPr>
          </a:lstStyle>
          <a:p>
            <a:endParaRPr lang="ru-RU">
              <a:solidFill>
                <a:srgbClr val="000000"/>
              </a:solidFill>
            </a:endParaRPr>
          </a:p>
        </p:txBody>
      </p:sp>
      <p:sp>
        <p:nvSpPr>
          <p:cNvPr id="5" name="Chỗ dành sẵn cho Số hiệu Bản chiếu 4"/>
          <p:cNvSpPr>
            <a:spLocks noGrp="1"/>
          </p:cNvSpPr>
          <p:nvPr>
            <p:ph type="sldNum" sz="quarter" idx="12"/>
          </p:nvPr>
        </p:nvSpPr>
        <p:spPr/>
        <p:txBody>
          <a:bodyPr/>
          <a:lstStyle>
            <a:lvl1pPr>
              <a:defRPr/>
            </a:lvl1pPr>
          </a:lstStyle>
          <a:p>
            <a:fld id="{0BA7A89D-AF87-47E0-A3B8-CDC22D4013A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91919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lvl1pPr>
              <a:defRPr/>
            </a:lvl1pPr>
          </a:lstStyle>
          <a:p>
            <a:endParaRPr lang="ru-RU">
              <a:solidFill>
                <a:srgbClr val="000000"/>
              </a:solidFill>
            </a:endParaRPr>
          </a:p>
        </p:txBody>
      </p:sp>
      <p:sp>
        <p:nvSpPr>
          <p:cNvPr id="3" name="Chỗ dành sẵn cho Chân trang 2"/>
          <p:cNvSpPr>
            <a:spLocks noGrp="1"/>
          </p:cNvSpPr>
          <p:nvPr>
            <p:ph type="ftr" sz="quarter" idx="11"/>
          </p:nvPr>
        </p:nvSpPr>
        <p:spPr/>
        <p:txBody>
          <a:bodyPr/>
          <a:lstStyle>
            <a:lvl1pPr>
              <a:defRPr/>
            </a:lvl1pPr>
          </a:lstStyle>
          <a:p>
            <a:endParaRPr lang="ru-RU">
              <a:solidFill>
                <a:srgbClr val="000000"/>
              </a:solidFill>
            </a:endParaRPr>
          </a:p>
        </p:txBody>
      </p:sp>
      <p:sp>
        <p:nvSpPr>
          <p:cNvPr id="4" name="Chỗ dành sẵn cho Số hiệu Bản chiếu 3"/>
          <p:cNvSpPr>
            <a:spLocks noGrp="1"/>
          </p:cNvSpPr>
          <p:nvPr>
            <p:ph type="sldNum" sz="quarter" idx="12"/>
          </p:nvPr>
        </p:nvSpPr>
        <p:spPr/>
        <p:txBody>
          <a:bodyPr/>
          <a:lstStyle>
            <a:lvl1pPr>
              <a:defRPr/>
            </a:lvl1pPr>
          </a:lstStyle>
          <a:p>
            <a:fld id="{DC7D820D-5EEC-4D96-9A09-E8D7CCB5151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73937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solidFill>
                <a:srgbClr val="000000"/>
              </a:solidFill>
            </a:endParaRPr>
          </a:p>
        </p:txBody>
      </p:sp>
      <p:sp>
        <p:nvSpPr>
          <p:cNvPr id="6" name="Chỗ dành sẵn cho Chân trang 5"/>
          <p:cNvSpPr>
            <a:spLocks noGrp="1"/>
          </p:cNvSpPr>
          <p:nvPr>
            <p:ph type="ftr" sz="quarter" idx="11"/>
          </p:nvPr>
        </p:nvSpPr>
        <p:spPr/>
        <p:txBody>
          <a:bodyPr/>
          <a:lstStyle>
            <a:lvl1pPr>
              <a:defRPr/>
            </a:lvl1pPr>
          </a:lstStyle>
          <a:p>
            <a:endParaRPr lang="ru-RU">
              <a:solidFill>
                <a:srgbClr val="000000"/>
              </a:solidFill>
            </a:endParaRPr>
          </a:p>
        </p:txBody>
      </p:sp>
      <p:sp>
        <p:nvSpPr>
          <p:cNvPr id="7" name="Chỗ dành sẵn cho Số hiệu Bản chiếu 6"/>
          <p:cNvSpPr>
            <a:spLocks noGrp="1"/>
          </p:cNvSpPr>
          <p:nvPr>
            <p:ph type="sldNum" sz="quarter" idx="12"/>
          </p:nvPr>
        </p:nvSpPr>
        <p:spPr/>
        <p:txBody>
          <a:bodyPr/>
          <a:lstStyle>
            <a:lvl1pPr>
              <a:defRPr/>
            </a:lvl1pPr>
          </a:lstStyle>
          <a:p>
            <a:fld id="{E7616D9A-7C1C-4E7D-946A-A1CED3B2A8C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532562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lvl1pPr>
              <a:defRPr/>
            </a:lvl1pPr>
          </a:lstStyle>
          <a:p>
            <a:endParaRPr lang="ru-RU">
              <a:solidFill>
                <a:srgbClr val="000000"/>
              </a:solidFill>
            </a:endParaRPr>
          </a:p>
        </p:txBody>
      </p:sp>
      <p:sp>
        <p:nvSpPr>
          <p:cNvPr id="6" name="Chỗ dành sẵn cho Chân trang 5"/>
          <p:cNvSpPr>
            <a:spLocks noGrp="1"/>
          </p:cNvSpPr>
          <p:nvPr>
            <p:ph type="ftr" sz="quarter" idx="11"/>
          </p:nvPr>
        </p:nvSpPr>
        <p:spPr/>
        <p:txBody>
          <a:bodyPr/>
          <a:lstStyle>
            <a:lvl1pPr>
              <a:defRPr/>
            </a:lvl1pPr>
          </a:lstStyle>
          <a:p>
            <a:endParaRPr lang="ru-RU">
              <a:solidFill>
                <a:srgbClr val="000000"/>
              </a:solidFill>
            </a:endParaRPr>
          </a:p>
        </p:txBody>
      </p:sp>
      <p:sp>
        <p:nvSpPr>
          <p:cNvPr id="7" name="Chỗ dành sẵn cho Số hiệu Bản chiếu 6"/>
          <p:cNvSpPr>
            <a:spLocks noGrp="1"/>
          </p:cNvSpPr>
          <p:nvPr>
            <p:ph type="sldNum" sz="quarter" idx="12"/>
          </p:nvPr>
        </p:nvSpPr>
        <p:spPr/>
        <p:txBody>
          <a:bodyPr/>
          <a:lstStyle>
            <a:lvl1pPr>
              <a:defRPr/>
            </a:lvl1pPr>
          </a:lstStyle>
          <a:p>
            <a:fld id="{9B9DC861-6D71-493A-AF46-61BDE5A6A1E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425086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B890B680-9D64-445D-BE7A-83FBB2237EE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02855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gày tháng 3"/>
          <p:cNvSpPr>
            <a:spLocks noGrp="1"/>
          </p:cNvSpPr>
          <p:nvPr>
            <p:ph type="dt" sz="half" idx="10"/>
          </p:nvPr>
        </p:nvSpPr>
        <p:spPr/>
        <p:txBody>
          <a:bodyPr/>
          <a:lstStyle>
            <a:lvl1pPr>
              <a:defRPr/>
            </a:lvl1pPr>
          </a:lstStyle>
          <a:p>
            <a:endParaRPr lang="ru-RU">
              <a:solidFill>
                <a:srgbClr val="000000"/>
              </a:solidFill>
            </a:endParaRPr>
          </a:p>
        </p:txBody>
      </p:sp>
      <p:sp>
        <p:nvSpPr>
          <p:cNvPr id="5" name="Chỗ dành sẵn cho Chân trang 4"/>
          <p:cNvSpPr>
            <a:spLocks noGrp="1"/>
          </p:cNvSpPr>
          <p:nvPr>
            <p:ph type="ftr" sz="quarter" idx="11"/>
          </p:nvPr>
        </p:nvSpPr>
        <p:spPr/>
        <p:txBody>
          <a:bodyPr/>
          <a:lstStyle>
            <a:lvl1pPr>
              <a:defRPr/>
            </a:lvl1pPr>
          </a:lstStyle>
          <a:p>
            <a:endParaRPr lang="ru-RU">
              <a:solidFill>
                <a:srgbClr val="000000"/>
              </a:solidFill>
            </a:endParaRPr>
          </a:p>
        </p:txBody>
      </p:sp>
      <p:sp>
        <p:nvSpPr>
          <p:cNvPr id="6" name="Chỗ dành sẵn cho Số hiệu Bản chiếu 5"/>
          <p:cNvSpPr>
            <a:spLocks noGrp="1"/>
          </p:cNvSpPr>
          <p:nvPr>
            <p:ph type="sldNum" sz="quarter" idx="12"/>
          </p:nvPr>
        </p:nvSpPr>
        <p:spPr/>
        <p:txBody>
          <a:bodyPr/>
          <a:lstStyle>
            <a:lvl1pPr>
              <a:defRPr/>
            </a:lvl1pPr>
          </a:lstStyle>
          <a:p>
            <a:fld id="{84E7EC85-4C68-4A44-A0D3-1DD1307CF05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054604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F50BB1-D8EF-4580-B315-A7BF5174535F}"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3744975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4DD4FD-FB2A-471F-A990-74202AB215D3}"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3724789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AA08CB-7A16-4F41-808A-210D55BAED92}"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2738697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C46496-7673-48D0-8FB0-8AA6BC2FD144}"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3766333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F21CDC7-988F-43C0-9FFC-A7A4EC7C0872}"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109673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686631-968A-4D66-8508-C32689207B14}"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2815694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149A9B-94AB-4782-A447-DE9BDF06B199}"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3041652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5BAD15-15C8-45AB-90D8-A385C6636098}"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30442970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65BD2C-2915-4DB1-B0E1-5C40B42CD858}"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2520094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1AE41-F1DA-46D5-A146-F3E0149F3236}"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4492314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F7F8D2-9AEE-48E7-937D-D8DB99C3A2D0}"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888702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6E0276-C90C-4EBE-98E3-04797E462FF9}"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1012954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E2FAD"/>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E2FAD"/>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F1E733-7257-4446-B55F-18BB9AB4D017}" type="slidenum">
              <a:rPr lang="en-GB">
                <a:solidFill>
                  <a:srgbClr val="0E2FAD"/>
                </a:solidFill>
              </a:rPr>
              <a:pPr>
                <a:defRPr/>
              </a:pPr>
              <a:t>‹#›</a:t>
            </a:fld>
            <a:endParaRPr lang="en-GB">
              <a:solidFill>
                <a:srgbClr val="0E2FAD"/>
              </a:solidFill>
            </a:endParaRPr>
          </a:p>
        </p:txBody>
      </p:sp>
    </p:spTree>
    <p:extLst>
      <p:ext uri="{BB962C8B-B14F-4D97-AF65-F5344CB8AC3E}">
        <p14:creationId xmlns:p14="http://schemas.microsoft.com/office/powerpoint/2010/main" val="328419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064233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916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4142303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6885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8" name="Footer Placeholder 7"/>
          <p:cNvSpPr>
            <a:spLocks noGrp="1"/>
          </p:cNvSpPr>
          <p:nvPr>
            <p:ph type="ftr" sz="quarter" idx="11"/>
          </p:nvPr>
        </p:nvSpPr>
        <p:spPr/>
        <p:txBody>
          <a:bodyPr/>
          <a:lstStyle/>
          <a:p>
            <a:endParaRPr lang="en-GB">
              <a:solidFill>
                <a:srgbClr val="073E87"/>
              </a:solidFill>
            </a:endParaRPr>
          </a:p>
        </p:txBody>
      </p:sp>
      <p:sp>
        <p:nvSpPr>
          <p:cNvPr id="9" name="Slide Number Placeholder 8"/>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807991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4" name="Footer Placeholder 3"/>
          <p:cNvSpPr>
            <a:spLocks noGrp="1"/>
          </p:cNvSpPr>
          <p:nvPr>
            <p:ph type="ftr" sz="quarter" idx="11"/>
          </p:nvPr>
        </p:nvSpPr>
        <p:spPr/>
        <p:txBody>
          <a:bodyPr/>
          <a:lstStyle/>
          <a:p>
            <a:endParaRPr lang="en-GB">
              <a:solidFill>
                <a:srgbClr val="073E87"/>
              </a:solidFill>
            </a:endParaRPr>
          </a:p>
        </p:txBody>
      </p:sp>
      <p:sp>
        <p:nvSpPr>
          <p:cNvPr id="5" name="Slide Number Placeholder 4"/>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637023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3" name="Footer Placeholder 2"/>
          <p:cNvSpPr>
            <a:spLocks noGrp="1"/>
          </p:cNvSpPr>
          <p:nvPr>
            <p:ph type="ftr" sz="quarter" idx="11"/>
          </p:nvPr>
        </p:nvSpPr>
        <p:spPr/>
        <p:txBody>
          <a:bodyPr/>
          <a:lstStyle/>
          <a:p>
            <a:endParaRPr lang="en-GB">
              <a:solidFill>
                <a:srgbClr val="073E87"/>
              </a:solidFill>
            </a:endParaRPr>
          </a:p>
        </p:txBody>
      </p:sp>
      <p:sp>
        <p:nvSpPr>
          <p:cNvPr id="4" name="Slide Number Placeholder 3"/>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1994933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7430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6" name="Footer Placeholder 5"/>
          <p:cNvSpPr>
            <a:spLocks noGrp="1"/>
          </p:cNvSpPr>
          <p:nvPr>
            <p:ph type="ftr" sz="quarter" idx="11"/>
          </p:nvPr>
        </p:nvSpPr>
        <p:spPr/>
        <p:txBody>
          <a:bodyPr/>
          <a:lstStyle/>
          <a:p>
            <a:endParaRPr lang="en-GB">
              <a:solidFill>
                <a:srgbClr val="073E87"/>
              </a:solidFill>
            </a:endParaRPr>
          </a:p>
        </p:txBody>
      </p:sp>
      <p:sp>
        <p:nvSpPr>
          <p:cNvPr id="7" name="Slide Number Placeholder 6"/>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8152758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spTree>
    <p:extLst>
      <p:ext uri="{BB962C8B-B14F-4D97-AF65-F5344CB8AC3E}">
        <p14:creationId xmlns:p14="http://schemas.microsoft.com/office/powerpoint/2010/main" val="5437115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5" name="Footer Placeholder 4"/>
          <p:cNvSpPr>
            <a:spLocks noGrp="1"/>
          </p:cNvSpPr>
          <p:nvPr>
            <p:ph type="ftr" sz="quarter" idx="11"/>
          </p:nvPr>
        </p:nvSpPr>
        <p:spPr/>
        <p:txBody>
          <a:bodyPr/>
          <a:lstStyle/>
          <a:p>
            <a:endParaRPr lang="en-GB">
              <a:solidFill>
                <a:srgbClr val="073E87"/>
              </a:solidFill>
            </a:endParaRPr>
          </a:p>
        </p:txBody>
      </p:sp>
      <p:sp>
        <p:nvSpPr>
          <p:cNvPr id="6" name="Slide Number Placeholder 5"/>
          <p:cNvSpPr>
            <a:spLocks noGrp="1"/>
          </p:cNvSpPr>
          <p:nvPr>
            <p:ph type="sldNum" sz="quarter" idx="12"/>
          </p:nvPr>
        </p:nvSpPr>
        <p:spPr/>
        <p:txBody>
          <a:bodyPr/>
          <a:lstStyle/>
          <a:p>
            <a:fld id="{10ADF168-DB10-4CBC-8167-A3DEF2455C49}" type="slidenum">
              <a:rPr lang="en-GB" smtClean="0">
                <a:solidFill>
                  <a:srgbClr val="073E87"/>
                </a:solidFill>
              </a:rPr>
              <a:pPr/>
              <a:t>‹#›</a:t>
            </a:fld>
            <a:endParaRPr lang="en-GB">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1999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8940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33584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12954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665137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9365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954216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58110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536879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375343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00309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7303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13368DA-CD15-4647-8246-0DBD4CED0670}" type="datetimeFigureOut">
              <a:rPr lang="en-US" smtClean="0"/>
              <a:pPr/>
              <a:t>8/9/2016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54818B5-8E42-41CA-9810-9DE929AF3EB8}" type="slidenum">
              <a:rPr lang="en-US" smtClean="0"/>
              <a:pPr/>
              <a:t>‹#›</a:t>
            </a:fld>
            <a:endParaRPr lang="en-US"/>
          </a:p>
        </p:txBody>
      </p:sp>
    </p:spTree>
    <p:extLst>
      <p:ext uri="{BB962C8B-B14F-4D97-AF65-F5344CB8AC3E}">
        <p14:creationId xmlns:p14="http://schemas.microsoft.com/office/powerpoint/2010/main" val="26186308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54818B5-8E42-41CA-9810-9DE929AF3EB8}"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45747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13368DA-CD15-4647-8246-0DBD4CED0670}" type="datetimeFigureOut">
              <a:rPr lang="en-US" smtClean="0">
                <a:solidFill>
                  <a:prstClr val="white"/>
                </a:solidFill>
              </a:rPr>
              <a:pPr/>
              <a:t>8/9/2016</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E54818B5-8E42-41CA-9810-9DE929AF3EB8}"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94411276"/>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13368DA-CD15-4647-8246-0DBD4CED0670}" type="datetimeFigureOut">
              <a:rPr lang="en-US" smtClean="0">
                <a:solidFill>
                  <a:prstClr val="white"/>
                </a:solidFill>
              </a:rPr>
              <a:pPr/>
              <a:t>8/9/2016</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E54818B5-8E42-41CA-9810-9DE929AF3EB8}"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75446505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E54818B5-8E42-41CA-9810-9DE929AF3E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8183497"/>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13368DA-CD15-4647-8246-0DBD4CED0670}" type="datetimeFigureOut">
              <a:rPr lang="en-US" smtClean="0">
                <a:solidFill>
                  <a:prstClr val="white"/>
                </a:solidFill>
              </a:rPr>
              <a:pPr/>
              <a:t>8/9/2016</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E54818B5-8E42-41CA-9810-9DE929AF3EB8}"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73227934"/>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E54818B5-8E42-41CA-9810-9DE929AF3E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83334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E54818B5-8E42-41CA-9810-9DE929AF3E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931979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3368DA-CD15-4647-8246-0DBD4CED0670}" type="datetimeFigureOut">
              <a:rPr lang="en-US" smtClean="0">
                <a:solidFill>
                  <a:prstClr val="white"/>
                </a:solidFill>
              </a:rPr>
              <a:pPr/>
              <a:t>8/9/2016</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54818B5-8E42-41CA-9810-9DE929AF3EB8}"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730562959"/>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54818B5-8E42-41CA-9810-9DE929AF3E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00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54818B5-8E42-41CA-9810-9DE929AF3E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726450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a:xfrm>
            <a:off x="160338" y="144463"/>
            <a:ext cx="8831262"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9702B7D0-2617-4472-80FB-0EDE1F370250}"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66037-3318-4075-B1E5-F91DF9F32705}" type="slidenum">
              <a:rPr lang="en-US"/>
              <a:pPr>
                <a:defRPr/>
              </a:pPr>
              <a:t>‹#›</a:t>
            </a:fld>
            <a:endParaRPr lang="en-US"/>
          </a:p>
        </p:txBody>
      </p:sp>
    </p:spTree>
    <p:extLst>
      <p:ext uri="{BB962C8B-B14F-4D97-AF65-F5344CB8AC3E}">
        <p14:creationId xmlns:p14="http://schemas.microsoft.com/office/powerpoint/2010/main" val="21598845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306555-B17F-49FB-9CC4-6083B938B6E0}"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07884-9E6A-47E3-A057-07DECE6EC773}" type="slidenum">
              <a:rPr lang="en-US"/>
              <a:pPr>
                <a:defRPr/>
              </a:pPr>
              <a:t>‹#›</a:t>
            </a:fld>
            <a:endParaRPr lang="en-US"/>
          </a:p>
        </p:txBody>
      </p:sp>
    </p:spTree>
    <p:extLst>
      <p:ext uri="{BB962C8B-B14F-4D97-AF65-F5344CB8AC3E}">
        <p14:creationId xmlns:p14="http://schemas.microsoft.com/office/powerpoint/2010/main" val="3995682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030276-852D-4E08-8CCE-5E040FB86188}" type="datetimeFigureOut">
              <a:rPr lang="en-US"/>
              <a:pPr>
                <a:defRPr/>
              </a:pPr>
              <a:t>8/9/2016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6885A1-C627-41AC-86C4-7DBCDA660ACD}" type="slidenum">
              <a:rPr lang="en-US"/>
              <a:pPr>
                <a:defRPr/>
              </a:pPr>
              <a:t>‹#›</a:t>
            </a:fld>
            <a:endParaRPr lang="en-US"/>
          </a:p>
        </p:txBody>
      </p:sp>
    </p:spTree>
    <p:extLst>
      <p:ext uri="{BB962C8B-B14F-4D97-AF65-F5344CB8AC3E}">
        <p14:creationId xmlns:p14="http://schemas.microsoft.com/office/powerpoint/2010/main" val="351244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2A069-196D-435F-84D3-7B36BD6EBC8A}"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E3AAA-6E36-46B6-BFE9-E4338ACE5180}" type="slidenum">
              <a:rPr lang="en-US"/>
              <a:pPr>
                <a:defRPr/>
              </a:pPr>
              <a:t>‹#›</a:t>
            </a:fld>
            <a:endParaRPr lang="en-US"/>
          </a:p>
        </p:txBody>
      </p:sp>
    </p:spTree>
    <p:extLst>
      <p:ext uri="{BB962C8B-B14F-4D97-AF65-F5344CB8AC3E}">
        <p14:creationId xmlns:p14="http://schemas.microsoft.com/office/powerpoint/2010/main" val="7437957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C6BBE1-A0D4-4980-AB31-EC6881253EF0}" type="datetimeFigureOut">
              <a:rPr lang="en-US"/>
              <a:pPr>
                <a:defRPr/>
              </a:pPr>
              <a:t>8/9/2016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9816CA-B298-48D4-B85C-088A5CFB5BD1}" type="slidenum">
              <a:rPr lang="en-US"/>
              <a:pPr>
                <a:defRPr/>
              </a:pPr>
              <a:t>‹#›</a:t>
            </a:fld>
            <a:endParaRPr lang="en-US"/>
          </a:p>
        </p:txBody>
      </p:sp>
    </p:spTree>
    <p:extLst>
      <p:ext uri="{BB962C8B-B14F-4D97-AF65-F5344CB8AC3E}">
        <p14:creationId xmlns:p14="http://schemas.microsoft.com/office/powerpoint/2010/main" val="31443459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9D0215-8DE8-4B49-B6A3-67CA54BFA7EE}" type="datetimeFigureOut">
              <a:rPr lang="en-US"/>
              <a:pPr>
                <a:defRPr/>
              </a:pPr>
              <a:t>8/9/2016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CD902E-BCA1-4C7C-A9E5-E7A7F115C7A2}" type="slidenum">
              <a:rPr lang="en-US"/>
              <a:pPr>
                <a:defRPr/>
              </a:pPr>
              <a:t>‹#›</a:t>
            </a:fld>
            <a:endParaRPr lang="en-US"/>
          </a:p>
        </p:txBody>
      </p:sp>
    </p:spTree>
    <p:extLst>
      <p:ext uri="{BB962C8B-B14F-4D97-AF65-F5344CB8AC3E}">
        <p14:creationId xmlns:p14="http://schemas.microsoft.com/office/powerpoint/2010/main" val="15984619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7033AB-008E-4CB1-80C4-F3617A907EC4}" type="datetimeFigureOut">
              <a:rPr lang="en-US"/>
              <a:pPr>
                <a:defRPr/>
              </a:pPr>
              <a:t>8/9/2016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D7F859-F38E-4769-B6BE-E710F18BF2E2}" type="slidenum">
              <a:rPr lang="en-US"/>
              <a:pPr>
                <a:defRPr/>
              </a:pPr>
              <a:t>‹#›</a:t>
            </a:fld>
            <a:endParaRPr lang="en-US"/>
          </a:p>
        </p:txBody>
      </p:sp>
    </p:spTree>
    <p:extLst>
      <p:ext uri="{BB962C8B-B14F-4D97-AF65-F5344CB8AC3E}">
        <p14:creationId xmlns:p14="http://schemas.microsoft.com/office/powerpoint/2010/main" val="12339842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511C30-BADF-4042-9CF1-D3F9948803C6}"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669AC2-FEBE-4B28-A214-57AAA3C23CBC}" type="slidenum">
              <a:rPr lang="en-US"/>
              <a:pPr>
                <a:defRPr/>
              </a:pPr>
              <a:t>‹#›</a:t>
            </a:fld>
            <a:endParaRPr lang="en-US"/>
          </a:p>
        </p:txBody>
      </p:sp>
    </p:spTree>
    <p:extLst>
      <p:ext uri="{BB962C8B-B14F-4D97-AF65-F5344CB8AC3E}">
        <p14:creationId xmlns:p14="http://schemas.microsoft.com/office/powerpoint/2010/main" val="38645424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926CFA-B361-4E08-A122-2D78D496DBD3}" type="datetimeFigureOut">
              <a:rPr lang="en-US"/>
              <a:pPr>
                <a:defRPr/>
              </a:pPr>
              <a:t>8/9/2016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A26B08-C5E7-4902-8F4D-E6783FC79F0F}" type="slidenum">
              <a:rPr lang="en-US"/>
              <a:pPr>
                <a:defRPr/>
              </a:pPr>
              <a:t>‹#›</a:t>
            </a:fld>
            <a:endParaRPr lang="en-US"/>
          </a:p>
        </p:txBody>
      </p:sp>
    </p:spTree>
    <p:extLst>
      <p:ext uri="{BB962C8B-B14F-4D97-AF65-F5344CB8AC3E}">
        <p14:creationId xmlns:p14="http://schemas.microsoft.com/office/powerpoint/2010/main" val="385855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7.jp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8.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26017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34495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F8544-28B5-4D6D-9574-FEA4EB9C992D}" type="datetime1">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Nguyễn Tô Quốc Thái</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79DE6-99EB-4351-9F8F-E9A7E2B5CA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13621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76577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754519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8/9/2016</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840854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036638"/>
            <a:ext cx="75438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Rectangle 3"/>
          <p:cNvSpPr>
            <a:spLocks noGrp="1" noChangeArrowheads="1"/>
          </p:cNvSpPr>
          <p:nvPr>
            <p:ph type="body" idx="1"/>
          </p:nvPr>
        </p:nvSpPr>
        <p:spPr bwMode="auto">
          <a:xfrm>
            <a:off x="1219200" y="2057400"/>
            <a:ext cx="6858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Tree>
    <p:extLst>
      <p:ext uri="{BB962C8B-B14F-4D97-AF65-F5344CB8AC3E}">
        <p14:creationId xmlns:p14="http://schemas.microsoft.com/office/powerpoint/2010/main" val="2819673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ru-RU" smtClean="0"/>
          </a:p>
        </p:txBody>
      </p:sp>
      <p:sp>
        <p:nvSpPr>
          <p:cNvPr id="1027" name="Rectangle 3"/>
          <p:cNvSpPr>
            <a:spLocks noGrp="1" noChangeArrowheads="1"/>
          </p:cNvSpPr>
          <p:nvPr>
            <p:ph type="body" idx="1"/>
          </p:nvPr>
        </p:nvSpPr>
        <p:spPr bwMode="auto">
          <a:xfrm>
            <a:off x="539750" y="1844675"/>
            <a:ext cx="7416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ru-RU" smtClean="0"/>
          </a:p>
        </p:txBody>
      </p:sp>
    </p:spTree>
    <p:extLst>
      <p:ext uri="{BB962C8B-B14F-4D97-AF65-F5344CB8AC3E}">
        <p14:creationId xmlns:p14="http://schemas.microsoft.com/office/powerpoint/2010/main" val="747246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Bell Gothic Std Black" pitchFamily="34" charset="0"/>
        </a:defRPr>
      </a:lvl2pPr>
      <a:lvl3pPr algn="r" rtl="0" eaLnBrk="1" fontAlgn="base" hangingPunct="1">
        <a:spcBef>
          <a:spcPct val="0"/>
        </a:spcBef>
        <a:spcAft>
          <a:spcPct val="0"/>
        </a:spcAft>
        <a:defRPr sz="3600" b="1">
          <a:solidFill>
            <a:schemeClr val="bg1"/>
          </a:solidFill>
          <a:latin typeface="Bell Gothic Std Black" pitchFamily="34" charset="0"/>
        </a:defRPr>
      </a:lvl3pPr>
      <a:lvl4pPr algn="r" rtl="0" eaLnBrk="1" fontAlgn="base" hangingPunct="1">
        <a:spcBef>
          <a:spcPct val="0"/>
        </a:spcBef>
        <a:spcAft>
          <a:spcPct val="0"/>
        </a:spcAft>
        <a:defRPr sz="3600" b="1">
          <a:solidFill>
            <a:schemeClr val="bg1"/>
          </a:solidFill>
          <a:latin typeface="Bell Gothic Std Black" pitchFamily="34" charset="0"/>
        </a:defRPr>
      </a:lvl4pPr>
      <a:lvl5pPr algn="r" rtl="0" eaLnBrk="1" fontAlgn="base" hangingPunct="1">
        <a:spcBef>
          <a:spcPct val="0"/>
        </a:spcBef>
        <a:spcAft>
          <a:spcPct val="0"/>
        </a:spcAft>
        <a:defRPr sz="3600" b="1">
          <a:solidFill>
            <a:schemeClr val="bg1"/>
          </a:solidFill>
          <a:latin typeface="Bell Gothic Std Black" pitchFamily="34" charset="0"/>
        </a:defRPr>
      </a:lvl5pPr>
      <a:lvl6pPr marL="457200" algn="r" rtl="0" eaLnBrk="1" fontAlgn="base" hangingPunct="1">
        <a:spcBef>
          <a:spcPct val="0"/>
        </a:spcBef>
        <a:spcAft>
          <a:spcPct val="0"/>
        </a:spcAft>
        <a:defRPr sz="3600" b="1">
          <a:solidFill>
            <a:schemeClr val="bg1"/>
          </a:solidFill>
          <a:latin typeface="Bell Gothic Std Black" pitchFamily="34" charset="0"/>
        </a:defRPr>
      </a:lvl6pPr>
      <a:lvl7pPr marL="914400" algn="r" rtl="0" eaLnBrk="1" fontAlgn="base" hangingPunct="1">
        <a:spcBef>
          <a:spcPct val="0"/>
        </a:spcBef>
        <a:spcAft>
          <a:spcPct val="0"/>
        </a:spcAft>
        <a:defRPr sz="3600" b="1">
          <a:solidFill>
            <a:schemeClr val="bg1"/>
          </a:solidFill>
          <a:latin typeface="Bell Gothic Std Black" pitchFamily="34" charset="0"/>
        </a:defRPr>
      </a:lvl7pPr>
      <a:lvl8pPr marL="1371600" algn="r" rtl="0" eaLnBrk="1" fontAlgn="base" hangingPunct="1">
        <a:spcBef>
          <a:spcPct val="0"/>
        </a:spcBef>
        <a:spcAft>
          <a:spcPct val="0"/>
        </a:spcAft>
        <a:defRPr sz="3600" b="1">
          <a:solidFill>
            <a:schemeClr val="bg1"/>
          </a:solidFill>
          <a:latin typeface="Bell Gothic Std Black" pitchFamily="34" charset="0"/>
        </a:defRPr>
      </a:lvl8pPr>
      <a:lvl9pPr marL="1828800" algn="r" rtl="0" eaLnBrk="1" fontAlgn="base" hangingPunct="1">
        <a:spcBef>
          <a:spcPct val="0"/>
        </a:spcBef>
        <a:spcAft>
          <a:spcPct val="0"/>
        </a:spcAft>
        <a:defRPr sz="3600" b="1">
          <a:solidFill>
            <a:schemeClr val="bg1"/>
          </a:solidFill>
          <a:latin typeface="Bell Gothic Std Black" pitchFamily="34"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91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pPr>
            <a:endParaRPr lang="ru-RU">
              <a:solidFill>
                <a:srgbClr val="000000"/>
              </a:solidFill>
              <a:latin typeface="Arial" charset="0"/>
            </a:endParaRP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pPr>
            <a:endParaRPr lang="ru-RU">
              <a:solidFill>
                <a:srgbClr val="000000"/>
              </a:solidFill>
              <a:latin typeface="Arial" charset="0"/>
            </a:endParaRP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pPr>
            <a:fld id="{64CBC70E-8BBC-4CDC-AD6D-6F669228AB29}" type="slidenum">
              <a:rPr lang="ru-RU">
                <a:solidFill>
                  <a:srgbClr val="000000"/>
                </a:solidFill>
                <a:latin typeface="Arial" charset="0"/>
              </a:rPr>
              <a:pPr fontAlgn="base">
                <a:spcBef>
                  <a:spcPct val="0"/>
                </a:spcBef>
                <a:spcAft>
                  <a:spcPct val="0"/>
                </a:spcAft>
              </a:pPr>
              <a:t>‹#›</a:t>
            </a:fld>
            <a:endParaRPr lang="ru-RU">
              <a:solidFill>
                <a:srgbClr val="000000"/>
              </a:solidFill>
              <a:latin typeface="Arial" charset="0"/>
            </a:endParaRPr>
          </a:p>
        </p:txBody>
      </p:sp>
    </p:spTree>
    <p:extLst>
      <p:ext uri="{BB962C8B-B14F-4D97-AF65-F5344CB8AC3E}">
        <p14:creationId xmlns:p14="http://schemas.microsoft.com/office/powerpoint/2010/main" val="3633343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Bell Gothic Std Black" pitchFamily="34" charset="0"/>
        </a:defRPr>
      </a:lvl2pPr>
      <a:lvl3pPr algn="ctr" rtl="0" fontAlgn="base">
        <a:spcBef>
          <a:spcPct val="0"/>
        </a:spcBef>
        <a:spcAft>
          <a:spcPct val="0"/>
        </a:spcAft>
        <a:defRPr sz="4400">
          <a:solidFill>
            <a:schemeClr val="tx2"/>
          </a:solidFill>
          <a:latin typeface="Bell Gothic Std Black" pitchFamily="34" charset="0"/>
        </a:defRPr>
      </a:lvl3pPr>
      <a:lvl4pPr algn="ctr" rtl="0" fontAlgn="base">
        <a:spcBef>
          <a:spcPct val="0"/>
        </a:spcBef>
        <a:spcAft>
          <a:spcPct val="0"/>
        </a:spcAft>
        <a:defRPr sz="4400">
          <a:solidFill>
            <a:schemeClr val="tx2"/>
          </a:solidFill>
          <a:latin typeface="Bell Gothic Std Black" pitchFamily="34" charset="0"/>
        </a:defRPr>
      </a:lvl4pPr>
      <a:lvl5pPr algn="ctr" rtl="0" fontAlgn="base">
        <a:spcBef>
          <a:spcPct val="0"/>
        </a:spcBef>
        <a:spcAft>
          <a:spcPct val="0"/>
        </a:spcAft>
        <a:defRPr sz="4400">
          <a:solidFill>
            <a:schemeClr val="tx2"/>
          </a:solidFill>
          <a:latin typeface="Bell Gothic Std Black" pitchFamily="34" charset="0"/>
        </a:defRPr>
      </a:lvl5pPr>
      <a:lvl6pPr marL="457200" algn="ctr" rtl="0" fontAlgn="base">
        <a:spcBef>
          <a:spcPct val="0"/>
        </a:spcBef>
        <a:spcAft>
          <a:spcPct val="0"/>
        </a:spcAft>
        <a:defRPr sz="4400">
          <a:solidFill>
            <a:schemeClr val="tx2"/>
          </a:solidFill>
          <a:latin typeface="Bell Gothic Std Black" pitchFamily="34" charset="0"/>
        </a:defRPr>
      </a:lvl6pPr>
      <a:lvl7pPr marL="914400" algn="ctr" rtl="0" fontAlgn="base">
        <a:spcBef>
          <a:spcPct val="0"/>
        </a:spcBef>
        <a:spcAft>
          <a:spcPct val="0"/>
        </a:spcAft>
        <a:defRPr sz="4400">
          <a:solidFill>
            <a:schemeClr val="tx2"/>
          </a:solidFill>
          <a:latin typeface="Bell Gothic Std Black" pitchFamily="34" charset="0"/>
        </a:defRPr>
      </a:lvl7pPr>
      <a:lvl8pPr marL="1371600" algn="ctr" rtl="0" fontAlgn="base">
        <a:spcBef>
          <a:spcPct val="0"/>
        </a:spcBef>
        <a:spcAft>
          <a:spcPct val="0"/>
        </a:spcAft>
        <a:defRPr sz="4400">
          <a:solidFill>
            <a:schemeClr val="tx2"/>
          </a:solidFill>
          <a:latin typeface="Bell Gothic Std Black" pitchFamily="34" charset="0"/>
        </a:defRPr>
      </a:lvl8pPr>
      <a:lvl9pPr marL="1828800" algn="ctr" rtl="0" fontAlgn="base">
        <a:spcBef>
          <a:spcPct val="0"/>
        </a:spcBef>
        <a:spcAft>
          <a:spcPct val="0"/>
        </a:spcAft>
        <a:defRPr sz="4400">
          <a:solidFill>
            <a:schemeClr val="tx2"/>
          </a:solidFill>
          <a:latin typeface="Bell Gothic Std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fontAlgn="base">
              <a:spcBef>
                <a:spcPct val="0"/>
              </a:spcBef>
              <a:spcAft>
                <a:spcPct val="0"/>
              </a:spcAft>
              <a:defRPr/>
            </a:pPr>
            <a:endParaRPr lang="en-GB">
              <a:solidFill>
                <a:srgbClr val="0E2FAD"/>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fontAlgn="base">
              <a:spcBef>
                <a:spcPct val="0"/>
              </a:spcBef>
              <a:spcAft>
                <a:spcPct val="0"/>
              </a:spcAft>
              <a:defRPr/>
            </a:pPr>
            <a:endParaRPr lang="en-GB">
              <a:solidFill>
                <a:srgbClr val="0E2FAD"/>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cs typeface="+mn-cs"/>
              </a:defRPr>
            </a:lvl1pPr>
          </a:lstStyle>
          <a:p>
            <a:pPr fontAlgn="base">
              <a:spcBef>
                <a:spcPct val="0"/>
              </a:spcBef>
              <a:spcAft>
                <a:spcPct val="0"/>
              </a:spcAft>
              <a:defRPr/>
            </a:pPr>
            <a:fld id="{969DA09F-F567-459B-8990-2AC431D04FB1}" type="slidenum">
              <a:rPr lang="en-GB">
                <a:solidFill>
                  <a:srgbClr val="0E2FAD"/>
                </a:solidFill>
              </a:rPr>
              <a:pPr fontAlgn="base">
                <a:spcBef>
                  <a:spcPct val="0"/>
                </a:spcBef>
                <a:spcAft>
                  <a:spcPct val="0"/>
                </a:spcAft>
                <a:defRPr/>
              </a:pPr>
              <a:t>‹#›</a:t>
            </a:fld>
            <a:endParaRPr lang="en-GB">
              <a:solidFill>
                <a:srgbClr val="0E2FAD"/>
              </a:solidFill>
            </a:endParaRPr>
          </a:p>
        </p:txBody>
      </p:sp>
    </p:spTree>
    <p:extLst>
      <p:ext uri="{BB962C8B-B14F-4D97-AF65-F5344CB8AC3E}">
        <p14:creationId xmlns:p14="http://schemas.microsoft.com/office/powerpoint/2010/main" val="3606950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C53C7F4-087F-41DC-AC80-364634FCEB7E}" type="datetimeFigureOut">
              <a:rPr lang="en-GB" smtClean="0">
                <a:solidFill>
                  <a:srgbClr val="073E87"/>
                </a:solidFill>
              </a:rPr>
              <a:pPr/>
              <a:t>09/08/2016</a:t>
            </a:fld>
            <a:endParaRPr lang="en-GB">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0ADF168-DB10-4CBC-8167-A3DEF2455C49}" type="slidenum">
              <a:rPr lang="en-GB" smtClean="0">
                <a:solidFill>
                  <a:srgbClr val="073E87"/>
                </a:solidFill>
              </a:rPr>
              <a:pPr/>
              <a:t>‹#›</a:t>
            </a:fld>
            <a:endParaRPr lang="en-GB">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486056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B48D-5A0A-4D29-AEFE-C45E92EC5AD7}" type="datetimeFigureOut">
              <a:rPr lang="vi-VN" smtClean="0">
                <a:solidFill>
                  <a:prstClr val="black">
                    <a:tint val="75000"/>
                  </a:prstClr>
                </a:solidFill>
              </a:rPr>
              <a:pPr/>
              <a:t>09/08/2016</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2A7FC-2185-494B-8390-E4CEFE8A10A1}"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496332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3368DA-CD15-4647-8246-0DBD4CED0670}" type="datetimeFigureOut">
              <a:rPr lang="en-US" smtClean="0">
                <a:solidFill>
                  <a:prstClr val="black"/>
                </a:solidFill>
              </a:rPr>
              <a:pPr/>
              <a:t>8/9/2016</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54818B5-8E42-41CA-9810-9DE929AF3EB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73053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0F99192-9B13-4268-8057-C0679159A710}" type="datetimeFigureOut">
              <a:rPr lang="en-US"/>
              <a:pPr>
                <a:defRPr/>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B5C3C8F-0237-4FDD-9BE7-39E3AF50A67B}" type="slidenum">
              <a:rPr lang="en-US"/>
              <a:pPr>
                <a:defRPr/>
              </a:pPr>
              <a:t>‹#›</a:t>
            </a:fld>
            <a:endParaRPr lang="en-US"/>
          </a:p>
        </p:txBody>
      </p:sp>
    </p:spTree>
    <p:extLst>
      <p:ext uri="{BB962C8B-B14F-4D97-AF65-F5344CB8AC3E}">
        <p14:creationId xmlns:p14="http://schemas.microsoft.com/office/powerpoint/2010/main" val="386167364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3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3.png"/><Relationship Id="rId1" Type="http://schemas.openxmlformats.org/officeDocument/2006/relationships/slideLayout" Target="../slideLayouts/slideLayout70.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thuocchuabenh.vn/tag/benh-di-ung" TargetMode="External"/><Relationship Id="rId2" Type="http://schemas.openxmlformats.org/officeDocument/2006/relationships/image" Target="../media/image40.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0.jp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3.pn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3.png"/><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g"/><Relationship Id="rId1" Type="http://schemas.openxmlformats.org/officeDocument/2006/relationships/slideLayout" Target="../slideLayouts/slideLayout69.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52401"/>
            <a:ext cx="8001000" cy="1371599"/>
          </a:xfrm>
        </p:spPr>
        <p:txBody>
          <a:bodyPr>
            <a:normAutofit/>
            <a:scene3d>
              <a:camera prst="isometricOffAxis1Right"/>
              <a:lightRig rig="threePt" dir="t"/>
            </a:scene3d>
          </a:bodyPr>
          <a:lstStyle/>
          <a:p>
            <a:r>
              <a:rPr lang="en-US" dirty="0" smtClean="0">
                <a:solidFill>
                  <a:srgbClr val="FF0000"/>
                </a:solidFill>
                <a:effectLst>
                  <a:glow rad="228600">
                    <a:schemeClr val="accent6">
                      <a:satMod val="175000"/>
                      <a:alpha val="40000"/>
                    </a:schemeClr>
                  </a:glow>
                </a:effectLst>
              </a:rPr>
              <a:t>KÍNH CHÀO THẦY VÀ CÁC BẠN</a:t>
            </a:r>
            <a:endParaRPr lang="en-US" dirty="0">
              <a:solidFill>
                <a:srgbClr val="FF000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0" y="1676400"/>
            <a:ext cx="8077200" cy="5181600"/>
          </a:xfrm>
        </p:spPr>
        <p:txBody>
          <a:bodyPr>
            <a:normAutofit/>
          </a:bodyPr>
          <a:lstStyle/>
          <a:p>
            <a:r>
              <a:rPr lang="en-US" sz="2000" b="1" dirty="0" smtClean="0"/>
              <a:t>     </a:t>
            </a:r>
            <a:r>
              <a:rPr lang="en-US" sz="2000" b="1" dirty="0" smtClean="0">
                <a:solidFill>
                  <a:srgbClr val="00B0F0"/>
                </a:solidFill>
              </a:rPr>
              <a:t> GVHD :   </a:t>
            </a:r>
            <a:r>
              <a:rPr lang="en-US" sz="2000" dirty="0" err="1" smtClean="0">
                <a:solidFill>
                  <a:schemeClr val="tx1"/>
                </a:solidFill>
              </a:rPr>
              <a:t>Nguyễn</a:t>
            </a:r>
            <a:r>
              <a:rPr lang="en-US" sz="2000" dirty="0" smtClean="0">
                <a:solidFill>
                  <a:schemeClr val="tx1"/>
                </a:solidFill>
              </a:rPr>
              <a:t> </a:t>
            </a:r>
            <a:r>
              <a:rPr lang="en-US" sz="2000" dirty="0" err="1" smtClean="0">
                <a:solidFill>
                  <a:schemeClr val="tx1"/>
                </a:solidFill>
              </a:rPr>
              <a:t>Phúc</a:t>
            </a:r>
            <a:r>
              <a:rPr lang="en-US" sz="2000" dirty="0" smtClean="0">
                <a:solidFill>
                  <a:schemeClr val="tx1"/>
                </a:solidFill>
              </a:rPr>
              <a:t> </a:t>
            </a:r>
            <a:r>
              <a:rPr lang="en-US" sz="2000" dirty="0" err="1" smtClean="0">
                <a:solidFill>
                  <a:schemeClr val="tx1"/>
                </a:solidFill>
              </a:rPr>
              <a:t>Học</a:t>
            </a:r>
            <a:endParaRPr lang="en-US" dirty="0" smtClean="0">
              <a:solidFill>
                <a:schemeClr val="tx1"/>
              </a:solidFill>
            </a:endParaRPr>
          </a:p>
          <a:p>
            <a:r>
              <a:rPr lang="en-US" b="1" dirty="0" smtClean="0">
                <a:solidFill>
                  <a:srgbClr val="00B0F0"/>
                </a:solidFill>
              </a:rPr>
              <a:t>THÀNH VIÊN</a:t>
            </a:r>
            <a:r>
              <a:rPr lang="en-US" sz="2000" b="1" dirty="0" smtClean="0">
                <a:solidFill>
                  <a:srgbClr val="00B0F0"/>
                </a:solidFill>
              </a:rPr>
              <a:t> </a:t>
            </a:r>
            <a:r>
              <a:rPr lang="en-US" sz="2000" dirty="0" smtClean="0">
                <a:solidFill>
                  <a:schemeClr val="tx1">
                    <a:lumMod val="95000"/>
                    <a:lumOff val="5000"/>
                  </a:schemeClr>
                </a:solidFill>
              </a:rPr>
              <a:t>_1: </a:t>
            </a:r>
            <a:r>
              <a:rPr lang="en-US" sz="2000" dirty="0" err="1" smtClean="0">
                <a:solidFill>
                  <a:schemeClr val="tx1">
                    <a:lumMod val="95000"/>
                    <a:lumOff val="5000"/>
                  </a:schemeClr>
                </a:solidFill>
              </a:rPr>
              <a:t>Trần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Tình</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2: </a:t>
            </a:r>
            <a:r>
              <a:rPr lang="en-US" sz="2000" dirty="0" err="1" smtClean="0">
                <a:solidFill>
                  <a:schemeClr val="tx1">
                    <a:lumMod val="95000"/>
                    <a:lumOff val="5000"/>
                  </a:schemeClr>
                </a:solidFill>
              </a:rPr>
              <a:t>Đinh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Thu </a:t>
            </a:r>
            <a:r>
              <a:rPr lang="en-US" sz="2000" dirty="0" err="1" smtClean="0">
                <a:solidFill>
                  <a:schemeClr val="tx1">
                    <a:lumMod val="95000"/>
                    <a:lumOff val="5000"/>
                  </a:schemeClr>
                </a:solidFill>
              </a:rPr>
              <a:t>Thúy</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3: </a:t>
            </a:r>
            <a:r>
              <a:rPr lang="en-US" sz="2000" dirty="0" err="1" smtClean="0">
                <a:solidFill>
                  <a:schemeClr val="tx1">
                    <a:lumMod val="95000"/>
                    <a:lumOff val="5000"/>
                  </a:schemeClr>
                </a:solidFill>
              </a:rPr>
              <a:t>Phan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Xuân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Thủy</a:t>
            </a:r>
            <a:endParaRPr lang="en-US" sz="2000" dirty="0">
              <a:solidFill>
                <a:schemeClr val="tx1">
                  <a:lumMod val="95000"/>
                  <a:lumOff val="5000"/>
                </a:schemeClr>
              </a:solidFill>
            </a:endParaRPr>
          </a:p>
          <a:p>
            <a:r>
              <a:rPr lang="en-US" sz="2000" dirty="0" smtClean="0">
                <a:solidFill>
                  <a:schemeClr val="tx1">
                    <a:lumMod val="95000"/>
                    <a:lumOff val="5000"/>
                  </a:schemeClr>
                </a:solidFill>
              </a:rPr>
              <a:t>                                        4: Nguyễn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Phương</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Thoa</a:t>
            </a:r>
            <a:r>
              <a:rPr lang="en-US" sz="2000" dirty="0" smtClean="0">
                <a:solidFill>
                  <a:schemeClr val="tx1">
                    <a:lumMod val="95000"/>
                    <a:lumOff val="5000"/>
                  </a:schemeClr>
                </a:solidFill>
              </a:rPr>
              <a:t> </a:t>
            </a:r>
          </a:p>
          <a:p>
            <a:r>
              <a:rPr lang="en-US" sz="2000" dirty="0" smtClean="0">
                <a:solidFill>
                  <a:schemeClr val="tx1">
                    <a:lumMod val="95000"/>
                    <a:lumOff val="5000"/>
                  </a:schemeClr>
                </a:solidFill>
              </a:rPr>
              <a:t>                              5: </a:t>
            </a:r>
            <a:r>
              <a:rPr lang="en-US" sz="2000" dirty="0" err="1" smtClean="0">
                <a:solidFill>
                  <a:schemeClr val="tx1">
                    <a:lumMod val="95000"/>
                    <a:lumOff val="5000"/>
                  </a:schemeClr>
                </a:solidFill>
              </a:rPr>
              <a:t>Phan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Thùy</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Trang</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6: </a:t>
            </a:r>
            <a:r>
              <a:rPr lang="en-US" sz="2000" dirty="0" err="1" smtClean="0">
                <a:solidFill>
                  <a:schemeClr val="tx1">
                    <a:lumMod val="95000"/>
                    <a:lumOff val="5000"/>
                  </a:schemeClr>
                </a:solidFill>
              </a:rPr>
              <a:t>Tô</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Tuyết</a:t>
            </a:r>
            <a:r>
              <a:rPr lang="en-US" sz="2000" dirty="0" smtClean="0">
                <a:solidFill>
                  <a:schemeClr val="tx1">
                    <a:lumMod val="95000"/>
                    <a:lumOff val="5000"/>
                  </a:schemeClr>
                </a:solidFill>
              </a:rPr>
              <a:t> Trinh </a:t>
            </a:r>
          </a:p>
          <a:p>
            <a:r>
              <a:rPr lang="en-US" sz="2000" dirty="0" smtClean="0">
                <a:solidFill>
                  <a:schemeClr val="tx1">
                    <a:lumMod val="95000"/>
                    <a:lumOff val="5000"/>
                  </a:schemeClr>
                </a:solidFill>
              </a:rPr>
              <a:t>                  </a:t>
            </a:r>
            <a:r>
              <a:rPr lang="en-US" dirty="0" smtClean="0">
                <a:solidFill>
                  <a:schemeClr val="tx1">
                    <a:lumMod val="95000"/>
                    <a:lumOff val="5000"/>
                  </a:schemeClr>
                </a:solidFill>
              </a:rPr>
              <a:t>7</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Đinh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Oanh</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a:t>
            </a:r>
            <a:r>
              <a:rPr lang="en-US" dirty="0" smtClean="0">
                <a:solidFill>
                  <a:schemeClr val="tx1">
                    <a:lumMod val="95000"/>
                    <a:lumOff val="5000"/>
                  </a:schemeClr>
                </a:solidFill>
              </a:rPr>
              <a:t>8</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Phạm</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Thanh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Tuyền</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a:t>
            </a:r>
            <a:r>
              <a:rPr lang="en-US" dirty="0" smtClean="0">
                <a:solidFill>
                  <a:schemeClr val="tx1">
                    <a:lumMod val="95000"/>
                    <a:lumOff val="5000"/>
                  </a:schemeClr>
                </a:solidFill>
              </a:rPr>
              <a:t>9</a:t>
            </a:r>
            <a:r>
              <a:rPr lang="en-US" sz="2000" dirty="0" smtClean="0">
                <a:solidFill>
                  <a:schemeClr val="tx1">
                    <a:lumMod val="95000"/>
                    <a:lumOff val="5000"/>
                  </a:schemeClr>
                </a:solidFill>
              </a:rPr>
              <a:t>: Nguyễn </a:t>
            </a:r>
            <a:r>
              <a:rPr lang="en-US" sz="2000" dirty="0" err="1" smtClean="0">
                <a:solidFill>
                  <a:schemeClr val="tx1">
                    <a:lumMod val="95000"/>
                    <a:lumOff val="5000"/>
                  </a:schemeClr>
                </a:solidFill>
              </a:rPr>
              <a:t>Diệu</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Tố</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Uyên</a:t>
            </a:r>
            <a:endParaRPr lang="en-US" sz="2000" dirty="0" smtClean="0">
              <a:solidFill>
                <a:schemeClr val="tx1">
                  <a:lumMod val="95000"/>
                  <a:lumOff val="5000"/>
                </a:schemeClr>
              </a:solidFill>
            </a:endParaRPr>
          </a:p>
          <a:p>
            <a:r>
              <a:rPr lang="en-US" sz="2000" dirty="0" smtClean="0">
                <a:solidFill>
                  <a:schemeClr val="tx1">
                    <a:lumMod val="95000"/>
                    <a:lumOff val="5000"/>
                  </a:schemeClr>
                </a:solidFill>
              </a:rPr>
              <a:t>                                   </a:t>
            </a:r>
            <a:r>
              <a:rPr lang="en-US" dirty="0" smtClean="0">
                <a:solidFill>
                  <a:schemeClr val="tx1">
                    <a:lumMod val="95000"/>
                    <a:lumOff val="5000"/>
                  </a:schemeClr>
                </a:solidFill>
              </a:rPr>
              <a:t>10</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Nguyễn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Hồng</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Thắm</a:t>
            </a:r>
            <a:endParaRPr lang="en-US" sz="2000" dirty="0" smtClean="0">
              <a:solidFill>
                <a:schemeClr val="tx1">
                  <a:lumMod val="95000"/>
                  <a:lumOff val="5000"/>
                </a:schemeClr>
              </a:solidFill>
            </a:endParaRPr>
          </a:p>
          <a:p>
            <a:r>
              <a:rPr lang="en-US" dirty="0" smtClean="0">
                <a:solidFill>
                  <a:schemeClr val="tx1">
                    <a:lumMod val="95000"/>
                    <a:lumOff val="5000"/>
                  </a:schemeClr>
                </a:solidFill>
              </a:rPr>
              <a:t>                           11: </a:t>
            </a:r>
            <a:r>
              <a:rPr lang="en-US" dirty="0" err="1" smtClean="0">
                <a:solidFill>
                  <a:schemeClr val="tx1">
                    <a:lumMod val="95000"/>
                    <a:lumOff val="5000"/>
                  </a:schemeClr>
                </a:solidFill>
              </a:rPr>
              <a:t>Lê</a:t>
            </a:r>
            <a:r>
              <a:rPr lang="en-US" dirty="0" smtClean="0">
                <a:solidFill>
                  <a:schemeClr val="tx1">
                    <a:lumMod val="95000"/>
                    <a:lumOff val="5000"/>
                  </a:schemeClr>
                </a:solidFill>
              </a:rPr>
              <a:t> </a:t>
            </a:r>
            <a:r>
              <a:rPr lang="en-US" dirty="0" err="1" smtClean="0">
                <a:solidFill>
                  <a:schemeClr val="tx1">
                    <a:lumMod val="95000"/>
                    <a:lumOff val="5000"/>
                  </a:schemeClr>
                </a:solidFill>
              </a:rPr>
              <a:t>Thanh</a:t>
            </a:r>
            <a:r>
              <a:rPr lang="en-US" dirty="0" smtClean="0">
                <a:solidFill>
                  <a:schemeClr val="tx1">
                    <a:lumMod val="95000"/>
                    <a:lumOff val="5000"/>
                  </a:schemeClr>
                </a:solidFill>
              </a:rPr>
              <a:t> Thu </a:t>
            </a:r>
            <a:r>
              <a:rPr lang="en-US" dirty="0" err="1" smtClean="0">
                <a:solidFill>
                  <a:schemeClr val="tx1">
                    <a:lumMod val="95000"/>
                    <a:lumOff val="5000"/>
                  </a:schemeClr>
                </a:solidFill>
              </a:rPr>
              <a:t>Diễn</a:t>
            </a:r>
            <a:endParaRPr lang="en-US" dirty="0" smtClean="0">
              <a:solidFill>
                <a:schemeClr val="tx1">
                  <a:lumMod val="95000"/>
                  <a:lumOff val="5000"/>
                </a:schemeClr>
              </a:solidFill>
            </a:endParaRPr>
          </a:p>
          <a:p>
            <a:r>
              <a:rPr lang="en-US" sz="2000" dirty="0" smtClean="0">
                <a:solidFill>
                  <a:schemeClr val="tx1">
                    <a:lumMod val="95000"/>
                    <a:lumOff val="5000"/>
                  </a:schemeClr>
                </a:solidFill>
              </a:rPr>
              <a:t>                              12: </a:t>
            </a:r>
            <a:r>
              <a:rPr lang="en-US" sz="2000" dirty="0" err="1" smtClean="0">
                <a:solidFill>
                  <a:schemeClr val="tx1">
                    <a:lumMod val="95000"/>
                    <a:lumOff val="5000"/>
                  </a:schemeClr>
                </a:solidFill>
              </a:rPr>
              <a:t>Trần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Thị</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Cẩm</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Dương</a:t>
            </a:r>
            <a:endParaRPr lang="en-US" sz="2000" dirty="0" smtClean="0">
              <a:solidFill>
                <a:schemeClr val="tx1">
                  <a:lumMod val="95000"/>
                  <a:lumOff val="5000"/>
                </a:schemeClr>
              </a:solidFill>
            </a:endParaRPr>
          </a:p>
          <a:p>
            <a:r>
              <a:rPr lang="en-US" dirty="0" smtClean="0">
                <a:solidFill>
                  <a:schemeClr val="tx1">
                    <a:lumMod val="95000"/>
                    <a:lumOff val="5000"/>
                  </a:schemeClr>
                </a:solidFill>
              </a:rPr>
              <a:t>                             13: </a:t>
            </a:r>
            <a:r>
              <a:rPr lang="en-US" dirty="0" err="1" smtClean="0">
                <a:solidFill>
                  <a:schemeClr val="tx1">
                    <a:lumMod val="95000"/>
                    <a:lumOff val="5000"/>
                  </a:schemeClr>
                </a:solidFill>
              </a:rPr>
              <a:t>Nguyễn</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Thu </a:t>
            </a:r>
            <a:r>
              <a:rPr lang="en-US" dirty="0" err="1" smtClean="0">
                <a:solidFill>
                  <a:schemeClr val="tx1">
                    <a:lumMod val="95000"/>
                    <a:lumOff val="5000"/>
                  </a:schemeClr>
                </a:solidFill>
              </a:rPr>
              <a:t>Hòa</a:t>
            </a:r>
            <a:endParaRPr lang="en-US" sz="2000" dirty="0">
              <a:solidFill>
                <a:schemeClr val="tx1">
                  <a:lumMod val="95000"/>
                  <a:lumOff val="5000"/>
                </a:schemeClr>
              </a:solidFill>
            </a:endParaRPr>
          </a:p>
        </p:txBody>
      </p:sp>
      <p:pic>
        <p:nvPicPr>
          <p:cNvPr id="8197" name="Picture 5" descr="http://i1378.photobucket.com/albums/ah120/xuantruonghmd96/009_zpsb2e52f64.gif?t=140617839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16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ircle(in)">
                                      <p:cBhvr>
                                        <p:cTn id="45" dur="2000"/>
                                        <p:tgtEl>
                                          <p:spTgt spid="3">
                                            <p:txEl>
                                              <p:pRg st="10" end="1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ircle(in)">
                                      <p:cBhvr>
                                        <p:cTn id="48" dur="2000"/>
                                        <p:tgtEl>
                                          <p:spTgt spid="3">
                                            <p:txEl>
                                              <p:pRg st="11" end="1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ircle(in)">
                                      <p:cBhvr>
                                        <p:cTn id="51" dur="2000"/>
                                        <p:tgtEl>
                                          <p:spTgt spid="3">
                                            <p:txEl>
                                              <p:pRg st="12" end="12"/>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ircle(in)">
                                      <p:cBhvr>
                                        <p:cTn id="5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 name="Rectangle 1"/>
          <p:cNvSpPr>
            <a:spLocks noChangeAspect="1"/>
          </p:cNvSpPr>
          <p:nvPr/>
        </p:nvSpPr>
        <p:spPr>
          <a:xfrm>
            <a:off x="771119" y="1915384"/>
            <a:ext cx="1028573" cy="2732927"/>
          </a:xfrm>
          <a:custGeom>
            <a:avLst/>
            <a:gdLst/>
            <a:ahLst/>
            <a:cxnLst/>
            <a:rect l="l" t="t" r="r" b="b"/>
            <a:pathLst>
              <a:path w="1905000" h="2169606">
                <a:moveTo>
                  <a:pt x="0" y="0"/>
                </a:moveTo>
                <a:lnTo>
                  <a:pt x="1905000" y="0"/>
                </a:lnTo>
                <a:lnTo>
                  <a:pt x="1905000" y="2169604"/>
                </a:lnTo>
                <a:lnTo>
                  <a:pt x="952501" y="1369140"/>
                </a:lnTo>
                <a:lnTo>
                  <a:pt x="0" y="2169606"/>
                </a:lnTo>
                <a:close/>
              </a:path>
            </a:pathLst>
          </a:custGeom>
          <a:gradFill flip="none" rotWithShape="1">
            <a:gsLst>
              <a:gs pos="75000">
                <a:srgbClr val="24AF19"/>
              </a:gs>
              <a:gs pos="100000">
                <a:srgbClr val="10510B"/>
              </a:gs>
              <a:gs pos="0">
                <a:srgbClr val="10510B"/>
              </a:gs>
            </a:gsLst>
            <a:lin ang="162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a:solidFill>
                <a:prstClr val="black"/>
              </a:solidFill>
            </a:endParaRPr>
          </a:p>
        </p:txBody>
      </p:sp>
      <p:sp>
        <p:nvSpPr>
          <p:cNvPr id="18" name="Rectangle 1"/>
          <p:cNvSpPr>
            <a:spLocks noChangeAspect="1"/>
          </p:cNvSpPr>
          <p:nvPr/>
        </p:nvSpPr>
        <p:spPr>
          <a:xfrm>
            <a:off x="1799693" y="1915384"/>
            <a:ext cx="1116123" cy="2732926"/>
          </a:xfrm>
          <a:custGeom>
            <a:avLst/>
            <a:gdLst/>
            <a:ahLst/>
            <a:cxnLst/>
            <a:rect l="l" t="t" r="r" b="b"/>
            <a:pathLst>
              <a:path w="1905000" h="2169606">
                <a:moveTo>
                  <a:pt x="0" y="0"/>
                </a:moveTo>
                <a:lnTo>
                  <a:pt x="1905000" y="0"/>
                </a:lnTo>
                <a:lnTo>
                  <a:pt x="1905000" y="2169604"/>
                </a:lnTo>
                <a:lnTo>
                  <a:pt x="952501" y="1369140"/>
                </a:lnTo>
                <a:lnTo>
                  <a:pt x="0" y="2169606"/>
                </a:lnTo>
                <a:close/>
              </a:path>
            </a:pathLst>
          </a:custGeom>
          <a:gradFill flip="none" rotWithShape="1">
            <a:gsLst>
              <a:gs pos="75000">
                <a:srgbClr val="0070C0">
                  <a:lumMod val="92000"/>
                  <a:lumOff val="8000"/>
                </a:srgbClr>
              </a:gs>
              <a:gs pos="100000">
                <a:srgbClr val="002060">
                  <a:lumMod val="90000"/>
                  <a:lumOff val="10000"/>
                </a:srgbClr>
              </a:gs>
              <a:gs pos="0">
                <a:srgbClr val="002060"/>
              </a:gs>
            </a:gsLst>
            <a:lin ang="162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a:solidFill>
                <a:prstClr val="black"/>
              </a:solidFill>
            </a:endParaRPr>
          </a:p>
        </p:txBody>
      </p:sp>
      <p:sp>
        <p:nvSpPr>
          <p:cNvPr id="19" name="Rectangle 1"/>
          <p:cNvSpPr>
            <a:spLocks noChangeAspect="1"/>
          </p:cNvSpPr>
          <p:nvPr/>
        </p:nvSpPr>
        <p:spPr>
          <a:xfrm>
            <a:off x="2951820" y="1915385"/>
            <a:ext cx="1116124" cy="2732926"/>
          </a:xfrm>
          <a:custGeom>
            <a:avLst/>
            <a:gdLst/>
            <a:ahLst/>
            <a:cxnLst/>
            <a:rect l="l" t="t" r="r" b="b"/>
            <a:pathLst>
              <a:path w="1905000" h="2169606">
                <a:moveTo>
                  <a:pt x="0" y="0"/>
                </a:moveTo>
                <a:lnTo>
                  <a:pt x="1905000" y="0"/>
                </a:lnTo>
                <a:lnTo>
                  <a:pt x="1905000" y="2169604"/>
                </a:lnTo>
                <a:lnTo>
                  <a:pt x="952501" y="1369140"/>
                </a:lnTo>
                <a:lnTo>
                  <a:pt x="0" y="2169606"/>
                </a:lnTo>
                <a:close/>
              </a:path>
            </a:pathLst>
          </a:custGeom>
          <a:gradFill flip="none" rotWithShape="1">
            <a:gsLst>
              <a:gs pos="74000">
                <a:srgbClr val="FFFF00"/>
              </a:gs>
              <a:gs pos="100000">
                <a:srgbClr val="F4D100"/>
              </a:gs>
              <a:gs pos="0">
                <a:srgbClr val="F47A00"/>
              </a:gs>
            </a:gsLst>
            <a:lin ang="162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dirty="0">
              <a:solidFill>
                <a:prstClr val="black"/>
              </a:solidFill>
            </a:endParaRPr>
          </a:p>
        </p:txBody>
      </p:sp>
      <p:sp>
        <p:nvSpPr>
          <p:cNvPr id="20" name="Rectangle 1"/>
          <p:cNvSpPr>
            <a:spLocks noChangeAspect="1"/>
          </p:cNvSpPr>
          <p:nvPr/>
        </p:nvSpPr>
        <p:spPr>
          <a:xfrm>
            <a:off x="4103949" y="1895584"/>
            <a:ext cx="1044115" cy="2732926"/>
          </a:xfrm>
          <a:custGeom>
            <a:avLst/>
            <a:gdLst/>
            <a:ahLst/>
            <a:cxnLst/>
            <a:rect l="l" t="t" r="r" b="b"/>
            <a:pathLst>
              <a:path w="1905000" h="2169606">
                <a:moveTo>
                  <a:pt x="0" y="0"/>
                </a:moveTo>
                <a:lnTo>
                  <a:pt x="1905000" y="0"/>
                </a:lnTo>
                <a:lnTo>
                  <a:pt x="1905000" y="2169604"/>
                </a:lnTo>
                <a:lnTo>
                  <a:pt x="952501" y="1369140"/>
                </a:lnTo>
                <a:lnTo>
                  <a:pt x="0" y="2169606"/>
                </a:lnTo>
                <a:close/>
              </a:path>
            </a:pathLst>
          </a:custGeom>
          <a:gradFill flip="none" rotWithShape="1">
            <a:gsLst>
              <a:gs pos="75000">
                <a:srgbClr val="FF0000">
                  <a:lumMod val="93000"/>
                </a:srgbClr>
              </a:gs>
              <a:gs pos="100000">
                <a:srgbClr val="C00000">
                  <a:lumMod val="80000"/>
                </a:srgbClr>
              </a:gs>
              <a:gs pos="0">
                <a:srgbClr val="C00000">
                  <a:lumMod val="80000"/>
                </a:srgbClr>
              </a:gs>
            </a:gsLst>
            <a:lin ang="16200000" scaled="1"/>
            <a:tileRect/>
          </a:gra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a:solidFill>
                <a:prstClr val="black"/>
              </a:solidFill>
            </a:endParaRPr>
          </a:p>
        </p:txBody>
      </p:sp>
      <p:sp>
        <p:nvSpPr>
          <p:cNvPr id="21" name="TextBox 21"/>
          <p:cNvSpPr txBox="1"/>
          <p:nvPr/>
        </p:nvSpPr>
        <p:spPr>
          <a:xfrm>
            <a:off x="755576" y="1935725"/>
            <a:ext cx="1044116" cy="1938992"/>
          </a:xfrm>
          <a:prstGeom prst="rect">
            <a:avLst/>
          </a:prstGeom>
          <a:noFill/>
        </p:spPr>
        <p:txBody>
          <a:bodyPr wrap="square">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2400" kern="0" dirty="0" err="1"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Triệu</a:t>
            </a:r>
            <a:r>
              <a:rPr lang="en-US" sz="2400" kern="0" dirty="0"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chứng</a:t>
            </a:r>
            <a:r>
              <a:rPr lang="en-US" sz="2400" kern="0" dirty="0"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da </a:t>
            </a:r>
            <a:r>
              <a:rPr lang="en-US" sz="2400" kern="0" dirty="0" err="1"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và</a:t>
            </a:r>
            <a:r>
              <a:rPr lang="en-US" sz="2400" kern="0" dirty="0"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niêm</a:t>
            </a:r>
            <a:r>
              <a:rPr lang="en-US" sz="2400" kern="0" dirty="0"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mạc</a:t>
            </a:r>
            <a:endParaRPr lang="en-US" sz="2400" kern="0" dirty="0">
              <a:solidFill>
                <a:schemeClr val="tx1">
                  <a:lumMod val="50000"/>
                </a:schemeClr>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endParaRPr>
          </a:p>
        </p:txBody>
      </p:sp>
      <p:sp>
        <p:nvSpPr>
          <p:cNvPr id="22" name="TextBox 29"/>
          <p:cNvSpPr txBox="1"/>
          <p:nvPr/>
        </p:nvSpPr>
        <p:spPr>
          <a:xfrm>
            <a:off x="1863175" y="1915385"/>
            <a:ext cx="1023534" cy="1569660"/>
          </a:xfrm>
          <a:prstGeom prst="rect">
            <a:avLst/>
          </a:prstGeom>
          <a:noFill/>
        </p:spPr>
        <p:txBody>
          <a:bodyPr wrap="square">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Triệu</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chứng</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tim</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mạch</a:t>
            </a:r>
            <a:endParaRPr lang="en-US" sz="2400" kern="0" dirty="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endParaRPr>
          </a:p>
        </p:txBody>
      </p:sp>
      <p:sp>
        <p:nvSpPr>
          <p:cNvPr id="23" name="TextBox 33"/>
          <p:cNvSpPr txBox="1"/>
          <p:nvPr/>
        </p:nvSpPr>
        <p:spPr>
          <a:xfrm>
            <a:off x="3986309" y="1895725"/>
            <a:ext cx="1134196" cy="1569660"/>
          </a:xfrm>
          <a:prstGeom prst="rect">
            <a:avLst/>
          </a:prstGeom>
          <a:noFill/>
        </p:spPr>
        <p:txBody>
          <a:bodyPr wrap="square">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Triệu</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chứng</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thần</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kinh</a:t>
            </a:r>
            <a:endParaRPr lang="en-US" sz="2400" kern="0" dirty="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endParaRPr>
          </a:p>
        </p:txBody>
      </p:sp>
      <p:sp>
        <p:nvSpPr>
          <p:cNvPr id="24" name="TextBox 38"/>
          <p:cNvSpPr txBox="1"/>
          <p:nvPr/>
        </p:nvSpPr>
        <p:spPr>
          <a:xfrm>
            <a:off x="2991638" y="1942112"/>
            <a:ext cx="1076306" cy="1200329"/>
          </a:xfrm>
          <a:prstGeom prst="rect">
            <a:avLst/>
          </a:prstGeom>
          <a:noFill/>
        </p:spPr>
        <p:txBody>
          <a:bodyPr wrap="square">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defRPr/>
            </a:pP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Triệu</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chứng</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hô</a:t>
            </a:r>
            <a:r>
              <a:rPr lang="en-US" sz="2400" kern="0" dirty="0"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 </a:t>
            </a:r>
            <a:r>
              <a:rPr lang="en-US" sz="2400" kern="0" dirty="0" err="1" smtClean="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rPr>
              <a:t>hấp</a:t>
            </a:r>
            <a:endParaRPr lang="en-US" sz="2400" kern="0" dirty="0">
              <a:solidFill>
                <a:prstClr val="white"/>
              </a:solidFill>
              <a:effectLst>
                <a:outerShdw blurRad="127000" dist="63500" dir="5400000" algn="t" rotWithShape="0">
                  <a:prstClr val="black">
                    <a:alpha val="60000"/>
                  </a:prstClr>
                </a:outerShdw>
              </a:effectLst>
              <a:latin typeface="Times New Roman" pitchFamily="18" charset="0"/>
              <a:ea typeface="Franchise" pitchFamily="49" charset="0"/>
              <a:cs typeface="Times New Roman" pitchFamily="18" charset="0"/>
            </a:endParaRPr>
          </a:p>
        </p:txBody>
      </p:sp>
      <p:sp>
        <p:nvSpPr>
          <p:cNvPr id="25" name="Hộp_Văn_Bản 24"/>
          <p:cNvSpPr txBox="1"/>
          <p:nvPr/>
        </p:nvSpPr>
        <p:spPr>
          <a:xfrm>
            <a:off x="1799692" y="260648"/>
            <a:ext cx="5404043" cy="584775"/>
          </a:xfrm>
          <a:prstGeom prst="rect">
            <a:avLst/>
          </a:prstGeom>
          <a:noFill/>
        </p:spPr>
        <p:txBody>
          <a:bodyPr wrap="none">
            <a:spAutoFit/>
          </a:bodyPr>
          <a:lstStyle/>
          <a:p>
            <a:pPr algn="ctr">
              <a:defRPr/>
            </a:pPr>
            <a:r>
              <a:rPr lang="en-US" sz="3200" b="1" dirty="0" smtClean="0">
                <a:solidFill>
                  <a:srgbClr val="C00000"/>
                </a:solidFill>
                <a:latin typeface="Times New Roman" pitchFamily="18" charset="0"/>
                <a:cs typeface="Times New Roman" pitchFamily="18" charset="0"/>
              </a:rPr>
              <a:t>CÁC TRIỆU CHỨNG NẶNG</a:t>
            </a:r>
            <a:endParaRPr lang="en-US" sz="3200" b="1" dirty="0">
              <a:solidFill>
                <a:srgbClr val="C00000"/>
              </a:solidFill>
              <a:latin typeface="Times New Roman" pitchFamily="18" charset="0"/>
              <a:cs typeface="Times New Roman" pitchFamily="18" charset="0"/>
            </a:endParaRPr>
          </a:p>
        </p:txBody>
      </p:sp>
      <p:pic>
        <p:nvPicPr>
          <p:cNvPr id="7183" name="Picture 9" descr="C:\Users\Administrator\Desktop\PowerPoint Dep full vien tra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6505575"/>
            <a:ext cx="19081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
          <p:cNvSpPr>
            <a:spLocks noChangeAspect="1"/>
          </p:cNvSpPr>
          <p:nvPr/>
        </p:nvSpPr>
        <p:spPr>
          <a:xfrm>
            <a:off x="5184069" y="1915385"/>
            <a:ext cx="1044115" cy="2732926"/>
          </a:xfrm>
          <a:custGeom>
            <a:avLst/>
            <a:gdLst/>
            <a:ahLst/>
            <a:cxnLst/>
            <a:rect l="l" t="t" r="r" b="b"/>
            <a:pathLst>
              <a:path w="1905000" h="2169606">
                <a:moveTo>
                  <a:pt x="0" y="0"/>
                </a:moveTo>
                <a:lnTo>
                  <a:pt x="1905000" y="0"/>
                </a:lnTo>
                <a:lnTo>
                  <a:pt x="1905000" y="2169604"/>
                </a:lnTo>
                <a:lnTo>
                  <a:pt x="952501" y="1369140"/>
                </a:lnTo>
                <a:lnTo>
                  <a:pt x="0" y="2169606"/>
                </a:lnTo>
                <a:close/>
              </a:path>
            </a:pathLst>
          </a:custGeom>
          <a:solidFill>
            <a:srgbClr val="00CC00"/>
          </a:soli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29" name="Rectangle 1"/>
          <p:cNvSpPr>
            <a:spLocks noChangeAspect="1"/>
          </p:cNvSpPr>
          <p:nvPr/>
        </p:nvSpPr>
        <p:spPr>
          <a:xfrm>
            <a:off x="6264189" y="1946275"/>
            <a:ext cx="1044115" cy="2732926"/>
          </a:xfrm>
          <a:custGeom>
            <a:avLst/>
            <a:gdLst/>
            <a:ahLst/>
            <a:cxnLst/>
            <a:rect l="l" t="t" r="r" b="b"/>
            <a:pathLst>
              <a:path w="1905000" h="2169606">
                <a:moveTo>
                  <a:pt x="0" y="0"/>
                </a:moveTo>
                <a:lnTo>
                  <a:pt x="1905000" y="0"/>
                </a:lnTo>
                <a:lnTo>
                  <a:pt x="1905000" y="2169604"/>
                </a:lnTo>
                <a:lnTo>
                  <a:pt x="952501" y="1369140"/>
                </a:lnTo>
                <a:lnTo>
                  <a:pt x="0" y="2169606"/>
                </a:lnTo>
                <a:close/>
              </a:path>
            </a:pathLst>
          </a:custGeom>
          <a:solidFill>
            <a:srgbClr val="CC0099"/>
          </a:soli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a:solidFill>
                <a:prstClr val="black"/>
              </a:solidFill>
            </a:endParaRPr>
          </a:p>
        </p:txBody>
      </p:sp>
      <p:sp>
        <p:nvSpPr>
          <p:cNvPr id="32" name="Rectangle 1"/>
          <p:cNvSpPr>
            <a:spLocks noChangeAspect="1"/>
          </p:cNvSpPr>
          <p:nvPr/>
        </p:nvSpPr>
        <p:spPr>
          <a:xfrm>
            <a:off x="7308305" y="1946275"/>
            <a:ext cx="1044115" cy="2732926"/>
          </a:xfrm>
          <a:custGeom>
            <a:avLst/>
            <a:gdLst/>
            <a:ahLst/>
            <a:cxnLst/>
            <a:rect l="l" t="t" r="r" b="b"/>
            <a:pathLst>
              <a:path w="1905000" h="2169606">
                <a:moveTo>
                  <a:pt x="0" y="0"/>
                </a:moveTo>
                <a:lnTo>
                  <a:pt x="1905000" y="0"/>
                </a:lnTo>
                <a:lnTo>
                  <a:pt x="1905000" y="2169604"/>
                </a:lnTo>
                <a:lnTo>
                  <a:pt x="952501" y="1369140"/>
                </a:lnTo>
                <a:lnTo>
                  <a:pt x="0" y="2169606"/>
                </a:lnTo>
                <a:close/>
              </a:path>
            </a:pathLst>
          </a:custGeom>
          <a:solidFill>
            <a:srgbClr val="FF6600"/>
          </a:solidFill>
          <a:ln>
            <a:noFill/>
          </a:ln>
          <a:effectLst>
            <a:outerShdw blurRad="63500" sx="102000" sy="102000" algn="ctr" rotWithShape="0">
              <a:prstClr val="black">
                <a:alpha val="40000"/>
              </a:prstClr>
            </a:outerShdw>
            <a:reflection blurRad="6350" stA="52000" endA="300" endPos="35000" dir="5400000" sy="-100000" algn="bl" rotWithShape="0"/>
          </a:effectLst>
        </p:spPr>
        <p:txBody>
          <a:bodyPr/>
          <a:lstStyle/>
          <a:p>
            <a:pPr>
              <a:defRPr/>
            </a:pPr>
            <a:endParaRPr lang="en-US">
              <a:solidFill>
                <a:prstClr val="black"/>
              </a:solidFill>
            </a:endParaRPr>
          </a:p>
        </p:txBody>
      </p:sp>
      <p:sp>
        <p:nvSpPr>
          <p:cNvPr id="2" name="TextBox 1"/>
          <p:cNvSpPr txBox="1"/>
          <p:nvPr/>
        </p:nvSpPr>
        <p:spPr>
          <a:xfrm>
            <a:off x="5166346" y="1915384"/>
            <a:ext cx="1044115" cy="830997"/>
          </a:xfrm>
          <a:prstGeom prst="rect">
            <a:avLst/>
          </a:prstGeom>
          <a:noFill/>
        </p:spPr>
        <p:txBody>
          <a:bodyPr wrap="square" rtlCol="0">
            <a:spAutoFit/>
          </a:bodyPr>
          <a:lstStyle/>
          <a:p>
            <a:r>
              <a:rPr lang="en-US" sz="2400" b="1" dirty="0" err="1" smtClean="0">
                <a:solidFill>
                  <a:prstClr val="white"/>
                </a:solidFill>
                <a:latin typeface="Times New Roman" pitchFamily="18" charset="0"/>
                <a:cs typeface="Times New Roman" pitchFamily="18" charset="0"/>
              </a:rPr>
              <a:t>Tiêu</a:t>
            </a:r>
            <a:r>
              <a:rPr lang="en-US" sz="2400" b="1" dirty="0" smtClean="0">
                <a:solidFill>
                  <a:prstClr val="white"/>
                </a:solidFill>
                <a:latin typeface="Times New Roman" pitchFamily="18" charset="0"/>
                <a:cs typeface="Times New Roman" pitchFamily="18" charset="0"/>
              </a:rPr>
              <a:t> </a:t>
            </a:r>
            <a:r>
              <a:rPr lang="en-US" sz="2400" b="1" dirty="0" err="1" smtClean="0">
                <a:solidFill>
                  <a:prstClr val="white"/>
                </a:solidFill>
                <a:latin typeface="Times New Roman" pitchFamily="18" charset="0"/>
                <a:cs typeface="Times New Roman" pitchFamily="18" charset="0"/>
              </a:rPr>
              <a:t>hóa</a:t>
            </a:r>
            <a:endParaRPr lang="en-US" sz="2400" b="1" dirty="0">
              <a:solidFill>
                <a:prstClr val="white"/>
              </a:solidFill>
              <a:latin typeface="Times New Roman" pitchFamily="18" charset="0"/>
              <a:cs typeface="Times New Roman" pitchFamily="18" charset="0"/>
            </a:endParaRPr>
          </a:p>
        </p:txBody>
      </p:sp>
      <p:sp>
        <p:nvSpPr>
          <p:cNvPr id="3" name="TextBox 2"/>
          <p:cNvSpPr txBox="1"/>
          <p:nvPr/>
        </p:nvSpPr>
        <p:spPr>
          <a:xfrm>
            <a:off x="6247594" y="1943241"/>
            <a:ext cx="1036685" cy="830997"/>
          </a:xfrm>
          <a:prstGeom prst="rect">
            <a:avLst/>
          </a:prstGeom>
          <a:noFill/>
        </p:spPr>
        <p:txBody>
          <a:bodyPr wrap="square" rtlCol="0">
            <a:spAutoFit/>
          </a:bodyPr>
          <a:lstStyle/>
          <a:p>
            <a:r>
              <a:rPr lang="en-US" sz="2400" b="1" dirty="0" err="1" smtClean="0">
                <a:solidFill>
                  <a:srgbClr val="9BBB59"/>
                </a:solidFill>
                <a:latin typeface="Times New Roman" pitchFamily="18" charset="0"/>
                <a:cs typeface="Times New Roman" pitchFamily="18" charset="0"/>
              </a:rPr>
              <a:t>Ngoài</a:t>
            </a:r>
            <a:r>
              <a:rPr lang="en-US" sz="2400" b="1" dirty="0" smtClean="0">
                <a:solidFill>
                  <a:srgbClr val="9BBB59"/>
                </a:solidFill>
                <a:latin typeface="Times New Roman" pitchFamily="18" charset="0"/>
                <a:cs typeface="Times New Roman" pitchFamily="18" charset="0"/>
              </a:rPr>
              <a:t> da</a:t>
            </a:r>
            <a:endParaRPr lang="en-US" sz="2400" b="1" dirty="0">
              <a:solidFill>
                <a:srgbClr val="9BBB59"/>
              </a:solidFill>
              <a:latin typeface="Times New Roman" pitchFamily="18" charset="0"/>
              <a:cs typeface="Times New Roman" pitchFamily="18" charset="0"/>
            </a:endParaRPr>
          </a:p>
        </p:txBody>
      </p:sp>
      <p:sp>
        <p:nvSpPr>
          <p:cNvPr id="4" name="TextBox 3"/>
          <p:cNvSpPr txBox="1"/>
          <p:nvPr/>
        </p:nvSpPr>
        <p:spPr>
          <a:xfrm>
            <a:off x="7308305" y="1942112"/>
            <a:ext cx="1044116" cy="830997"/>
          </a:xfrm>
          <a:prstGeom prst="rect">
            <a:avLst/>
          </a:prstGeom>
          <a:noFill/>
        </p:spPr>
        <p:txBody>
          <a:bodyPr wrap="square" rtlCol="0">
            <a:spAutoFit/>
          </a:bodyPr>
          <a:lstStyle/>
          <a:p>
            <a:r>
              <a:rPr lang="en-US" sz="2400" b="1" dirty="0" err="1" smtClean="0">
                <a:solidFill>
                  <a:srgbClr val="9BBB59"/>
                </a:solidFill>
                <a:latin typeface="Times New Roman" pitchFamily="18" charset="0"/>
                <a:cs typeface="Times New Roman" pitchFamily="18" charset="0"/>
              </a:rPr>
              <a:t>Toàn</a:t>
            </a:r>
            <a:r>
              <a:rPr lang="en-US" sz="2400" b="1" dirty="0" smtClean="0">
                <a:solidFill>
                  <a:srgbClr val="9BBB59"/>
                </a:solidFill>
                <a:latin typeface="Times New Roman" pitchFamily="18" charset="0"/>
                <a:cs typeface="Times New Roman" pitchFamily="18" charset="0"/>
              </a:rPr>
              <a:t> </a:t>
            </a:r>
            <a:r>
              <a:rPr lang="en-US" sz="2400" b="1" dirty="0" err="1" smtClean="0">
                <a:solidFill>
                  <a:srgbClr val="9BBB59"/>
                </a:solidFill>
                <a:latin typeface="Times New Roman" pitchFamily="18" charset="0"/>
                <a:cs typeface="Times New Roman" pitchFamily="18" charset="0"/>
              </a:rPr>
              <a:t>thân</a:t>
            </a:r>
            <a:endParaRPr lang="en-US" sz="2400" b="1" dirty="0">
              <a:solidFill>
                <a:srgbClr val="9BBB59"/>
              </a:solidFill>
              <a:latin typeface="Times New Roman" pitchFamily="18" charset="0"/>
              <a:cs typeface="Times New Roman" pitchFamily="18" charset="0"/>
            </a:endParaRPr>
          </a:p>
        </p:txBody>
      </p:sp>
    </p:spTree>
    <p:extLst>
      <p:ext uri="{BB962C8B-B14F-4D97-AF65-F5344CB8AC3E}">
        <p14:creationId xmlns:p14="http://schemas.microsoft.com/office/powerpoint/2010/main" val="12318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par>
                          <p:cTn id="57" fill="hold">
                            <p:stCondLst>
                              <p:cond delay="2000"/>
                            </p:stCondLst>
                            <p:childTnLst>
                              <p:par>
                                <p:cTn id="58" presetID="26"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80">
                                          <p:stCondLst>
                                            <p:cond delay="0"/>
                                          </p:stCondLst>
                                        </p:cTn>
                                        <p:tgtEl>
                                          <p:spTgt spid="23"/>
                                        </p:tgtEl>
                                      </p:cBhvr>
                                    </p:animEffect>
                                    <p:anim calcmode="lin" valueType="num">
                                      <p:cBhvr>
                                        <p:cTn id="6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6" dur="26">
                                          <p:stCondLst>
                                            <p:cond delay="650"/>
                                          </p:stCondLst>
                                        </p:cTn>
                                        <p:tgtEl>
                                          <p:spTgt spid="23"/>
                                        </p:tgtEl>
                                      </p:cBhvr>
                                      <p:to x="100000" y="60000"/>
                                    </p:animScale>
                                    <p:animScale>
                                      <p:cBhvr>
                                        <p:cTn id="67" dur="166" decel="50000">
                                          <p:stCondLst>
                                            <p:cond delay="676"/>
                                          </p:stCondLst>
                                        </p:cTn>
                                        <p:tgtEl>
                                          <p:spTgt spid="23"/>
                                        </p:tgtEl>
                                      </p:cBhvr>
                                      <p:to x="100000" y="100000"/>
                                    </p:animScale>
                                    <p:animScale>
                                      <p:cBhvr>
                                        <p:cTn id="68" dur="26">
                                          <p:stCondLst>
                                            <p:cond delay="1312"/>
                                          </p:stCondLst>
                                        </p:cTn>
                                        <p:tgtEl>
                                          <p:spTgt spid="23"/>
                                        </p:tgtEl>
                                      </p:cBhvr>
                                      <p:to x="100000" y="80000"/>
                                    </p:animScale>
                                    <p:animScale>
                                      <p:cBhvr>
                                        <p:cTn id="69" dur="166" decel="50000">
                                          <p:stCondLst>
                                            <p:cond delay="1338"/>
                                          </p:stCondLst>
                                        </p:cTn>
                                        <p:tgtEl>
                                          <p:spTgt spid="23"/>
                                        </p:tgtEl>
                                      </p:cBhvr>
                                      <p:to x="100000" y="100000"/>
                                    </p:animScale>
                                    <p:animScale>
                                      <p:cBhvr>
                                        <p:cTn id="70" dur="26">
                                          <p:stCondLst>
                                            <p:cond delay="1642"/>
                                          </p:stCondLst>
                                        </p:cTn>
                                        <p:tgtEl>
                                          <p:spTgt spid="23"/>
                                        </p:tgtEl>
                                      </p:cBhvr>
                                      <p:to x="100000" y="90000"/>
                                    </p:animScale>
                                    <p:animScale>
                                      <p:cBhvr>
                                        <p:cTn id="71" dur="166" decel="50000">
                                          <p:stCondLst>
                                            <p:cond delay="1668"/>
                                          </p:stCondLst>
                                        </p:cTn>
                                        <p:tgtEl>
                                          <p:spTgt spid="23"/>
                                        </p:tgtEl>
                                      </p:cBhvr>
                                      <p:to x="100000" y="100000"/>
                                    </p:animScale>
                                    <p:animScale>
                                      <p:cBhvr>
                                        <p:cTn id="72" dur="26">
                                          <p:stCondLst>
                                            <p:cond delay="1808"/>
                                          </p:stCondLst>
                                        </p:cTn>
                                        <p:tgtEl>
                                          <p:spTgt spid="23"/>
                                        </p:tgtEl>
                                      </p:cBhvr>
                                      <p:to x="100000" y="95000"/>
                                    </p:animScale>
                                    <p:animScale>
                                      <p:cBhvr>
                                        <p:cTn id="73" dur="166" decel="50000">
                                          <p:stCondLst>
                                            <p:cond delay="1834"/>
                                          </p:stCondLst>
                                        </p:cTn>
                                        <p:tgtEl>
                                          <p:spTgt spid="23"/>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ppt_x"/>
                                          </p:val>
                                        </p:tav>
                                        <p:tav tm="100000">
                                          <p:val>
                                            <p:strVal val="#ppt_x"/>
                                          </p:val>
                                        </p:tav>
                                      </p:tavLst>
                                    </p:anim>
                                    <p:anim calcmode="lin" valueType="num">
                                      <p:cBhvr additive="base">
                                        <p:cTn id="79" dur="500" fill="hold"/>
                                        <p:tgtEl>
                                          <p:spTgt spid="26"/>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4" fill="hold" grpId="0" nodeType="after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additive="base">
                                        <p:cTn id="83" dur="500" fill="hold"/>
                                        <p:tgtEl>
                                          <p:spTgt spid="2"/>
                                        </p:tgtEl>
                                        <p:attrNameLst>
                                          <p:attrName>ppt_x</p:attrName>
                                        </p:attrNameLst>
                                      </p:cBhvr>
                                      <p:tavLst>
                                        <p:tav tm="0">
                                          <p:val>
                                            <p:strVal val="#ppt_x"/>
                                          </p:val>
                                        </p:tav>
                                        <p:tav tm="100000">
                                          <p:val>
                                            <p:strVal val="#ppt_x"/>
                                          </p:val>
                                        </p:tav>
                                      </p:tavLst>
                                    </p:anim>
                                    <p:anim calcmode="lin" valueType="num">
                                      <p:cBhvr additive="base">
                                        <p:cTn id="8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childTnLst>
                                </p:cTn>
                              </p:par>
                            </p:childTnLst>
                          </p:cTn>
                        </p:par>
                        <p:par>
                          <p:cTn id="89" fill="hold">
                            <p:stCondLst>
                              <p:cond delay="0"/>
                            </p:stCondLst>
                            <p:childTnLst>
                              <p:par>
                                <p:cTn id="90" presetID="31" presetClass="entr" presetSubtype="0"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 calcmode="lin" valueType="num">
                                      <p:cBhvr>
                                        <p:cTn id="92" dur="1000" fill="hold"/>
                                        <p:tgtEl>
                                          <p:spTgt spid="3"/>
                                        </p:tgtEl>
                                        <p:attrNameLst>
                                          <p:attrName>ppt_w</p:attrName>
                                        </p:attrNameLst>
                                      </p:cBhvr>
                                      <p:tavLst>
                                        <p:tav tm="0">
                                          <p:val>
                                            <p:fltVal val="0"/>
                                          </p:val>
                                        </p:tav>
                                        <p:tav tm="100000">
                                          <p:val>
                                            <p:strVal val="#ppt_w"/>
                                          </p:val>
                                        </p:tav>
                                      </p:tavLst>
                                    </p:anim>
                                    <p:anim calcmode="lin" valueType="num">
                                      <p:cBhvr>
                                        <p:cTn id="93" dur="1000" fill="hold"/>
                                        <p:tgtEl>
                                          <p:spTgt spid="3"/>
                                        </p:tgtEl>
                                        <p:attrNameLst>
                                          <p:attrName>ppt_h</p:attrName>
                                        </p:attrNameLst>
                                      </p:cBhvr>
                                      <p:tavLst>
                                        <p:tav tm="0">
                                          <p:val>
                                            <p:fltVal val="0"/>
                                          </p:val>
                                        </p:tav>
                                        <p:tav tm="100000">
                                          <p:val>
                                            <p:strVal val="#ppt_h"/>
                                          </p:val>
                                        </p:tav>
                                      </p:tavLst>
                                    </p:anim>
                                    <p:anim calcmode="lin" valueType="num">
                                      <p:cBhvr>
                                        <p:cTn id="94" dur="1000" fill="hold"/>
                                        <p:tgtEl>
                                          <p:spTgt spid="3"/>
                                        </p:tgtEl>
                                        <p:attrNameLst>
                                          <p:attrName>style.rotation</p:attrName>
                                        </p:attrNameLst>
                                      </p:cBhvr>
                                      <p:tavLst>
                                        <p:tav tm="0">
                                          <p:val>
                                            <p:fltVal val="90"/>
                                          </p:val>
                                        </p:tav>
                                        <p:tav tm="100000">
                                          <p:val>
                                            <p:fltVal val="0"/>
                                          </p:val>
                                        </p:tav>
                                      </p:tavLst>
                                    </p:anim>
                                    <p:animEffect transition="in" filter="fade">
                                      <p:cBhvr>
                                        <p:cTn id="95" dur="1000"/>
                                        <p:tgtEl>
                                          <p:spTgt spid="3"/>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childTnLst>
                                </p:cTn>
                              </p:par>
                            </p:childTnLst>
                          </p:cTn>
                        </p:par>
                        <p:par>
                          <p:cTn id="103" fill="hold">
                            <p:stCondLst>
                              <p:cond delay="500"/>
                            </p:stCondLst>
                            <p:childTnLst>
                              <p:par>
                                <p:cTn id="104" presetID="22" presetClass="entr" presetSubtype="4" fill="hold" grpId="0" nodeType="after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wipe(down)">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25" grpId="0"/>
      <p:bldP spid="26" grpId="0" animBg="1"/>
      <p:bldP spid="29" grpId="0" animBg="1"/>
      <p:bldP spid="32" grpId="0" animBg="1"/>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705600"/>
          </a:xfrm>
        </p:spPr>
        <p:txBody>
          <a:bodyPr>
            <a:normAutofit fontScale="77500" lnSpcReduction="20000"/>
          </a:bodyPr>
          <a:lstStyle/>
          <a:p>
            <a:r>
              <a:rPr lang="vi-VN" sz="4100" b="1" dirty="0">
                <a:solidFill>
                  <a:srgbClr val="FF0000"/>
                </a:solidFill>
                <a:latin typeface="+mj-lt"/>
              </a:rPr>
              <a:t>Các triệu chứng nặng</a:t>
            </a:r>
            <a:r>
              <a:rPr lang="vi-VN" sz="3100" b="1" dirty="0">
                <a:latin typeface="+mj-lt"/>
              </a:rPr>
              <a:t/>
            </a:r>
            <a:br>
              <a:rPr lang="vi-VN" sz="3100" b="1" dirty="0">
                <a:latin typeface="+mj-lt"/>
              </a:rPr>
            </a:br>
            <a:r>
              <a:rPr lang="vi-VN" sz="3100" b="1" dirty="0" smtClean="0">
                <a:latin typeface="+mj-lt"/>
              </a:rPr>
              <a:t>Triệu chứng da và niêm mạc</a:t>
            </a:r>
          </a:p>
          <a:p>
            <a:pPr lvl="1"/>
            <a:r>
              <a:rPr lang="vi-VN" sz="3100" dirty="0" smtClean="0">
                <a:latin typeface="+mj-lt"/>
              </a:rPr>
              <a:t>Có ở 80% các bệnh nhân thường gặp đầu tiên, dấu hiệu nổi m</a:t>
            </a:r>
            <a:r>
              <a:rPr lang="en-US" sz="3100" dirty="0" err="1" smtClean="0">
                <a:latin typeface="+mj-lt"/>
              </a:rPr>
              <a:t>ẩn</a:t>
            </a:r>
            <a:r>
              <a:rPr lang="vi-VN" sz="3100" dirty="0" smtClean="0">
                <a:latin typeface="+mj-lt"/>
              </a:rPr>
              <a:t> bắt đầu ở vùng ngực, cổ, đầu rồi lan ra toàn thân.</a:t>
            </a:r>
          </a:p>
          <a:p>
            <a:r>
              <a:rPr lang="vi-VN" sz="3100" b="1" dirty="0" smtClean="0">
                <a:latin typeface="+mj-lt"/>
              </a:rPr>
              <a:t>Triệu </a:t>
            </a:r>
            <a:r>
              <a:rPr lang="vi-VN" sz="3100" b="1" dirty="0">
                <a:latin typeface="+mj-lt"/>
              </a:rPr>
              <a:t>chứng tim mạch</a:t>
            </a:r>
            <a:endParaRPr lang="vi-VN" sz="3100" dirty="0">
              <a:latin typeface="+mj-lt"/>
            </a:endParaRPr>
          </a:p>
          <a:p>
            <a:pPr lvl="1"/>
            <a:r>
              <a:rPr lang="vi-VN" sz="3100" dirty="0">
                <a:latin typeface="+mj-lt"/>
              </a:rPr>
              <a:t>Đây là các dấu hiệu chính và thường gặp ở tất cả các bệnh nhân.</a:t>
            </a:r>
          </a:p>
          <a:p>
            <a:pPr lvl="1"/>
            <a:r>
              <a:rPr lang="vi-VN" sz="3100" dirty="0">
                <a:latin typeface="+mj-lt"/>
              </a:rPr>
              <a:t>Nhịp tim nhanh &gt;120 lần/phút</a:t>
            </a:r>
          </a:p>
          <a:p>
            <a:pPr lvl="1"/>
            <a:r>
              <a:rPr lang="vi-VN" sz="3100" dirty="0">
                <a:latin typeface="+mj-lt"/>
              </a:rPr>
              <a:t>Thường kèm theo tụt huyết áp, xảy ra chỉ vài phút sau khi tiêm thuốc ở người bệnh khỏe mạnh.</a:t>
            </a:r>
          </a:p>
          <a:p>
            <a:pPr lvl="1"/>
            <a:r>
              <a:rPr lang="vi-VN" sz="3100" dirty="0">
                <a:latin typeface="+mj-lt"/>
              </a:rPr>
              <a:t>Tụt huyết áp nặng có thể gặp ở các bệnh nhân này đặc biệt là các bệnh nhân đang dùng thuốc ức chế bêta hoặc gây tê vùng.</a:t>
            </a:r>
          </a:p>
          <a:p>
            <a:pPr lvl="1"/>
            <a:r>
              <a:rPr lang="vi-VN" sz="3100" dirty="0">
                <a:latin typeface="+mj-lt"/>
              </a:rPr>
              <a:t>Ngoại tâm thu nhiều ổ hoặc có triệu chứng của thiếu máu cơ tim, đặc biệt các bệnh nhân có bệnh tim từ trước.</a:t>
            </a:r>
          </a:p>
          <a:p>
            <a:pPr lvl="1"/>
            <a:r>
              <a:rPr lang="vi-VN" sz="3100" dirty="0">
                <a:latin typeface="+mj-lt"/>
              </a:rPr>
              <a:t>Rất hiếm khi gặp ngừng tim, thường xảy ra ngừng tim thứ phát sau thiếu oxy do sốc kéo dài mà không được điều trị hoặc do co thắt phế quản nặng.</a:t>
            </a:r>
          </a:p>
          <a:p>
            <a:endParaRPr lang="vi-VN" dirty="0"/>
          </a:p>
        </p:txBody>
      </p:sp>
    </p:spTree>
    <p:extLst>
      <p:ext uri="{BB962C8B-B14F-4D97-AF65-F5344CB8AC3E}">
        <p14:creationId xmlns:p14="http://schemas.microsoft.com/office/powerpoint/2010/main" val="330661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down)">
                                      <p:cBhvr>
                                        <p:cTn id="16" dur="500"/>
                                        <p:tgtEl>
                                          <p:spTgt spid="3">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down)">
                                      <p:cBhvr>
                                        <p:cTn id="19" dur="500"/>
                                        <p:tgtEl>
                                          <p:spTgt spid="3">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06582"/>
            <a:ext cx="8229600" cy="5746754"/>
          </a:xfrm>
        </p:spPr>
        <p:txBody>
          <a:bodyPr>
            <a:normAutofit fontScale="85000" lnSpcReduction="20000"/>
          </a:bodyPr>
          <a:lstStyle/>
          <a:p>
            <a:r>
              <a:rPr lang="vi-VN" sz="2800" b="1" dirty="0">
                <a:solidFill>
                  <a:srgbClr val="FF0000"/>
                </a:solidFill>
                <a:latin typeface="+mj-lt"/>
              </a:rPr>
              <a:t>Triệu chứng về hô hấp</a:t>
            </a:r>
            <a:endParaRPr lang="vi-VN" sz="2800" dirty="0">
              <a:solidFill>
                <a:srgbClr val="FF0000"/>
              </a:solidFill>
              <a:latin typeface="+mj-lt"/>
            </a:endParaRPr>
          </a:p>
          <a:p>
            <a:pPr lvl="1"/>
            <a:r>
              <a:rPr lang="vi-VN" dirty="0">
                <a:latin typeface="+mj-lt"/>
              </a:rPr>
              <a:t>Co thắt phế quản: Các bệnh nhân thường được biểu hiện bằng triệu chứng ho khi đang tiêm thuốc, thở nhanh, tăng tiết đờm dãi. Thông khí bằng mặt nạ (mask) hoặc qua nội khí quản khó khăn, thậm chí không thể hô hấp được khi có co thắt nặng, nếu bệnh nhân đang thở máy có thể thấy áp lực đường thở tăng cao hoặc bệnh nhân thở chống máy và tím tái.</a:t>
            </a:r>
          </a:p>
          <a:p>
            <a:pPr lvl="1"/>
            <a:r>
              <a:rPr lang="vi-VN" dirty="0">
                <a:latin typeface="+mj-lt"/>
              </a:rPr>
              <a:t>Phù phổi: sẽ dẫn đến hội chứng suy hô hấp cấp, có thể là do hậu quả của suy cơ tim hoặc sốc nặng.</a:t>
            </a:r>
          </a:p>
          <a:p>
            <a:r>
              <a:rPr lang="vi-VN" sz="2800" b="1" dirty="0">
                <a:solidFill>
                  <a:srgbClr val="FF0000"/>
                </a:solidFill>
                <a:latin typeface="+mj-lt"/>
              </a:rPr>
              <a:t>Triệu chứng thần kinh</a:t>
            </a:r>
            <a:endParaRPr lang="vi-VN" sz="2800" dirty="0">
              <a:solidFill>
                <a:srgbClr val="FF0000"/>
              </a:solidFill>
              <a:latin typeface="+mj-lt"/>
            </a:endParaRPr>
          </a:p>
          <a:p>
            <a:pPr lvl="1"/>
            <a:r>
              <a:rPr lang="vi-VN" dirty="0">
                <a:latin typeface="+mj-lt"/>
              </a:rPr>
              <a:t>Do hậu quả thiếu oxy não, có thể gây:</a:t>
            </a:r>
          </a:p>
          <a:p>
            <a:pPr lvl="1"/>
            <a:r>
              <a:rPr lang="vi-VN" dirty="0">
                <a:latin typeface="+mj-lt"/>
              </a:rPr>
              <a:t>Phù não</a:t>
            </a:r>
          </a:p>
          <a:p>
            <a:pPr lvl="1"/>
            <a:r>
              <a:rPr lang="vi-VN" dirty="0">
                <a:latin typeface="+mj-lt"/>
              </a:rPr>
              <a:t>Đau đầu</a:t>
            </a:r>
          </a:p>
          <a:p>
            <a:pPr lvl="1"/>
            <a:r>
              <a:rPr lang="vi-VN" dirty="0">
                <a:latin typeface="+mj-lt"/>
              </a:rPr>
              <a:t>Co giật</a:t>
            </a:r>
          </a:p>
          <a:p>
            <a:pPr lvl="1"/>
            <a:r>
              <a:rPr lang="vi-VN" dirty="0">
                <a:latin typeface="+mj-lt"/>
              </a:rPr>
              <a:t>Hôn mê hoặc hội chứng ngoại tháp.</a:t>
            </a:r>
          </a:p>
          <a:p>
            <a:endParaRPr lang="vi-VN" dirty="0">
              <a:latin typeface="+mj-lt"/>
            </a:endParaRPr>
          </a:p>
        </p:txBody>
      </p:sp>
    </p:spTree>
    <p:extLst>
      <p:ext uri="{BB962C8B-B14F-4D97-AF65-F5344CB8AC3E}">
        <p14:creationId xmlns:p14="http://schemas.microsoft.com/office/powerpoint/2010/main" val="26419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5" end="5"/>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6" end="6"/>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7" end="7"/>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51520" y="332656"/>
            <a:ext cx="8629596" cy="6081539"/>
          </a:xfrm>
        </p:spPr>
        <p:txBody>
          <a:bodyPr>
            <a:normAutofit/>
          </a:bodyPr>
          <a:lstStyle/>
          <a:p>
            <a:pPr fontAlgn="base"/>
            <a:r>
              <a:rPr lang="vi-VN" sz="2400" b="1" dirty="0">
                <a:solidFill>
                  <a:srgbClr val="FF0000"/>
                </a:solidFill>
                <a:latin typeface="+mj-lt"/>
              </a:rPr>
              <a:t>Tiêu hoá</a:t>
            </a:r>
            <a:endParaRPr lang="vi-VN" sz="2400" dirty="0">
              <a:solidFill>
                <a:srgbClr val="FF0000"/>
              </a:solidFill>
              <a:latin typeface="+mj-lt"/>
            </a:endParaRPr>
          </a:p>
          <a:p>
            <a:pPr lvl="1" fontAlgn="base"/>
            <a:r>
              <a:rPr lang="vi-VN" sz="2400" dirty="0">
                <a:latin typeface="+mj-lt"/>
              </a:rPr>
              <a:t>Các chất gây sốc phản vệ là thức ăn, hoa quả và thuốc uống, bệnh nhân đau bụng dữ dội, nôn, buồn nôn, ỉa chảy, đái ỉa không tự chủ, có khi chảy máu tiêu hoá</a:t>
            </a:r>
            <a:r>
              <a:rPr lang="vi-VN" sz="2400" dirty="0" smtClean="0">
                <a:latin typeface="+mj-lt"/>
              </a:rPr>
              <a:t>.</a:t>
            </a:r>
          </a:p>
          <a:p>
            <a:pPr fontAlgn="base"/>
            <a:r>
              <a:rPr lang="vi-VN" sz="2400" b="1" dirty="0" smtClean="0">
                <a:solidFill>
                  <a:srgbClr val="FF0000"/>
                </a:solidFill>
                <a:latin typeface="+mj-lt"/>
              </a:rPr>
              <a:t>Ngoài da</a:t>
            </a:r>
            <a:endParaRPr lang="vi-VN" sz="2400" dirty="0" smtClean="0">
              <a:solidFill>
                <a:srgbClr val="FF0000"/>
              </a:solidFill>
              <a:latin typeface="+mj-lt"/>
            </a:endParaRPr>
          </a:p>
          <a:p>
            <a:pPr lvl="1" fontAlgn="base"/>
            <a:r>
              <a:rPr lang="vi-VN" sz="2400" dirty="0" smtClean="0">
                <a:latin typeface="+mj-lt"/>
              </a:rPr>
              <a:t>Mày đay toàn thân, phù Quincke, hoặc ban đỏ ngứa.</a:t>
            </a:r>
          </a:p>
          <a:p>
            <a:pPr fontAlgn="base"/>
            <a:r>
              <a:rPr lang="vi-VN" sz="2400" b="1" dirty="0" smtClean="0">
                <a:solidFill>
                  <a:srgbClr val="FF0000"/>
                </a:solidFill>
                <a:latin typeface="+mj-lt"/>
              </a:rPr>
              <a:t>Toàn thân</a:t>
            </a:r>
            <a:endParaRPr lang="vi-VN" sz="2400" dirty="0" smtClean="0">
              <a:solidFill>
                <a:srgbClr val="FF0000"/>
              </a:solidFill>
              <a:latin typeface="+mj-lt"/>
            </a:endParaRPr>
          </a:p>
          <a:p>
            <a:pPr lvl="1" fontAlgn="base"/>
            <a:r>
              <a:rPr lang="vi-VN" sz="2400" dirty="0" smtClean="0">
                <a:latin typeface="+mj-lt"/>
              </a:rPr>
              <a:t>Có thể có sốt, vã mồ hôi, rét run, mệt lả v.v…</a:t>
            </a:r>
          </a:p>
          <a:p>
            <a:pPr lvl="1" fontAlgn="base"/>
            <a:endParaRPr lang="vi-VN" sz="1600" dirty="0">
              <a:latin typeface="+mj-lt"/>
            </a:endParaRPr>
          </a:p>
          <a:p>
            <a:endParaRPr lang="vi-VN" sz="16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34" y="3920703"/>
            <a:ext cx="4286250" cy="2562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920703"/>
            <a:ext cx="4453132" cy="2612504"/>
          </a:xfrm>
          <a:prstGeom prst="rect">
            <a:avLst/>
          </a:prstGeom>
        </p:spPr>
      </p:pic>
    </p:spTree>
    <p:extLst>
      <p:ext uri="{BB962C8B-B14F-4D97-AF65-F5344CB8AC3E}">
        <p14:creationId xmlns:p14="http://schemas.microsoft.com/office/powerpoint/2010/main" val="241411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543800" cy="1143000"/>
          </a:xfrm>
        </p:spPr>
        <p:txBody>
          <a:bodyPr/>
          <a:lstStyle/>
          <a:p>
            <a:r>
              <a:rPr lang="en-US" b="1" u="sng" dirty="0" smtClean="0">
                <a:solidFill>
                  <a:srgbClr val="FF0000"/>
                </a:solidFill>
                <a:latin typeface="Times New Roman" pitchFamily="18" charset="0"/>
                <a:cs typeface="Times New Roman" pitchFamily="18" charset="0"/>
              </a:rPr>
              <a:t>3. </a:t>
            </a:r>
            <a:r>
              <a:rPr lang="en-US" b="1" u="sng" dirty="0" err="1" smtClean="0">
                <a:solidFill>
                  <a:srgbClr val="FF0000"/>
                </a:solidFill>
                <a:latin typeface="Times New Roman" pitchFamily="18" charset="0"/>
                <a:cs typeface="Times New Roman" pitchFamily="18" charset="0"/>
              </a:rPr>
              <a:t>Chẩn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đoán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sốc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phản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vệ</a:t>
            </a:r>
            <a:endParaRPr lang="en-US" b="1" u="sng" dirty="0" smtClean="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5981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84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1555750" y="17463"/>
            <a:ext cx="64230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3600" b="1">
                <a:solidFill>
                  <a:srgbClr val="2D2015"/>
                </a:solidFill>
                <a:latin typeface="Times New Roman" pitchFamily="18" charset="0"/>
                <a:cs typeface="Times New Roman" pitchFamily="18" charset="0"/>
              </a:rPr>
              <a:t>Chẩn đoán xác định</a:t>
            </a:r>
            <a:r>
              <a:rPr lang="en-US" sz="2400">
                <a:solidFill>
                  <a:srgbClr val="2D2015"/>
                </a:solidFill>
                <a:latin typeface="Times New Roman" pitchFamily="18" charset="0"/>
                <a:cs typeface="Times New Roman" pitchFamily="18" charset="0"/>
              </a:rPr>
              <a:t>: </a:t>
            </a:r>
          </a:p>
          <a:p>
            <a:pPr algn="ctr" eaLnBrk="1" fontAlgn="base" hangingPunct="1">
              <a:spcBef>
                <a:spcPct val="0"/>
              </a:spcBef>
              <a:spcAft>
                <a:spcPct val="0"/>
              </a:spcAft>
            </a:pPr>
            <a:r>
              <a:rPr lang="en-US" sz="2400">
                <a:solidFill>
                  <a:srgbClr val="2D2015"/>
                </a:solidFill>
                <a:latin typeface="Times New Roman" pitchFamily="18" charset="0"/>
                <a:cs typeface="Times New Roman" pitchFamily="18" charset="0"/>
              </a:rPr>
              <a:t> </a:t>
            </a:r>
            <a:r>
              <a:rPr lang="en-US" sz="3200">
                <a:solidFill>
                  <a:srgbClr val="2D2015"/>
                </a:solidFill>
                <a:latin typeface="Times New Roman" pitchFamily="18" charset="0"/>
                <a:cs typeface="Times New Roman" pitchFamily="18" charset="0"/>
              </a:rPr>
              <a:t>Khi có một trong 3 bệnh cảnh sau:</a:t>
            </a:r>
            <a:br>
              <a:rPr lang="en-US" sz="3200">
                <a:solidFill>
                  <a:srgbClr val="2D2015"/>
                </a:solidFill>
                <a:latin typeface="Times New Roman" pitchFamily="18" charset="0"/>
                <a:cs typeface="Times New Roman" pitchFamily="18" charset="0"/>
              </a:rPr>
            </a:br>
            <a:endParaRPr lang="en-US" sz="3200" b="1">
              <a:solidFill>
                <a:srgbClr val="7F7F7F"/>
              </a:solidFill>
              <a:latin typeface="Arial" charset="0"/>
            </a:endParaRPr>
          </a:p>
        </p:txBody>
      </p:sp>
      <p:grpSp>
        <p:nvGrpSpPr>
          <p:cNvPr id="4099" name="Group 7"/>
          <p:cNvGrpSpPr>
            <a:grpSpLocks/>
          </p:cNvGrpSpPr>
          <p:nvPr/>
        </p:nvGrpSpPr>
        <p:grpSpPr bwMode="auto">
          <a:xfrm>
            <a:off x="152400" y="1404938"/>
            <a:ext cx="3092450" cy="5300662"/>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7" name="Rectangle 56"/>
            <p:cNvSpPr/>
            <p:nvPr/>
          </p:nvSpPr>
          <p:spPr>
            <a:xfrm>
              <a:off x="536552" y="1293758"/>
              <a:ext cx="2018440" cy="2694841"/>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0" name="Group 6"/>
          <p:cNvGrpSpPr>
            <a:grpSpLocks/>
          </p:cNvGrpSpPr>
          <p:nvPr/>
        </p:nvGrpSpPr>
        <p:grpSpPr bwMode="auto">
          <a:xfrm flipV="1">
            <a:off x="715963" y="1582738"/>
            <a:ext cx="2101850" cy="738187"/>
            <a:chOff x="4763053" y="2429435"/>
            <a:chExt cx="2840864" cy="833718"/>
          </a:xfrm>
        </p:grpSpPr>
        <p:sp>
          <p:nvSpPr>
            <p:cNvPr id="55" name="Freeform 54"/>
            <p:cNvSpPr/>
            <p:nvPr/>
          </p:nvSpPr>
          <p:spPr bwMode="gray">
            <a:xfrm>
              <a:off x="4770793" y="2429435"/>
              <a:ext cx="2833124" cy="76896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6" name="Pie 55"/>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1" name="Group 57"/>
          <p:cNvGrpSpPr>
            <a:grpSpLocks/>
          </p:cNvGrpSpPr>
          <p:nvPr/>
        </p:nvGrpSpPr>
        <p:grpSpPr bwMode="auto">
          <a:xfrm>
            <a:off x="3389313" y="1404938"/>
            <a:ext cx="2706687" cy="5300662"/>
            <a:chOff x="457200" y="1239996"/>
            <a:chExt cx="2177144" cy="2804886"/>
          </a:xfrm>
        </p:grpSpPr>
        <p:sp>
          <p:nvSpPr>
            <p:cNvPr id="59" name="Rectangle 58"/>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0" name="Rectangle 59"/>
            <p:cNvSpPr/>
            <p:nvPr/>
          </p:nvSpPr>
          <p:spPr>
            <a:xfrm>
              <a:off x="536369" y="1293758"/>
              <a:ext cx="2018806" cy="2694841"/>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2" name="Group 60"/>
          <p:cNvGrpSpPr>
            <a:grpSpLocks/>
          </p:cNvGrpSpPr>
          <p:nvPr/>
        </p:nvGrpSpPr>
        <p:grpSpPr bwMode="auto">
          <a:xfrm flipV="1">
            <a:off x="3609975" y="1582738"/>
            <a:ext cx="2160588" cy="766762"/>
            <a:chOff x="4782670" y="2396650"/>
            <a:chExt cx="2919335" cy="866503"/>
          </a:xfrm>
        </p:grpSpPr>
        <p:sp>
          <p:nvSpPr>
            <p:cNvPr id="64" name="Freeform 63"/>
            <p:cNvSpPr/>
            <p:nvPr/>
          </p:nvSpPr>
          <p:spPr bwMode="gray">
            <a:xfrm>
              <a:off x="4868881" y="2396650"/>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5" name="Pie 64"/>
            <p:cNvSpPr/>
            <p:nvPr/>
          </p:nvSpPr>
          <p:spPr bwMode="gray">
            <a:xfrm>
              <a:off x="4782670" y="3083753"/>
              <a:ext cx="304589" cy="179400"/>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3" name="Group 71"/>
          <p:cNvGrpSpPr>
            <a:grpSpLocks/>
          </p:cNvGrpSpPr>
          <p:nvPr/>
        </p:nvGrpSpPr>
        <p:grpSpPr bwMode="auto">
          <a:xfrm>
            <a:off x="6227763" y="1403350"/>
            <a:ext cx="2708275" cy="5300663"/>
            <a:chOff x="457200" y="1239996"/>
            <a:chExt cx="2177144" cy="2804886"/>
          </a:xfrm>
        </p:grpSpPr>
        <p:sp>
          <p:nvSpPr>
            <p:cNvPr id="73" name="Rectangle 7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5" name="Rectangle 74"/>
            <p:cNvSpPr/>
            <p:nvPr/>
          </p:nvSpPr>
          <p:spPr>
            <a:xfrm>
              <a:off x="536322" y="1293758"/>
              <a:ext cx="2018899" cy="2694841"/>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4" name="Group 75"/>
          <p:cNvGrpSpPr>
            <a:grpSpLocks/>
          </p:cNvGrpSpPr>
          <p:nvPr/>
        </p:nvGrpSpPr>
        <p:grpSpPr bwMode="auto">
          <a:xfrm flipV="1">
            <a:off x="6503988" y="1582738"/>
            <a:ext cx="2101850" cy="738187"/>
            <a:chOff x="4782670" y="2429435"/>
            <a:chExt cx="2840865" cy="833718"/>
          </a:xfrm>
        </p:grpSpPr>
        <p:sp>
          <p:nvSpPr>
            <p:cNvPr id="77" name="Freeform 76"/>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78" name="Pie 77"/>
            <p:cNvSpPr/>
            <p:nvPr/>
          </p:nvSpPr>
          <p:spPr bwMode="gray">
            <a:xfrm>
              <a:off x="4782670" y="3083859"/>
              <a:ext cx="304685" cy="179294"/>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sp>
        <p:nvSpPr>
          <p:cNvPr id="6153" name="Rectangle 79"/>
          <p:cNvSpPr>
            <a:spLocks noChangeArrowheads="1"/>
          </p:cNvSpPr>
          <p:nvPr/>
        </p:nvSpPr>
        <p:spPr bwMode="auto">
          <a:xfrm>
            <a:off x="377825" y="2073275"/>
            <a:ext cx="28670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2200">
              <a:solidFill>
                <a:srgbClr val="2D2015"/>
              </a:solidFill>
              <a:latin typeface="Times New Roman" pitchFamily="18" charset="0"/>
              <a:cs typeface="Times New Roman" pitchFamily="18" charset="0"/>
            </a:endParaRPr>
          </a:p>
          <a:p>
            <a:pPr fontAlgn="base">
              <a:spcBef>
                <a:spcPct val="0"/>
              </a:spcBef>
              <a:spcAft>
                <a:spcPct val="0"/>
              </a:spcAft>
            </a:pPr>
            <a:r>
              <a:rPr lang="en-US" sz="2200">
                <a:solidFill>
                  <a:srgbClr val="2D2015"/>
                </a:solidFill>
                <a:latin typeface="Times New Roman" pitchFamily="18" charset="0"/>
                <a:cs typeface="Times New Roman" pitchFamily="18" charset="0"/>
              </a:rPr>
              <a:t>Khởi phát cấp tính (vài phút đến vài giờ) bao gồm các triệu chứng trên da hoặc/ và niêm mạc (mề đay, ngứa hoặc hồng ban, phù môi hoặc lưỡi…) kết hợp với có ít nhất một trong các dấu hiệu sau:</a:t>
            </a:r>
          </a:p>
          <a:p>
            <a:pPr fontAlgn="base">
              <a:spcBef>
                <a:spcPct val="0"/>
              </a:spcBef>
              <a:spcAft>
                <a:spcPct val="0"/>
              </a:spcAft>
            </a:pPr>
            <a:r>
              <a:rPr lang="en-US" sz="2200">
                <a:solidFill>
                  <a:srgbClr val="2D2015"/>
                </a:solidFill>
                <a:latin typeface="Times New Roman" pitchFamily="18" charset="0"/>
                <a:cs typeface="Times New Roman" pitchFamily="18" charset="0"/>
              </a:rPr>
              <a:t>+ </a:t>
            </a:r>
            <a:r>
              <a:rPr lang="en-US" sz="2400" i="1">
                <a:solidFill>
                  <a:srgbClr val="2D2015"/>
                </a:solidFill>
                <a:latin typeface="Times New Roman" pitchFamily="18" charset="0"/>
                <a:cs typeface="Times New Roman" pitchFamily="18" charset="0"/>
              </a:rPr>
              <a:t>Hô hấp</a:t>
            </a:r>
          </a:p>
          <a:p>
            <a:pPr fontAlgn="base">
              <a:spcBef>
                <a:spcPct val="0"/>
              </a:spcBef>
              <a:spcAft>
                <a:spcPct val="0"/>
              </a:spcAft>
            </a:pPr>
            <a:r>
              <a:rPr lang="en-US" sz="2400" i="1">
                <a:solidFill>
                  <a:srgbClr val="2D2015"/>
                </a:solidFill>
                <a:latin typeface="Times New Roman" pitchFamily="18" charset="0"/>
                <a:cs typeface="Times New Roman" pitchFamily="18" charset="0"/>
              </a:rPr>
              <a:t>+ Tụt huyết áp</a:t>
            </a:r>
            <a:r>
              <a:rPr lang="en-US" sz="2200">
                <a:solidFill>
                  <a:srgbClr val="2D2015"/>
                </a:solidFill>
                <a:latin typeface="Times New Roman" pitchFamily="18" charset="0"/>
                <a:cs typeface="Times New Roman" pitchFamily="18" charset="0"/>
              </a:rPr>
              <a:t/>
            </a:r>
            <a:br>
              <a:rPr lang="en-US" sz="2200">
                <a:solidFill>
                  <a:srgbClr val="2D2015"/>
                </a:solidFill>
                <a:latin typeface="Times New Roman" pitchFamily="18" charset="0"/>
                <a:cs typeface="Times New Roman" pitchFamily="18" charset="0"/>
              </a:rPr>
            </a:br>
            <a:endParaRPr lang="en-US" sz="2200">
              <a:solidFill>
                <a:srgbClr val="4A4644"/>
              </a:solidFill>
              <a:latin typeface="Arial" charset="0"/>
              <a:cs typeface="Arial" charset="0"/>
            </a:endParaRPr>
          </a:p>
        </p:txBody>
      </p:sp>
      <p:sp>
        <p:nvSpPr>
          <p:cNvPr id="4106" name="Rectangle 82"/>
          <p:cNvSpPr>
            <a:spLocks noChangeArrowheads="1"/>
          </p:cNvSpPr>
          <p:nvPr/>
        </p:nvSpPr>
        <p:spPr bwMode="auto">
          <a:xfrm>
            <a:off x="3541713" y="3522663"/>
            <a:ext cx="2228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endParaRPr lang="en-US" sz="1600">
              <a:solidFill>
                <a:srgbClr val="4A4644"/>
              </a:solidFill>
              <a:latin typeface="Arial" charset="0"/>
              <a:cs typeface="Arial" charset="0"/>
            </a:endParaRPr>
          </a:p>
        </p:txBody>
      </p:sp>
      <p:sp>
        <p:nvSpPr>
          <p:cNvPr id="6155" name="Rectangle 83"/>
          <p:cNvSpPr>
            <a:spLocks noChangeArrowheads="1"/>
          </p:cNvSpPr>
          <p:nvPr/>
        </p:nvSpPr>
        <p:spPr bwMode="auto">
          <a:xfrm>
            <a:off x="6326188" y="2444750"/>
            <a:ext cx="25114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sz="2200">
                <a:solidFill>
                  <a:srgbClr val="2D2015"/>
                </a:solidFill>
                <a:latin typeface="Times New Roman" pitchFamily="18" charset="0"/>
                <a:cs typeface="Times New Roman" pitchFamily="18" charset="0"/>
              </a:rPr>
              <a:t>Sau khi tiếp xúc với dị nguyên nghi ngờ gây phản vệ.</a:t>
            </a:r>
          </a:p>
          <a:p>
            <a:pPr fontAlgn="base">
              <a:spcBef>
                <a:spcPct val="0"/>
              </a:spcBef>
              <a:spcAft>
                <a:spcPct val="0"/>
              </a:spcAft>
            </a:pPr>
            <a:r>
              <a:rPr lang="en-US" sz="2400">
                <a:solidFill>
                  <a:srgbClr val="2D2015"/>
                </a:solidFill>
                <a:latin typeface="Times New Roman" pitchFamily="18" charset="0"/>
                <a:cs typeface="Times New Roman" pitchFamily="18" charset="0"/>
              </a:rPr>
              <a:t>+ Người lớn: HA tâm thu &lt; 90 mmHg, hoặc giảm 30% so với trước.</a:t>
            </a:r>
          </a:p>
          <a:p>
            <a:pPr fontAlgn="base">
              <a:spcBef>
                <a:spcPct val="0"/>
              </a:spcBef>
              <a:spcAft>
                <a:spcPct val="0"/>
              </a:spcAft>
            </a:pPr>
            <a:r>
              <a:rPr lang="en-US" sz="2400">
                <a:solidFill>
                  <a:srgbClr val="2D2015"/>
                </a:solidFill>
                <a:latin typeface="Times New Roman" pitchFamily="18" charset="0"/>
                <a:cs typeface="Times New Roman" pitchFamily="18" charset="0"/>
              </a:rPr>
              <a:t>+ Trẻ em: tụt HA tùy theo tuổi.</a:t>
            </a:r>
          </a:p>
          <a:p>
            <a:pPr fontAlgn="base">
              <a:spcBef>
                <a:spcPct val="0"/>
              </a:spcBef>
              <a:spcAft>
                <a:spcPct val="0"/>
              </a:spcAft>
            </a:pPr>
            <a:endParaRPr lang="en-US" sz="2400">
              <a:solidFill>
                <a:srgbClr val="2D2015"/>
              </a:solidFill>
              <a:latin typeface="Times New Roman" pitchFamily="18" charset="0"/>
              <a:cs typeface="Times New Roman" pitchFamily="18" charset="0"/>
            </a:endParaRPr>
          </a:p>
          <a:p>
            <a:pPr fontAlgn="base">
              <a:spcBef>
                <a:spcPct val="0"/>
              </a:spcBef>
              <a:spcAft>
                <a:spcPct val="0"/>
              </a:spcAft>
            </a:pPr>
            <a:endParaRPr lang="en-US" sz="2400">
              <a:solidFill>
                <a:srgbClr val="2D2015"/>
              </a:solidFill>
              <a:latin typeface="Times New Roman" pitchFamily="18" charset="0"/>
              <a:cs typeface="Times New Roman" pitchFamily="18" charset="0"/>
            </a:endParaRPr>
          </a:p>
        </p:txBody>
      </p:sp>
      <p:sp>
        <p:nvSpPr>
          <p:cNvPr id="11" name="TextBox 10"/>
          <p:cNvSpPr txBox="1"/>
          <p:nvPr/>
        </p:nvSpPr>
        <p:spPr>
          <a:xfrm>
            <a:off x="722313" y="1766888"/>
            <a:ext cx="2033587" cy="493712"/>
          </a:xfrm>
          <a:prstGeom prst="rect">
            <a:avLst/>
          </a:prstGeom>
          <a:noFill/>
        </p:spPr>
        <p:txBody>
          <a:bodyPr wrap="none" anchor="ctr">
            <a:spAutoFit/>
          </a:bodyPr>
          <a:lstStyle/>
          <a:p>
            <a:pPr fontAlgn="base">
              <a:spcBef>
                <a:spcPct val="0"/>
              </a:spcBef>
              <a:spcAft>
                <a:spcPct val="0"/>
              </a:spcAft>
              <a:defRPr/>
            </a:pPr>
            <a:r>
              <a:rPr lang="en-US" sz="26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Tiêu chuẩn 1</a:t>
            </a:r>
            <a:endParaRPr lang="en-US" sz="2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5" name="TextBox 84"/>
          <p:cNvSpPr txBox="1"/>
          <p:nvPr/>
        </p:nvSpPr>
        <p:spPr>
          <a:xfrm>
            <a:off x="3675063" y="1795463"/>
            <a:ext cx="2074862" cy="492125"/>
          </a:xfrm>
          <a:prstGeom prst="rect">
            <a:avLst/>
          </a:prstGeom>
          <a:noFill/>
        </p:spPr>
        <p:txBody>
          <a:bodyPr anchor="ctr">
            <a:spAutoFit/>
          </a:bodyPr>
          <a:lstStyle/>
          <a:p>
            <a:pPr fontAlgn="base">
              <a:spcBef>
                <a:spcPct val="0"/>
              </a:spcBef>
              <a:spcAft>
                <a:spcPct val="0"/>
              </a:spcAft>
              <a:defRPr/>
            </a:pPr>
            <a:r>
              <a:rPr lang="en-US" sz="26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Tiêu chuẩn 2</a:t>
            </a:r>
            <a:endParaRPr lang="en-US" sz="26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0" name="TextBox 99"/>
          <p:cNvSpPr txBox="1"/>
          <p:nvPr/>
        </p:nvSpPr>
        <p:spPr>
          <a:xfrm>
            <a:off x="6503988" y="1804988"/>
            <a:ext cx="2116137" cy="492125"/>
          </a:xfrm>
          <a:prstGeom prst="rect">
            <a:avLst/>
          </a:prstGeom>
          <a:noFill/>
        </p:spPr>
        <p:txBody>
          <a:bodyPr wrap="none" anchor="ctr">
            <a:spAutoFit/>
          </a:bodyPr>
          <a:lstStyle/>
          <a:p>
            <a:pPr fontAlgn="base">
              <a:spcBef>
                <a:spcPct val="0"/>
              </a:spcBef>
              <a:spcAft>
                <a:spcPct val="0"/>
              </a:spcAft>
              <a:defRPr/>
            </a:pPr>
            <a:r>
              <a:rPr lang="en-US" sz="2600" b="1">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Tiêu chuẩn 3 </a:t>
            </a:r>
            <a:endParaRPr lang="en-US" sz="2600" b="1" dirty="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a:spLocks noChangeArrowheads="1"/>
          </p:cNvSpPr>
          <p:nvPr/>
        </p:nvSpPr>
        <p:spPr bwMode="auto">
          <a:xfrm>
            <a:off x="3535363" y="2514600"/>
            <a:ext cx="24622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200">
                <a:solidFill>
                  <a:srgbClr val="2D2015"/>
                </a:solidFill>
                <a:latin typeface="Times New Roman" pitchFamily="18" charset="0"/>
                <a:cs typeface="Times New Roman" pitchFamily="18" charset="0"/>
              </a:rPr>
              <a:t>Có ít nhất 2 dấu hiệu sau khi phơi nhiễm với chất có khả năng gây phản vệ:</a:t>
            </a:r>
          </a:p>
          <a:p>
            <a:pPr fontAlgn="base">
              <a:spcBef>
                <a:spcPct val="0"/>
              </a:spcBef>
              <a:spcAft>
                <a:spcPct val="0"/>
              </a:spcAft>
            </a:pPr>
            <a:r>
              <a:rPr lang="en-US" sz="2200">
                <a:solidFill>
                  <a:srgbClr val="2D2015"/>
                </a:solidFill>
                <a:cs typeface="Arial" charset="0"/>
              </a:rPr>
              <a:t>+ </a:t>
            </a:r>
            <a:r>
              <a:rPr lang="en-US" sz="2400" i="1">
                <a:solidFill>
                  <a:srgbClr val="2D2015"/>
                </a:solidFill>
                <a:latin typeface="Times New Roman" pitchFamily="18" charset="0"/>
                <a:cs typeface="Times New Roman" pitchFamily="18" charset="0"/>
              </a:rPr>
              <a:t>Da và/ hoặc niêm mạc</a:t>
            </a:r>
          </a:p>
          <a:p>
            <a:pPr fontAlgn="base">
              <a:spcBef>
                <a:spcPct val="0"/>
              </a:spcBef>
              <a:spcAft>
                <a:spcPct val="0"/>
              </a:spcAft>
            </a:pPr>
            <a:r>
              <a:rPr lang="en-US" sz="2400" i="1">
                <a:solidFill>
                  <a:srgbClr val="2D2015"/>
                </a:solidFill>
                <a:latin typeface="Times New Roman" pitchFamily="18" charset="0"/>
                <a:cs typeface="Times New Roman" pitchFamily="18" charset="0"/>
              </a:rPr>
              <a:t>+ Hô hấp</a:t>
            </a:r>
          </a:p>
          <a:p>
            <a:pPr fontAlgn="base">
              <a:spcBef>
                <a:spcPct val="0"/>
              </a:spcBef>
              <a:spcAft>
                <a:spcPct val="0"/>
              </a:spcAft>
            </a:pPr>
            <a:r>
              <a:rPr lang="en-US" sz="2400" i="1">
                <a:solidFill>
                  <a:srgbClr val="2D2015"/>
                </a:solidFill>
                <a:latin typeface="Times New Roman" pitchFamily="18" charset="0"/>
                <a:cs typeface="Times New Roman" pitchFamily="18" charset="0"/>
              </a:rPr>
              <a:t>+ Hạ huyết áp</a:t>
            </a:r>
          </a:p>
          <a:p>
            <a:pPr fontAlgn="base">
              <a:spcBef>
                <a:spcPct val="0"/>
              </a:spcBef>
              <a:spcAft>
                <a:spcPct val="0"/>
              </a:spcAft>
            </a:pPr>
            <a:r>
              <a:rPr lang="en-US" sz="2400" i="1">
                <a:solidFill>
                  <a:srgbClr val="2D2015"/>
                </a:solidFill>
                <a:latin typeface="Times New Roman" pitchFamily="18" charset="0"/>
                <a:cs typeface="Times New Roman" pitchFamily="18" charset="0"/>
              </a:rPr>
              <a:t>+ Tiêu hóa</a:t>
            </a:r>
          </a:p>
          <a:p>
            <a:pPr fontAlgn="base">
              <a:spcBef>
                <a:spcPct val="0"/>
              </a:spcBef>
              <a:spcAft>
                <a:spcPct val="0"/>
              </a:spcAft>
            </a:pPr>
            <a:endParaRPr lang="en-US" sz="2400" i="1">
              <a:solidFill>
                <a:srgbClr val="2D2015"/>
              </a:solidFill>
              <a:latin typeface="Times New Roman" pitchFamily="18" charset="0"/>
              <a:cs typeface="Times New Roman" pitchFamily="18" charset="0"/>
            </a:endParaRPr>
          </a:p>
        </p:txBody>
      </p:sp>
    </p:spTree>
    <p:extLst>
      <p:ext uri="{BB962C8B-B14F-4D97-AF65-F5344CB8AC3E}">
        <p14:creationId xmlns:p14="http://schemas.microsoft.com/office/powerpoint/2010/main" val="14848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anim calcmode="lin" valueType="num">
                                      <p:cBhvr>
                                        <p:cTn id="28" dur="1000" fill="hold"/>
                                        <p:tgtEl>
                                          <p:spTgt spid="100"/>
                                        </p:tgtEl>
                                        <p:attrNameLst>
                                          <p:attrName>ppt_x</p:attrName>
                                        </p:attrNameLst>
                                      </p:cBhvr>
                                      <p:tavLst>
                                        <p:tav tm="0">
                                          <p:val>
                                            <p:strVal val="#ppt_x"/>
                                          </p:val>
                                        </p:tav>
                                        <p:tav tm="100000">
                                          <p:val>
                                            <p:strVal val="#ppt_x"/>
                                          </p:val>
                                        </p:tav>
                                      </p:tavLst>
                                    </p:anim>
                                    <p:anim calcmode="lin" valueType="num">
                                      <p:cBhvr>
                                        <p:cTn id="2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153"/>
                                        </p:tgtEl>
                                        <p:attrNameLst>
                                          <p:attrName>style.visibility</p:attrName>
                                        </p:attrNameLst>
                                      </p:cBhvr>
                                      <p:to>
                                        <p:strVal val="visible"/>
                                      </p:to>
                                    </p:set>
                                    <p:anim calcmode="lin" valueType="num">
                                      <p:cBhvr additive="base">
                                        <p:cTn id="34" dur="500" fill="hold"/>
                                        <p:tgtEl>
                                          <p:spTgt spid="6153"/>
                                        </p:tgtEl>
                                        <p:attrNameLst>
                                          <p:attrName>ppt_x</p:attrName>
                                        </p:attrNameLst>
                                      </p:cBhvr>
                                      <p:tavLst>
                                        <p:tav tm="0">
                                          <p:val>
                                            <p:strVal val="#ppt_x"/>
                                          </p:val>
                                        </p:tav>
                                        <p:tav tm="100000">
                                          <p:val>
                                            <p:strVal val="#ppt_x"/>
                                          </p:val>
                                        </p:tav>
                                      </p:tavLst>
                                    </p:anim>
                                    <p:anim calcmode="lin" valueType="num">
                                      <p:cBhvr additive="base">
                                        <p:cTn id="35"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155"/>
                                        </p:tgtEl>
                                        <p:attrNameLst>
                                          <p:attrName>style.visibility</p:attrName>
                                        </p:attrNameLst>
                                      </p:cBhvr>
                                      <p:to>
                                        <p:strVal val="visible"/>
                                      </p:to>
                                    </p:set>
                                    <p:anim calcmode="lin" valueType="num">
                                      <p:cBhvr additive="base">
                                        <p:cTn id="46" dur="500" fill="hold"/>
                                        <p:tgtEl>
                                          <p:spTgt spid="6155"/>
                                        </p:tgtEl>
                                        <p:attrNameLst>
                                          <p:attrName>ppt_x</p:attrName>
                                        </p:attrNameLst>
                                      </p:cBhvr>
                                      <p:tavLst>
                                        <p:tav tm="0">
                                          <p:val>
                                            <p:strVal val="#ppt_x"/>
                                          </p:val>
                                        </p:tav>
                                        <p:tav tm="100000">
                                          <p:val>
                                            <p:strVal val="#ppt_x"/>
                                          </p:val>
                                        </p:tav>
                                      </p:tavLst>
                                    </p:anim>
                                    <p:anim calcmode="lin" valueType="num">
                                      <p:cBhvr additive="base">
                                        <p:cTn id="47"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3" grpId="0"/>
      <p:bldP spid="6155" grpId="0"/>
      <p:bldP spid="11" grpId="0"/>
      <p:bldP spid="85" grpId="0"/>
      <p:bldP spid="10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700338" y="195263"/>
            <a:ext cx="4772025" cy="715962"/>
          </a:xfrm>
        </p:spPr>
        <p:txBody>
          <a:bodyPr/>
          <a:lstStyle/>
          <a:p>
            <a:pPr algn="ctr" eaLnBrk="1" hangingPunct="1"/>
            <a:r>
              <a:rPr lang="en-US" sz="3200" b="1" u="sng" dirty="0" smtClean="0">
                <a:solidFill>
                  <a:srgbClr val="FF0000"/>
                </a:solidFill>
                <a:latin typeface="Times New Roman" pitchFamily="18" charset="0"/>
                <a:cs typeface="Times New Roman" pitchFamily="18" charset="0"/>
              </a:rPr>
              <a:t>4.ĐIỀU TRỊ ĐẶC HIỆU</a:t>
            </a:r>
          </a:p>
        </p:txBody>
      </p:sp>
      <p:sp>
        <p:nvSpPr>
          <p:cNvPr id="164" name="AutoShape 4"/>
          <p:cNvSpPr>
            <a:spLocks noChangeArrowheads="1"/>
          </p:cNvSpPr>
          <p:nvPr/>
        </p:nvSpPr>
        <p:spPr bwMode="auto">
          <a:xfrm>
            <a:off x="5257800" y="2868613"/>
            <a:ext cx="2298700" cy="2922587"/>
          </a:xfrm>
          <a:prstGeom prst="roundRect">
            <a:avLst>
              <a:gd name="adj" fmla="val 13745"/>
            </a:avLst>
          </a:prstGeom>
          <a:solidFill>
            <a:schemeClr val="accent3">
              <a:lumMod val="75000"/>
            </a:schemeClr>
          </a:solidFill>
          <a:ln w="38100">
            <a:solidFill>
              <a:srgbClr val="C0C0C0"/>
            </a:solidFill>
            <a:round/>
            <a:headEnd/>
            <a:tailEnd/>
          </a:ln>
          <a:effectLst/>
          <a:extLst/>
        </p:spPr>
        <p:txBody>
          <a:bodyPr wrap="none" anchor="ctr"/>
          <a:lstStyle/>
          <a:p>
            <a:pPr>
              <a:defRPr/>
            </a:pPr>
            <a:endParaRPr lang="en-US" kern="0">
              <a:solidFill>
                <a:srgbClr val="000000"/>
              </a:solidFill>
              <a:latin typeface="Arial" pitchFamily="34" charset="0"/>
              <a:cs typeface="Arial" charset="0"/>
            </a:endParaRPr>
          </a:p>
        </p:txBody>
      </p:sp>
      <p:sp>
        <p:nvSpPr>
          <p:cNvPr id="166" name="AutoShape 6"/>
          <p:cNvSpPr>
            <a:spLocks noChangeArrowheads="1"/>
          </p:cNvSpPr>
          <p:nvPr/>
        </p:nvSpPr>
        <p:spPr bwMode="auto">
          <a:xfrm>
            <a:off x="2135188" y="2868613"/>
            <a:ext cx="2127250" cy="2922587"/>
          </a:xfrm>
          <a:prstGeom prst="roundRect">
            <a:avLst>
              <a:gd name="adj" fmla="val 13745"/>
            </a:avLst>
          </a:prstGeom>
          <a:solidFill>
            <a:schemeClr val="accent3">
              <a:lumMod val="75000"/>
            </a:schemeClr>
          </a:solidFill>
          <a:ln w="38100">
            <a:solidFill>
              <a:srgbClr val="C0C0C0"/>
            </a:solidFill>
            <a:round/>
            <a:headEnd/>
            <a:tailEnd/>
          </a:ln>
          <a:effectLst/>
          <a:extLst/>
        </p:spPr>
        <p:txBody>
          <a:bodyPr wrap="none" anchor="ctr"/>
          <a:lstStyle/>
          <a:p>
            <a:pPr>
              <a:defRPr/>
            </a:pPr>
            <a:endParaRPr lang="en-US" kern="0">
              <a:solidFill>
                <a:srgbClr val="000000"/>
              </a:solidFill>
              <a:latin typeface="Arial" pitchFamily="34" charset="0"/>
              <a:cs typeface="Arial" charset="0"/>
            </a:endParaRPr>
          </a:p>
        </p:txBody>
      </p:sp>
      <p:grpSp>
        <p:nvGrpSpPr>
          <p:cNvPr id="6151" name="Group 7"/>
          <p:cNvGrpSpPr>
            <a:grpSpLocks/>
          </p:cNvGrpSpPr>
          <p:nvPr/>
        </p:nvGrpSpPr>
        <p:grpSpPr bwMode="auto">
          <a:xfrm>
            <a:off x="2355850" y="1525588"/>
            <a:ext cx="5468938" cy="935037"/>
            <a:chOff x="624" y="1153"/>
            <a:chExt cx="3785" cy="719"/>
          </a:xfrm>
        </p:grpSpPr>
        <p:sp>
          <p:nvSpPr>
            <p:cNvPr id="168" name="Rectangle 8"/>
            <p:cNvSpPr>
              <a:spLocks noChangeArrowheads="1"/>
            </p:cNvSpPr>
            <p:nvPr/>
          </p:nvSpPr>
          <p:spPr bwMode="gray">
            <a:xfrm rot="3419336">
              <a:off x="625" y="1200"/>
              <a:ext cx="671" cy="672"/>
            </a:xfrm>
            <a:prstGeom prst="rect">
              <a:avLst/>
            </a:prstGeom>
            <a:gradFill rotWithShape="1">
              <a:gsLst>
                <a:gs pos="0">
                  <a:srgbClr val="1A72D2"/>
                </a:gs>
                <a:gs pos="100000">
                  <a:srgbClr val="1A72D2">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1A72D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kern="0">
                <a:solidFill>
                  <a:srgbClr val="000000"/>
                </a:solidFill>
                <a:latin typeface="Arial" pitchFamily="34" charset="0"/>
                <a:cs typeface="Arial" charset="0"/>
              </a:endParaRPr>
            </a:p>
          </p:txBody>
        </p:sp>
        <p:sp>
          <p:nvSpPr>
            <p:cNvPr id="186" name="Oval 13"/>
            <p:cNvSpPr>
              <a:spLocks noChangeArrowheads="1"/>
            </p:cNvSpPr>
            <p:nvPr/>
          </p:nvSpPr>
          <p:spPr bwMode="gray">
            <a:xfrm>
              <a:off x="1916" y="1341"/>
              <a:ext cx="27" cy="27"/>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00000"/>
                </a:solidFill>
                <a:latin typeface="Arial" pitchFamily="34" charset="0"/>
                <a:cs typeface="Arial" charset="0"/>
              </a:endParaRPr>
            </a:p>
          </p:txBody>
        </p:sp>
        <p:grpSp>
          <p:nvGrpSpPr>
            <p:cNvPr id="3089" name="Group 15"/>
            <p:cNvGrpSpPr>
              <a:grpSpLocks/>
            </p:cNvGrpSpPr>
            <p:nvPr/>
          </p:nvGrpSpPr>
          <p:grpSpPr bwMode="auto">
            <a:xfrm>
              <a:off x="2989" y="1299"/>
              <a:ext cx="95" cy="93"/>
              <a:chOff x="2400" y="3442"/>
              <a:chExt cx="71" cy="236"/>
            </a:xfrm>
          </p:grpSpPr>
          <p:sp>
            <p:nvSpPr>
              <p:cNvPr id="181" name="Oval 18"/>
              <p:cNvSpPr>
                <a:spLocks noChangeArrowheads="1"/>
              </p:cNvSpPr>
              <p:nvPr/>
            </p:nvSpPr>
            <p:spPr bwMode="gray">
              <a:xfrm>
                <a:off x="2400" y="3443"/>
                <a:ext cx="71" cy="235"/>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00000"/>
                  </a:solidFill>
                  <a:latin typeface="Arial" pitchFamily="34" charset="0"/>
                  <a:cs typeface="Arial" charset="0"/>
                </a:endParaRPr>
              </a:p>
            </p:txBody>
          </p:sp>
          <p:sp>
            <p:nvSpPr>
              <p:cNvPr id="182" name="Oval 19"/>
              <p:cNvSpPr>
                <a:spLocks noChangeArrowheads="1"/>
              </p:cNvSpPr>
              <p:nvPr/>
            </p:nvSpPr>
            <p:spPr bwMode="gray">
              <a:xfrm>
                <a:off x="2438" y="3521"/>
                <a:ext cx="20" cy="68"/>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00000"/>
                  </a:solidFill>
                  <a:latin typeface="Arial" pitchFamily="34" charset="0"/>
                  <a:cs typeface="Arial" charset="0"/>
                </a:endParaRPr>
              </a:p>
            </p:txBody>
          </p:sp>
        </p:grpSp>
        <p:sp>
          <p:nvSpPr>
            <p:cNvPr id="172" name="Rectangle 20"/>
            <p:cNvSpPr>
              <a:spLocks noChangeArrowheads="1"/>
            </p:cNvSpPr>
            <p:nvPr/>
          </p:nvSpPr>
          <p:spPr bwMode="gray">
            <a:xfrm rot="3419336">
              <a:off x="2880" y="1153"/>
              <a:ext cx="671" cy="671"/>
            </a:xfrm>
            <a:prstGeom prst="rect">
              <a:avLst/>
            </a:prstGeom>
            <a:gradFill rotWithShape="1">
              <a:gsLst>
                <a:gs pos="0">
                  <a:srgbClr val="1A72D2"/>
                </a:gs>
                <a:gs pos="100000">
                  <a:srgbClr val="1A72D2">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rgbClr val="1A72D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n-US" kern="0">
                <a:solidFill>
                  <a:srgbClr val="000000"/>
                </a:solidFill>
                <a:latin typeface="Arial" pitchFamily="34" charset="0"/>
                <a:cs typeface="Arial" charset="0"/>
              </a:endParaRPr>
            </a:p>
          </p:txBody>
        </p:sp>
        <p:sp>
          <p:nvSpPr>
            <p:cNvPr id="178" name="Oval 25"/>
            <p:cNvSpPr>
              <a:spLocks noChangeArrowheads="1"/>
            </p:cNvSpPr>
            <p:nvPr/>
          </p:nvSpPr>
          <p:spPr bwMode="gray">
            <a:xfrm>
              <a:off x="4374" y="1340"/>
              <a:ext cx="35" cy="27"/>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a:solidFill>
                  <a:srgbClr val="000000"/>
                </a:solidFill>
                <a:latin typeface="Arial" pitchFamily="34" charset="0"/>
                <a:cs typeface="Arial" charset="0"/>
              </a:endParaRPr>
            </a:p>
          </p:txBody>
        </p:sp>
      </p:grpSp>
      <p:sp>
        <p:nvSpPr>
          <p:cNvPr id="187" name="Rectangle 27"/>
          <p:cNvSpPr>
            <a:spLocks noChangeArrowheads="1"/>
          </p:cNvSpPr>
          <p:nvPr/>
        </p:nvSpPr>
        <p:spPr bwMode="gray">
          <a:xfrm>
            <a:off x="2700338" y="1697038"/>
            <a:ext cx="28416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b="1" kern="0">
                <a:solidFill>
                  <a:srgbClr val="FFFFFF"/>
                </a:solidFill>
                <a:latin typeface="Arial" pitchFamily="34" charset="0"/>
                <a:cs typeface="Arial" charset="0"/>
              </a:rPr>
              <a:t>I</a:t>
            </a:r>
          </a:p>
        </p:txBody>
      </p:sp>
      <p:sp>
        <p:nvSpPr>
          <p:cNvPr id="189" name="Rectangle 29"/>
          <p:cNvSpPr>
            <a:spLocks noChangeArrowheads="1"/>
          </p:cNvSpPr>
          <p:nvPr/>
        </p:nvSpPr>
        <p:spPr bwMode="gray">
          <a:xfrm>
            <a:off x="5880100" y="1670050"/>
            <a:ext cx="384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b="1" kern="0" dirty="0">
                <a:solidFill>
                  <a:srgbClr val="FFFFFF"/>
                </a:solidFill>
                <a:latin typeface="Arial" pitchFamily="34" charset="0"/>
                <a:cs typeface="Arial" charset="0"/>
              </a:rPr>
              <a:t>II</a:t>
            </a:r>
          </a:p>
        </p:txBody>
      </p:sp>
      <p:sp>
        <p:nvSpPr>
          <p:cNvPr id="195" name="Text Box 14"/>
          <p:cNvSpPr txBox="1">
            <a:spLocks noChangeArrowheads="1"/>
          </p:cNvSpPr>
          <p:nvPr/>
        </p:nvSpPr>
        <p:spPr bwMode="auto">
          <a:xfrm>
            <a:off x="2362200" y="3330575"/>
            <a:ext cx="1900238" cy="2646363"/>
          </a:xfrm>
          <a:prstGeom prst="rect">
            <a:avLst/>
          </a:prstGeom>
          <a:noFill/>
          <a:ln>
            <a:noFill/>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buSzPct val="60000"/>
              <a:buFontTx/>
              <a:buChar char="•"/>
              <a:defRPr/>
            </a:pPr>
            <a:endParaRPr lang="en-US" sz="1400" b="1" i="1" kern="0" dirty="0">
              <a:solidFill>
                <a:srgbClr val="001D3A"/>
              </a:solidFill>
              <a:latin typeface="Verdana" pitchFamily="34" charset="0"/>
              <a:cs typeface="Arial" charset="0"/>
            </a:endParaRPr>
          </a:p>
          <a:p>
            <a:pPr eaLnBrk="0" hangingPunct="0">
              <a:buSzPct val="60000"/>
              <a:buFontTx/>
              <a:buChar char="•"/>
              <a:defRPr/>
            </a:pPr>
            <a:r>
              <a:rPr lang="en-US" sz="2400" b="1" i="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Tại</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nhà,tại</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chỗ</a:t>
            </a:r>
            <a:r>
              <a:rPr lang="en-US" sz="2400" b="1" kern="0" dirty="0">
                <a:solidFill>
                  <a:srgbClr val="001D3A"/>
                </a:solidFill>
                <a:latin typeface="Times New Roman" pitchFamily="18" charset="0"/>
                <a:cs typeface="Times New Roman" pitchFamily="18" charset="0"/>
              </a:rPr>
              <a:t> h</a:t>
            </a:r>
            <a:r>
              <a:rPr lang="vi-VN" sz="2400" b="1" kern="0" dirty="0">
                <a:solidFill>
                  <a:srgbClr val="001D3A"/>
                </a:solidFill>
                <a:latin typeface="Times New Roman" pitchFamily="18" charset="0"/>
                <a:cs typeface="Times New Roman" pitchFamily="18" charset="0"/>
              </a:rPr>
              <a:t>ay</a:t>
            </a:r>
            <a:r>
              <a:rPr lang="en-US" sz="2400" b="1" kern="0" dirty="0">
                <a:solidFill>
                  <a:srgbClr val="001D3A"/>
                </a:solidFill>
                <a:latin typeface="Times New Roman" pitchFamily="18" charset="0"/>
                <a:cs typeface="Times New Roman" pitchFamily="18" charset="0"/>
              </a:rPr>
              <a:t> </a:t>
            </a:r>
            <a:r>
              <a:rPr lang="vi-VN" sz="2400" b="1" kern="0" dirty="0">
                <a:solidFill>
                  <a:srgbClr val="001D3A"/>
                </a:solidFill>
                <a:latin typeface="Times New Roman" pitchFamily="18" charset="0"/>
                <a:cs typeface="Times New Roman" pitchFamily="18" charset="0"/>
              </a:rPr>
              <a:t>trước nhập viện</a:t>
            </a:r>
          </a:p>
          <a:p>
            <a:pPr algn="just" eaLnBrk="0" hangingPunct="0">
              <a:buSzPct val="60000"/>
              <a:buFontTx/>
              <a:buChar char="•"/>
              <a:defRPr/>
            </a:pPr>
            <a:endParaRPr lang="en-US" sz="1400" b="1" i="1" kern="0" dirty="0">
              <a:solidFill>
                <a:srgbClr val="001D3A"/>
              </a:solidFill>
              <a:latin typeface="Verdana" pitchFamily="34" charset="0"/>
              <a:cs typeface="Arial" charset="0"/>
            </a:endParaRPr>
          </a:p>
          <a:p>
            <a:pPr algn="ctr" eaLnBrk="0" hangingPunct="0">
              <a:buSzPct val="60000"/>
              <a:buFontTx/>
              <a:buChar char="•"/>
              <a:defRPr/>
            </a:pPr>
            <a:endParaRPr lang="en-US" sz="1400" b="1" i="1" kern="0" dirty="0">
              <a:solidFill>
                <a:srgbClr val="001D3A"/>
              </a:solidFill>
              <a:latin typeface="Verdana" pitchFamily="34" charset="0"/>
              <a:cs typeface="Arial" charset="0"/>
            </a:endParaRPr>
          </a:p>
          <a:p>
            <a:pPr algn="ctr" eaLnBrk="0" hangingPunct="0">
              <a:buSzPct val="60000"/>
              <a:defRPr/>
            </a:pPr>
            <a:endParaRPr lang="en-US" sz="1400" b="1" i="1" kern="0" dirty="0">
              <a:solidFill>
                <a:srgbClr val="001D3A"/>
              </a:solidFill>
              <a:latin typeface="Verdana" pitchFamily="34" charset="0"/>
              <a:cs typeface="Arial" charset="0"/>
            </a:endParaRPr>
          </a:p>
          <a:p>
            <a:pPr algn="ctr" eaLnBrk="0" hangingPunct="0">
              <a:buSzPct val="60000"/>
              <a:defRPr/>
            </a:pPr>
            <a:endParaRPr lang="en-US" sz="1400" b="1" i="1" kern="0" dirty="0">
              <a:solidFill>
                <a:srgbClr val="001D3A"/>
              </a:solidFill>
              <a:latin typeface="Verdana" pitchFamily="34" charset="0"/>
              <a:cs typeface="Arial" charset="0"/>
            </a:endParaRPr>
          </a:p>
        </p:txBody>
      </p:sp>
      <p:grpSp>
        <p:nvGrpSpPr>
          <p:cNvPr id="3081" name="Nhóm 199"/>
          <p:cNvGrpSpPr>
            <a:grpSpLocks/>
          </p:cNvGrpSpPr>
          <p:nvPr/>
        </p:nvGrpSpPr>
        <p:grpSpPr bwMode="auto">
          <a:xfrm>
            <a:off x="6067425" y="6334125"/>
            <a:ext cx="2590800" cy="339725"/>
            <a:chOff x="4800600" y="6226323"/>
            <a:chExt cx="3850944" cy="503089"/>
          </a:xfrm>
        </p:grpSpPr>
        <p:pic>
          <p:nvPicPr>
            <p:cNvPr id="3085" name="Picture 2" descr="C:\Users\Administrator\Desktop\PowerPoint Dep Ch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4944" y="6287263"/>
              <a:ext cx="3276600" cy="44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4" descr="C:\Users\Administrator\Desktop\PowerPoint Dep logo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226323"/>
              <a:ext cx="47284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3" name="Hình Bầu dục 202"/>
          <p:cNvSpPr/>
          <p:nvPr/>
        </p:nvSpPr>
        <p:spPr bwMode="auto">
          <a:xfrm>
            <a:off x="211138" y="6248400"/>
            <a:ext cx="533400" cy="533400"/>
          </a:xfrm>
          <a:prstGeom prst="ellipse">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r>
              <a:rPr lang="en-US" sz="2400" b="1">
                <a:solidFill>
                  <a:srgbClr val="FFFFFF">
                    <a:lumMod val="95000"/>
                  </a:srgbClr>
                </a:solidFill>
                <a:latin typeface="Arial" pitchFamily="34" charset="0"/>
                <a:cs typeface="Arial" charset="0"/>
              </a:rPr>
              <a:t>4</a:t>
            </a:r>
          </a:p>
        </p:txBody>
      </p:sp>
      <p:sp>
        <p:nvSpPr>
          <p:cNvPr id="40" name="Text Box 14"/>
          <p:cNvSpPr txBox="1">
            <a:spLocks noChangeArrowheads="1"/>
          </p:cNvSpPr>
          <p:nvPr/>
        </p:nvSpPr>
        <p:spPr bwMode="auto">
          <a:xfrm>
            <a:off x="5284788" y="3530600"/>
            <a:ext cx="2057400" cy="1416050"/>
          </a:xfrm>
          <a:prstGeom prst="rect">
            <a:avLst/>
          </a:prstGeom>
          <a:noFill/>
          <a:ln>
            <a:noFill/>
          </a:ln>
          <a:effectLst/>
          <a:extLst>
            <a:ext uri="{909E8E84-426E-40DD-AFC4-6F175D3DCCD1}">
              <a14:hiddenFill xmlns:a14="http://schemas.microsoft.com/office/drawing/2010/main">
                <a:gradFill rotWithShape="1">
                  <a:gsLst>
                    <a:gs pos="0">
                      <a:schemeClr val="tx2"/>
                    </a:gs>
                    <a:gs pos="100000">
                      <a:schemeClr val="tx2">
                        <a:gamma/>
                        <a:tint val="48627"/>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SzPct val="60000"/>
              <a:buFontTx/>
              <a:buChar char="•"/>
              <a:defRPr/>
            </a:pPr>
            <a:r>
              <a:rPr lang="en-US" sz="2400" b="1" kern="0" dirty="0" err="1">
                <a:solidFill>
                  <a:srgbClr val="001D3A"/>
                </a:solidFill>
                <a:latin typeface="Times New Roman" pitchFamily="18" charset="0"/>
                <a:cs typeface="Times New Roman" pitchFamily="18" charset="0"/>
              </a:rPr>
              <a:t>Tại</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phòng</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cấp</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cứu+khoa</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hồi</a:t>
            </a:r>
            <a:r>
              <a:rPr lang="en-US" sz="2400" b="1" kern="0" dirty="0">
                <a:solidFill>
                  <a:srgbClr val="001D3A"/>
                </a:solidFill>
                <a:latin typeface="Times New Roman" pitchFamily="18" charset="0"/>
                <a:cs typeface="Times New Roman" pitchFamily="18" charset="0"/>
              </a:rPr>
              <a:t> </a:t>
            </a:r>
            <a:r>
              <a:rPr lang="en-US" sz="2400" b="1" kern="0" dirty="0" err="1">
                <a:solidFill>
                  <a:srgbClr val="001D3A"/>
                </a:solidFill>
                <a:latin typeface="Times New Roman" pitchFamily="18" charset="0"/>
                <a:cs typeface="Times New Roman" pitchFamily="18" charset="0"/>
              </a:rPr>
              <a:t>sức</a:t>
            </a:r>
            <a:endParaRPr lang="en-US" sz="2400" b="1" kern="0" dirty="0">
              <a:solidFill>
                <a:srgbClr val="001D3A"/>
              </a:solidFill>
              <a:latin typeface="Times New Roman" pitchFamily="18" charset="0"/>
              <a:cs typeface="Times New Roman" pitchFamily="18" charset="0"/>
            </a:endParaRPr>
          </a:p>
          <a:p>
            <a:pPr algn="ctr" eaLnBrk="0" hangingPunct="0">
              <a:buSzPct val="60000"/>
              <a:defRPr/>
            </a:pPr>
            <a:endParaRPr lang="en-US" sz="1400" b="1" kern="0" dirty="0">
              <a:solidFill>
                <a:srgbClr val="001D3A"/>
              </a:solidFill>
              <a:latin typeface="Verdana" pitchFamily="34" charset="0"/>
              <a:cs typeface="Arial" charset="0"/>
            </a:endParaRPr>
          </a:p>
        </p:txBody>
      </p:sp>
      <p:sp>
        <p:nvSpPr>
          <p:cNvPr id="2" name="Minus 1"/>
          <p:cNvSpPr/>
          <p:nvPr/>
        </p:nvSpPr>
        <p:spPr bwMode="auto">
          <a:xfrm flipV="1">
            <a:off x="3311525" y="1670050"/>
            <a:ext cx="2598738" cy="523875"/>
          </a:xfrm>
          <a:prstGeom prst="mathMinus">
            <a:avLst/>
          </a:prstGeom>
          <a:solidFill>
            <a:srgbClr val="FF0000"/>
          </a:solidFill>
          <a:ln w="9525" cap="flat" cmpd="sng" algn="ctr">
            <a:solidFill>
              <a:schemeClr val="tx1"/>
            </a:solidFill>
            <a:prstDash val="solid"/>
            <a:round/>
            <a:headEnd type="none" w="med" len="med"/>
            <a:tailEnd type="none" w="med" len="med"/>
          </a:ln>
          <a:effectLst/>
          <a:extLst/>
        </p:spPr>
        <p:txBody>
          <a:bodyPr wrap="none" anchor="ctr"/>
          <a:lstStyle/>
          <a:p>
            <a:pPr fontAlgn="base">
              <a:spcBef>
                <a:spcPct val="0"/>
              </a:spcBef>
              <a:spcAft>
                <a:spcPct val="0"/>
              </a:spcAft>
              <a:defRPr/>
            </a:pPr>
            <a:endParaRPr lang="en-US" sz="2400">
              <a:solidFill>
                <a:srgbClr val="4D4D4D"/>
              </a:solidFill>
              <a:latin typeface="Arial" pitchFamily="34" charset="0"/>
              <a:cs typeface="Arial" charset="0"/>
            </a:endParaRPr>
          </a:p>
        </p:txBody>
      </p:sp>
    </p:spTree>
    <p:extLst>
      <p:ext uri="{BB962C8B-B14F-4D97-AF65-F5344CB8AC3E}">
        <p14:creationId xmlns:p14="http://schemas.microsoft.com/office/powerpoint/2010/main" val="424407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
                                          </p:val>
                                        </p:tav>
                                        <p:tav tm="100000">
                                          <p:val>
                                            <p:strVal val="#ppt_x"/>
                                          </p:val>
                                        </p:tav>
                                      </p:tavLst>
                                    </p:anim>
                                    <p:anim calcmode="lin" valueType="num">
                                      <p:cBhvr>
                                        <p:cTn id="9" dur="1000" fill="hold"/>
                                        <p:tgtEl>
                                          <p:spTgt spid="604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circle(in)">
                                      <p:cBhvr>
                                        <p:cTn id="14" dur="2000"/>
                                        <p:tgtEl>
                                          <p:spTgt spid="615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additive="base">
                                        <p:cTn id="19" dur="500" fill="hold"/>
                                        <p:tgtEl>
                                          <p:spTgt spid="166"/>
                                        </p:tgtEl>
                                        <p:attrNameLst>
                                          <p:attrName>ppt_x</p:attrName>
                                        </p:attrNameLst>
                                      </p:cBhvr>
                                      <p:tavLst>
                                        <p:tav tm="0">
                                          <p:val>
                                            <p:strVal val="#ppt_x"/>
                                          </p:val>
                                        </p:tav>
                                        <p:tav tm="100000">
                                          <p:val>
                                            <p:strVal val="#ppt_x"/>
                                          </p:val>
                                        </p:tav>
                                      </p:tavLst>
                                    </p:anim>
                                    <p:anim calcmode="lin" valueType="num">
                                      <p:cBhvr additive="base">
                                        <p:cTn id="20"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4"/>
                                        </p:tgtEl>
                                        <p:attrNameLst>
                                          <p:attrName>style.visibility</p:attrName>
                                        </p:attrNameLst>
                                      </p:cBhvr>
                                      <p:to>
                                        <p:strVal val="visible"/>
                                      </p:to>
                                    </p:set>
                                    <p:anim calcmode="lin" valueType="num">
                                      <p:cBhvr additive="base">
                                        <p:cTn id="25" dur="500" fill="hold"/>
                                        <p:tgtEl>
                                          <p:spTgt spid="164"/>
                                        </p:tgtEl>
                                        <p:attrNameLst>
                                          <p:attrName>ppt_x</p:attrName>
                                        </p:attrNameLst>
                                      </p:cBhvr>
                                      <p:tavLst>
                                        <p:tav tm="0">
                                          <p:val>
                                            <p:strVal val="#ppt_x"/>
                                          </p:val>
                                        </p:tav>
                                        <p:tav tm="100000">
                                          <p:val>
                                            <p:strVal val="#ppt_x"/>
                                          </p:val>
                                        </p:tav>
                                      </p:tavLst>
                                    </p:anim>
                                    <p:anim calcmode="lin" valueType="num">
                                      <p:cBhvr additive="base">
                                        <p:cTn id="26"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195">
                                            <p:txEl>
                                              <p:pRg st="1" end="1"/>
                                            </p:txEl>
                                          </p:spTgt>
                                        </p:tgtEl>
                                        <p:attrNameLst>
                                          <p:attrName>style.visibility</p:attrName>
                                        </p:attrNameLst>
                                      </p:cBhvr>
                                      <p:to>
                                        <p:strVal val="visible"/>
                                      </p:to>
                                    </p:set>
                                    <p:animEffect transition="in" filter="fade">
                                      <p:cBhvr>
                                        <p:cTn id="31" dur="1000"/>
                                        <p:tgtEl>
                                          <p:spTgt spid="195">
                                            <p:txEl>
                                              <p:pRg st="1" end="1"/>
                                            </p:txEl>
                                          </p:spTgt>
                                        </p:tgtEl>
                                      </p:cBhvr>
                                    </p:animEffect>
                                    <p:anim calcmode="lin" valueType="num">
                                      <p:cBhvr>
                                        <p:cTn id="32" dur="1000" fill="hold"/>
                                        <p:tgtEl>
                                          <p:spTgt spid="195">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40">
                                            <p:txEl>
                                              <p:pRg st="0" end="0"/>
                                            </p:txEl>
                                          </p:spTgt>
                                        </p:tgtEl>
                                        <p:attrNameLst>
                                          <p:attrName>style.visibility</p:attrName>
                                        </p:attrNameLst>
                                      </p:cBhvr>
                                      <p:to>
                                        <p:strVal val="visible"/>
                                      </p:to>
                                    </p:set>
                                    <p:animEffect transition="in" filter="fade">
                                      <p:cBhvr>
                                        <p:cTn id="38" dur="1000"/>
                                        <p:tgtEl>
                                          <p:spTgt spid="40">
                                            <p:txEl>
                                              <p:pRg st="0" end="0"/>
                                            </p:txEl>
                                          </p:spTgt>
                                        </p:tgtEl>
                                      </p:cBhvr>
                                    </p:animEffect>
                                    <p:anim calcmode="lin" valueType="num">
                                      <p:cBhvr>
                                        <p:cTn id="3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1" presetClass="entr" presetSubtype="1"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heel(1)">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164" grpId="0" animBg="1"/>
      <p:bldP spid="1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700" y="0"/>
            <a:ext cx="9156700" cy="6858000"/>
          </a:xfrm>
        </p:spPr>
      </p:pic>
      <p:sp>
        <p:nvSpPr>
          <p:cNvPr id="4099" name="Title 4"/>
          <p:cNvSpPr>
            <a:spLocks noGrp="1"/>
          </p:cNvSpPr>
          <p:nvPr>
            <p:ph type="title"/>
          </p:nvPr>
        </p:nvSpPr>
        <p:spPr>
          <a:xfrm>
            <a:off x="228600" y="685800"/>
            <a:ext cx="7543800" cy="1066800"/>
          </a:xfrm>
        </p:spPr>
        <p:txBody>
          <a:bodyPr/>
          <a:lstStyle/>
          <a:p>
            <a:pPr eaLnBrk="1" hangingPunct="1"/>
            <a:r>
              <a:rPr lang="vi-VN" sz="3200" b="1" dirty="0" smtClean="0">
                <a:latin typeface="Times New Roman" pitchFamily="18" charset="0"/>
                <a:cs typeface="Times New Roman" pitchFamily="18" charset="0"/>
              </a:rPr>
              <a:t> </a:t>
            </a:r>
            <a:r>
              <a:rPr lang="vi-VN" sz="3200" b="1" dirty="0" smtClean="0">
                <a:solidFill>
                  <a:schemeClr val="tx1">
                    <a:lumMod val="50000"/>
                  </a:schemeClr>
                </a:solidFill>
                <a:latin typeface="Times New Roman" pitchFamily="18" charset="0"/>
                <a:cs typeface="Times New Roman" pitchFamily="18" charset="0"/>
              </a:rPr>
              <a:t>Tại nhà, tại chỗ, hay trước nhập viện:</a:t>
            </a:r>
            <a:r>
              <a:rPr lang="vi-VN" sz="3200" dirty="0" smtClean="0">
                <a:solidFill>
                  <a:schemeClr val="tx1">
                    <a:lumMod val="50000"/>
                  </a:schemeClr>
                </a:solidFill>
                <a:latin typeface="Times New Roman" pitchFamily="18" charset="0"/>
                <a:cs typeface="Times New Roman" pitchFamily="18" charset="0"/>
              </a:rPr>
              <a:t/>
            </a:r>
            <a:br>
              <a:rPr lang="vi-VN" sz="3200" dirty="0" smtClean="0">
                <a:solidFill>
                  <a:schemeClr val="tx1">
                    <a:lumMod val="50000"/>
                  </a:schemeClr>
                </a:solidFill>
                <a:latin typeface="Times New Roman" pitchFamily="18" charset="0"/>
                <a:cs typeface="Times New Roman" pitchFamily="18" charset="0"/>
              </a:rPr>
            </a:br>
            <a:endParaRPr lang="en-US" sz="3200" dirty="0" smtClean="0">
              <a:solidFill>
                <a:schemeClr val="tx1">
                  <a:lumMod val="50000"/>
                </a:schemeClr>
              </a:solidFill>
              <a:latin typeface="Times New Roman" pitchFamily="18" charset="0"/>
              <a:cs typeface="Times New Roman" pitchFamily="18" charset="0"/>
            </a:endParaRPr>
          </a:p>
        </p:txBody>
      </p:sp>
      <p:sp>
        <p:nvSpPr>
          <p:cNvPr id="7" name="Rectangle 6"/>
          <p:cNvSpPr>
            <a:spLocks noChangeArrowheads="1"/>
          </p:cNvSpPr>
          <p:nvPr/>
        </p:nvSpPr>
        <p:spPr bwMode="auto">
          <a:xfrm>
            <a:off x="990600" y="1536700"/>
            <a:ext cx="7315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vi-VN" sz="2400" dirty="0">
                <a:solidFill>
                  <a:schemeClr val="tx1">
                    <a:lumMod val="50000"/>
                  </a:schemeClr>
                </a:solidFill>
                <a:latin typeface="Times New Roman" pitchFamily="18" charset="0"/>
                <a:cs typeface="Times New Roman" pitchFamily="18" charset="0"/>
              </a:rPr>
              <a:t>+ Adrenalin 1mg x tiêm bắp hay dưới da ngay</a:t>
            </a:r>
            <a:r>
              <a:rPr lang="en-US" sz="2400" dirty="0">
                <a:solidFill>
                  <a:schemeClr val="tx1">
                    <a:lumMod val="50000"/>
                  </a:schemeClr>
                </a:solidFill>
                <a:latin typeface="Times New Roman" pitchFamily="18" charset="0"/>
                <a:cs typeface="Times New Roman" pitchFamily="18" charset="0"/>
              </a:rPr>
              <a:t>.</a:t>
            </a:r>
            <a:endParaRPr lang="vi-VN" sz="2400" dirty="0">
              <a:solidFill>
                <a:schemeClr val="tx1">
                  <a:lumMod val="50000"/>
                </a:schemeClr>
              </a:solidFill>
              <a:latin typeface="Times New Roman" pitchFamily="18" charset="0"/>
              <a:cs typeface="Times New Roman" pitchFamily="18" charset="0"/>
            </a:endParaRPr>
          </a:p>
          <a:p>
            <a:pPr fontAlgn="base">
              <a:spcBef>
                <a:spcPct val="0"/>
              </a:spcBef>
              <a:spcAft>
                <a:spcPct val="0"/>
              </a:spcAft>
            </a:pPr>
            <a:r>
              <a:rPr lang="vi-VN" sz="2400" dirty="0">
                <a:solidFill>
                  <a:schemeClr val="tx1">
                    <a:lumMod val="50000"/>
                  </a:schemeClr>
                </a:solidFill>
                <a:latin typeface="Times New Roman" pitchFamily="18" charset="0"/>
                <a:cs typeface="Times New Roman" pitchFamily="18" charset="0"/>
              </a:rPr>
              <a:t>+ Adrenalin 1mg pha 10ml (nước cất, đường, muối) x IV 1ml/1phút, tới khi HA &gt;90 mmHg. (nếu đặt đ</a:t>
            </a:r>
            <a:r>
              <a:rPr lang="en-US" sz="2400" dirty="0" err="1">
                <a:solidFill>
                  <a:schemeClr val="tx1">
                    <a:lumMod val="50000"/>
                  </a:schemeClr>
                </a:solidFill>
                <a:latin typeface="Times New Roman" pitchFamily="18" charset="0"/>
                <a:cs typeface="Times New Roman" pitchFamily="18" charset="0"/>
              </a:rPr>
              <a:t>ược</a:t>
            </a:r>
            <a:r>
              <a:rPr lang="en-US" sz="2400" dirty="0">
                <a:solidFill>
                  <a:schemeClr val="tx1">
                    <a:lumMod val="50000"/>
                  </a:schemeClr>
                </a:solidFill>
                <a:latin typeface="Times New Roman" pitchFamily="18" charset="0"/>
                <a:cs typeface="Times New Roman" pitchFamily="18" charset="0"/>
              </a:rPr>
              <a:t> </a:t>
            </a:r>
            <a:r>
              <a:rPr lang="vi-VN" sz="2400" dirty="0">
                <a:solidFill>
                  <a:schemeClr val="tx1">
                    <a:lumMod val="50000"/>
                  </a:schemeClr>
                </a:solidFill>
                <a:latin typeface="Times New Roman" pitchFamily="18" charset="0"/>
                <a:cs typeface="Times New Roman" pitchFamily="18" charset="0"/>
              </a:rPr>
              <a:t>đường truyền thì càng tốt)</a:t>
            </a:r>
          </a:p>
          <a:p>
            <a:pPr fontAlgn="base">
              <a:spcBef>
                <a:spcPct val="0"/>
              </a:spcBef>
              <a:spcAft>
                <a:spcPct val="0"/>
              </a:spcAft>
            </a:pPr>
            <a:r>
              <a:rPr lang="vi-VN" sz="2400" dirty="0">
                <a:solidFill>
                  <a:schemeClr val="tx1">
                    <a:lumMod val="50000"/>
                  </a:schemeClr>
                </a:solidFill>
                <a:latin typeface="Times New Roman" pitchFamily="18" charset="0"/>
                <a:cs typeface="Times New Roman" pitchFamily="18" charset="0"/>
              </a:rPr>
              <a:t>+ Solumedro</a:t>
            </a:r>
            <a:r>
              <a:rPr lang="en-US" sz="2400" dirty="0">
                <a:solidFill>
                  <a:schemeClr val="tx1">
                    <a:lumMod val="50000"/>
                  </a:schemeClr>
                </a:solidFill>
                <a:latin typeface="Times New Roman" pitchFamily="18" charset="0"/>
                <a:cs typeface="Times New Roman" pitchFamily="18" charset="0"/>
              </a:rPr>
              <a:t>l </a:t>
            </a:r>
            <a:r>
              <a:rPr lang="vi-VN" sz="2400" dirty="0">
                <a:solidFill>
                  <a:schemeClr val="tx1">
                    <a:lumMod val="50000"/>
                  </a:schemeClr>
                </a:solidFill>
                <a:latin typeface="Times New Roman" pitchFamily="18" charset="0"/>
                <a:cs typeface="Times New Roman" pitchFamily="18" charset="0"/>
              </a:rPr>
              <a:t>40mg x 1ống/tiêm IV.</a:t>
            </a:r>
          </a:p>
          <a:p>
            <a:pPr fontAlgn="base">
              <a:spcBef>
                <a:spcPct val="0"/>
              </a:spcBef>
              <a:spcAft>
                <a:spcPct val="0"/>
              </a:spcAft>
            </a:pPr>
            <a:endParaRPr lang="vi-VN" sz="2400" dirty="0">
              <a:solidFill>
                <a:srgbClr val="4D4D4D"/>
              </a:solidFill>
              <a:latin typeface="Times New Roman" pitchFamily="18" charset="0"/>
              <a:cs typeface="Times New Roman" pitchFamily="18" charset="0"/>
            </a:endParaRPr>
          </a:p>
        </p:txBody>
      </p:sp>
    </p:spTree>
    <p:extLst>
      <p:ext uri="{BB962C8B-B14F-4D97-AF65-F5344CB8AC3E}">
        <p14:creationId xmlns:p14="http://schemas.microsoft.com/office/powerpoint/2010/main" val="837459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Title 1"/>
          <p:cNvSpPr>
            <a:spLocks noGrp="1"/>
          </p:cNvSpPr>
          <p:nvPr>
            <p:ph type="title"/>
          </p:nvPr>
        </p:nvSpPr>
        <p:spPr/>
        <p:txBody>
          <a:bodyPr/>
          <a:lstStyle/>
          <a:p>
            <a:pPr eaLnBrk="1" hangingPunct="1"/>
            <a:endParaRPr lang="en-US" smtClean="0"/>
          </a:p>
        </p:txBody>
      </p:sp>
      <p:sp>
        <p:nvSpPr>
          <p:cNvPr id="7" name="Rectangle 6"/>
          <p:cNvSpPr>
            <a:spLocks noChangeArrowheads="1"/>
          </p:cNvSpPr>
          <p:nvPr/>
        </p:nvSpPr>
        <p:spPr bwMode="auto">
          <a:xfrm>
            <a:off x="0" y="838200"/>
            <a:ext cx="9067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vi-VN" sz="2400" b="1" dirty="0">
                <a:solidFill>
                  <a:srgbClr val="4D4D4D"/>
                </a:solidFill>
                <a:latin typeface="Arial" charset="0"/>
                <a:cs typeface="Arial" charset="0"/>
              </a:rPr>
              <a:t> </a:t>
            </a:r>
            <a:r>
              <a:rPr lang="vi-VN" sz="3200" b="1" dirty="0">
                <a:solidFill>
                  <a:schemeClr val="tx1">
                    <a:lumMod val="50000"/>
                  </a:schemeClr>
                </a:solidFill>
                <a:latin typeface="Times New Roman" pitchFamily="18" charset="0"/>
                <a:cs typeface="Times New Roman" pitchFamily="18" charset="0"/>
              </a:rPr>
              <a:t>Tại phòng </a:t>
            </a:r>
            <a:r>
              <a:rPr lang="en-US" sz="3200" b="1" dirty="0" err="1">
                <a:solidFill>
                  <a:schemeClr val="tx1">
                    <a:lumMod val="50000"/>
                  </a:schemeClr>
                </a:solidFill>
                <a:latin typeface="Times New Roman" pitchFamily="18" charset="0"/>
                <a:cs typeface="Times New Roman" pitchFamily="18" charset="0"/>
              </a:rPr>
              <a:t>cấp</a:t>
            </a:r>
            <a:r>
              <a:rPr lang="en-US" sz="3200" b="1" dirty="0">
                <a:solidFill>
                  <a:schemeClr val="tx1">
                    <a:lumMod val="50000"/>
                  </a:schemeClr>
                </a:solidFill>
                <a:latin typeface="Times New Roman" pitchFamily="18" charset="0"/>
                <a:cs typeface="Times New Roman" pitchFamily="18" charset="0"/>
              </a:rPr>
              <a:t> </a:t>
            </a:r>
            <a:r>
              <a:rPr lang="en-US" sz="3200" b="1" dirty="0" err="1">
                <a:solidFill>
                  <a:schemeClr val="tx1">
                    <a:lumMod val="50000"/>
                  </a:schemeClr>
                </a:solidFill>
                <a:latin typeface="Times New Roman" pitchFamily="18" charset="0"/>
                <a:cs typeface="Times New Roman" pitchFamily="18" charset="0"/>
              </a:rPr>
              <a:t>cứu</a:t>
            </a:r>
            <a:r>
              <a:rPr lang="vi-VN" sz="3200" b="1" dirty="0">
                <a:solidFill>
                  <a:schemeClr val="tx1">
                    <a:lumMod val="50000"/>
                  </a:schemeClr>
                </a:solidFill>
                <a:latin typeface="Times New Roman" pitchFamily="18" charset="0"/>
                <a:cs typeface="Times New Roman" pitchFamily="18" charset="0"/>
              </a:rPr>
              <a:t>+khoa </a:t>
            </a:r>
            <a:r>
              <a:rPr lang="en-US" sz="3200" b="1" dirty="0" err="1">
                <a:solidFill>
                  <a:schemeClr val="tx1">
                    <a:lumMod val="50000"/>
                  </a:schemeClr>
                </a:solidFill>
                <a:latin typeface="Times New Roman" pitchFamily="18" charset="0"/>
                <a:cs typeface="Times New Roman" pitchFamily="18" charset="0"/>
              </a:rPr>
              <a:t>hồi</a:t>
            </a:r>
            <a:r>
              <a:rPr lang="en-US" sz="3200" b="1" dirty="0">
                <a:solidFill>
                  <a:schemeClr val="tx1">
                    <a:lumMod val="50000"/>
                  </a:schemeClr>
                </a:solidFill>
                <a:latin typeface="Times New Roman" pitchFamily="18" charset="0"/>
                <a:cs typeface="Times New Roman" pitchFamily="18" charset="0"/>
              </a:rPr>
              <a:t> </a:t>
            </a:r>
            <a:r>
              <a:rPr lang="en-US" sz="3200" b="1" dirty="0" err="1">
                <a:solidFill>
                  <a:schemeClr val="tx1">
                    <a:lumMod val="50000"/>
                  </a:schemeClr>
                </a:solidFill>
                <a:latin typeface="Times New Roman" pitchFamily="18" charset="0"/>
                <a:cs typeface="Times New Roman" pitchFamily="18" charset="0"/>
              </a:rPr>
              <a:t>sức</a:t>
            </a:r>
            <a:r>
              <a:rPr lang="en-US" sz="3200" b="1" dirty="0">
                <a:solidFill>
                  <a:schemeClr val="tx1">
                    <a:lumMod val="50000"/>
                  </a:schemeClr>
                </a:solidFill>
                <a:latin typeface="Times New Roman" pitchFamily="18" charset="0"/>
                <a:cs typeface="Times New Roman" pitchFamily="18" charset="0"/>
              </a:rPr>
              <a:t>:</a:t>
            </a:r>
            <a:r>
              <a:rPr lang="vi-VN" sz="3200" dirty="0">
                <a:solidFill>
                  <a:schemeClr val="tx1">
                    <a:lumMod val="50000"/>
                  </a:schemeClr>
                </a:solidFill>
                <a:latin typeface="Times New Roman" pitchFamily="18" charset="0"/>
                <a:cs typeface="Times New Roman" pitchFamily="18" charset="0"/>
              </a:rPr>
              <a:t/>
            </a:r>
            <a:br>
              <a:rPr lang="vi-VN" sz="3200" dirty="0">
                <a:solidFill>
                  <a:schemeClr val="tx1">
                    <a:lumMod val="50000"/>
                  </a:schemeClr>
                </a:solidFill>
                <a:latin typeface="Times New Roman" pitchFamily="18" charset="0"/>
                <a:cs typeface="Times New Roman" pitchFamily="18" charset="0"/>
              </a:rPr>
            </a:br>
            <a:r>
              <a:rPr lang="en-US" sz="2400" dirty="0">
                <a:solidFill>
                  <a:schemeClr val="tx1">
                    <a:lumMod val="50000"/>
                  </a:schemeClr>
                </a:solidFill>
                <a:latin typeface="Times New Roman" pitchFamily="18" charset="0"/>
                <a:cs typeface="Times New Roman" pitchFamily="18" charset="0"/>
              </a:rPr>
              <a:t>-</a:t>
            </a:r>
            <a:r>
              <a:rPr lang="vi-VN" sz="2400" dirty="0">
                <a:solidFill>
                  <a:schemeClr val="tx1">
                    <a:lumMod val="50000"/>
                  </a:schemeClr>
                </a:solidFill>
                <a:latin typeface="Times New Roman" pitchFamily="18" charset="0"/>
                <a:cs typeface="Times New Roman" pitchFamily="18" charset="0"/>
              </a:rPr>
              <a:t> Đặt ngay đường truyền TM ngoại biên cỡ lớn</a:t>
            </a:r>
            <a:r>
              <a:rPr lang="en-US" sz="2400" dirty="0">
                <a:solidFill>
                  <a:schemeClr val="tx1">
                    <a:lumMod val="50000"/>
                  </a:schemeClr>
                </a:solidFill>
                <a:latin typeface="Times New Roman" pitchFamily="18" charset="0"/>
                <a:cs typeface="Times New Roman" pitchFamily="18" charset="0"/>
              </a:rPr>
              <a:t>.</a:t>
            </a:r>
            <a:r>
              <a:rPr lang="vi-VN" sz="2400" dirty="0">
                <a:solidFill>
                  <a:schemeClr val="tx1">
                    <a:lumMod val="50000"/>
                  </a:schemeClr>
                </a:solidFill>
                <a:latin typeface="Times New Roman" pitchFamily="18" charset="0"/>
                <a:cs typeface="Times New Roman" pitchFamily="18" charset="0"/>
              </a:rPr>
              <a:t/>
            </a:r>
            <a:br>
              <a:rPr lang="vi-VN" sz="2400" dirty="0">
                <a:solidFill>
                  <a:schemeClr val="tx1">
                    <a:lumMod val="50000"/>
                  </a:schemeClr>
                </a:solidFill>
                <a:latin typeface="Times New Roman" pitchFamily="18" charset="0"/>
                <a:cs typeface="Times New Roman" pitchFamily="18" charset="0"/>
              </a:rPr>
            </a:br>
            <a:r>
              <a:rPr lang="vi-VN" sz="2400" dirty="0">
                <a:solidFill>
                  <a:schemeClr val="tx1">
                    <a:lumMod val="50000"/>
                  </a:schemeClr>
                </a:solidFill>
                <a:latin typeface="Times New Roman" pitchFamily="18" charset="0"/>
                <a:cs typeface="Times New Roman" pitchFamily="18" charset="0"/>
              </a:rPr>
              <a:t> - Adrenalin tiêm ngay 1mg vào dây truyền,</a:t>
            </a:r>
            <a:br>
              <a:rPr lang="vi-VN" sz="2400" dirty="0">
                <a:solidFill>
                  <a:schemeClr val="tx1">
                    <a:lumMod val="50000"/>
                  </a:schemeClr>
                </a:solidFill>
                <a:latin typeface="Times New Roman" pitchFamily="18" charset="0"/>
                <a:cs typeface="Times New Roman" pitchFamily="18" charset="0"/>
              </a:rPr>
            </a:br>
            <a:r>
              <a:rPr lang="vi-VN" sz="2400" dirty="0">
                <a:solidFill>
                  <a:schemeClr val="tx1">
                    <a:lumMod val="50000"/>
                  </a:schemeClr>
                </a:solidFill>
                <a:latin typeface="Times New Roman" pitchFamily="18" charset="0"/>
                <a:cs typeface="Times New Roman" pitchFamily="18" charset="0"/>
              </a:rPr>
              <a:t> - Tiếp tục bằng bơm tiêm điện (syringe electric-SE) với liều 0,25-1mg/giờ.</a:t>
            </a:r>
            <a:br>
              <a:rPr lang="vi-VN" sz="2400" dirty="0">
                <a:solidFill>
                  <a:schemeClr val="tx1">
                    <a:lumMod val="50000"/>
                  </a:schemeClr>
                </a:solidFill>
                <a:latin typeface="Times New Roman" pitchFamily="18" charset="0"/>
                <a:cs typeface="Times New Roman" pitchFamily="18" charset="0"/>
              </a:rPr>
            </a:br>
            <a:r>
              <a:rPr lang="vi-VN" sz="2400" dirty="0">
                <a:solidFill>
                  <a:schemeClr val="tx1">
                    <a:lumMod val="50000"/>
                  </a:schemeClr>
                </a:solidFill>
                <a:latin typeface="Times New Roman" pitchFamily="18" charset="0"/>
                <a:cs typeface="Times New Roman" pitchFamily="18" charset="0"/>
              </a:rPr>
              <a:t> - Nếu không có SE: pha 8 ống (8mg) adrenalin vào chai 500ml glucose 5% ~ điều chỉnh tốc độ truyền theo huyết áp.</a:t>
            </a:r>
            <a:br>
              <a:rPr lang="vi-VN" sz="2400" dirty="0">
                <a:solidFill>
                  <a:schemeClr val="tx1">
                    <a:lumMod val="50000"/>
                  </a:schemeClr>
                </a:solidFill>
                <a:latin typeface="Times New Roman" pitchFamily="18" charset="0"/>
                <a:cs typeface="Times New Roman" pitchFamily="18" charset="0"/>
              </a:rPr>
            </a:br>
            <a:r>
              <a:rPr lang="vi-VN" sz="2400" dirty="0">
                <a:solidFill>
                  <a:schemeClr val="tx1">
                    <a:lumMod val="50000"/>
                  </a:schemeClr>
                </a:solidFill>
                <a:latin typeface="Times New Roman" pitchFamily="18" charset="0"/>
                <a:cs typeface="Times New Roman" pitchFamily="18" charset="0"/>
              </a:rPr>
              <a:t> - Nếu co thắt phế quản: tăng tốc độ truyền adrenalin, oxy.</a:t>
            </a:r>
            <a:br>
              <a:rPr lang="vi-VN" sz="2400" dirty="0">
                <a:solidFill>
                  <a:schemeClr val="tx1">
                    <a:lumMod val="50000"/>
                  </a:schemeClr>
                </a:solidFill>
                <a:latin typeface="Times New Roman" pitchFamily="18" charset="0"/>
                <a:cs typeface="Times New Roman" pitchFamily="18" charset="0"/>
              </a:rPr>
            </a:br>
            <a:r>
              <a:rPr lang="vi-VN" sz="2400" dirty="0">
                <a:solidFill>
                  <a:schemeClr val="tx1">
                    <a:lumMod val="50000"/>
                  </a:schemeClr>
                </a:solidFill>
                <a:latin typeface="Times New Roman" pitchFamily="18" charset="0"/>
                <a:cs typeface="Times New Roman" pitchFamily="18" charset="0"/>
              </a:rPr>
              <a:t> - Trong </a:t>
            </a:r>
            <a:r>
              <a:rPr lang="vi-VN" sz="2400" dirty="0" smtClean="0">
                <a:solidFill>
                  <a:schemeClr val="tx1">
                    <a:lumMod val="50000"/>
                  </a:schemeClr>
                </a:solidFill>
                <a:latin typeface="Times New Roman" pitchFamily="18" charset="0"/>
                <a:cs typeface="Times New Roman" pitchFamily="18" charset="0"/>
              </a:rPr>
              <a:t>t</a:t>
            </a:r>
            <a:r>
              <a:rPr lang="en-US" sz="2400" dirty="0" err="1" smtClean="0">
                <a:solidFill>
                  <a:schemeClr val="tx1">
                    <a:lumMod val="50000"/>
                  </a:schemeClr>
                </a:solidFill>
                <a:latin typeface="Times New Roman" pitchFamily="18" charset="0"/>
                <a:cs typeface="Times New Roman" pitchFamily="18" charset="0"/>
              </a:rPr>
              <a:t>ình</a:t>
            </a:r>
            <a:r>
              <a:rPr lang="vi-VN" sz="2400" dirty="0" smtClean="0">
                <a:solidFill>
                  <a:schemeClr val="tx1">
                    <a:lumMod val="50000"/>
                  </a:schemeClr>
                </a:solidFill>
                <a:latin typeface="Times New Roman" pitchFamily="18" charset="0"/>
                <a:cs typeface="Times New Roman" pitchFamily="18" charset="0"/>
              </a:rPr>
              <a:t> </a:t>
            </a:r>
            <a:r>
              <a:rPr lang="vi-VN" sz="2400" dirty="0">
                <a:solidFill>
                  <a:schemeClr val="tx1">
                    <a:lumMod val="50000"/>
                  </a:schemeClr>
                </a:solidFill>
                <a:latin typeface="Times New Roman" pitchFamily="18" charset="0"/>
                <a:cs typeface="Times New Roman" pitchFamily="18" charset="0"/>
              </a:rPr>
              <a:t>trạng hồi sinh: tiêm như với ngưng tuần hoàn</a:t>
            </a:r>
            <a:br>
              <a:rPr lang="vi-VN" sz="2400" dirty="0">
                <a:solidFill>
                  <a:schemeClr val="tx1">
                    <a:lumMod val="50000"/>
                  </a:schemeClr>
                </a:solidFill>
                <a:latin typeface="Times New Roman" pitchFamily="18" charset="0"/>
                <a:cs typeface="Times New Roman" pitchFamily="18" charset="0"/>
              </a:rPr>
            </a:br>
            <a:r>
              <a:rPr lang="vi-VN" sz="2400" dirty="0">
                <a:solidFill>
                  <a:schemeClr val="tx1">
                    <a:lumMod val="50000"/>
                  </a:schemeClr>
                </a:solidFill>
                <a:latin typeface="Times New Roman" pitchFamily="18" charset="0"/>
                <a:cs typeface="Times New Roman" pitchFamily="18" charset="0"/>
              </a:rPr>
              <a:t> - Có thể cho tiêm luôn dưới da ở vị trí gây dị ứng, hoặc khí dung (Aero 2%) adrenalin 0.5-0.75 ml</a:t>
            </a:r>
            <a:br>
              <a:rPr lang="vi-VN" sz="2400" dirty="0">
                <a:solidFill>
                  <a:schemeClr val="tx1">
                    <a:lumMod val="50000"/>
                  </a:schemeClr>
                </a:solidFill>
                <a:latin typeface="Times New Roman" pitchFamily="18" charset="0"/>
                <a:cs typeface="Times New Roman" pitchFamily="18" charset="0"/>
              </a:rPr>
            </a:br>
            <a:endParaRPr lang="en-US" sz="2400" dirty="0">
              <a:solidFill>
                <a:schemeClr val="tx1">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467600" y="5334000"/>
            <a:ext cx="609600" cy="1219200"/>
          </a:xfrm>
        </p:spPr>
        <p:txBody>
          <a:bodyPr/>
          <a:lstStyle/>
          <a:p>
            <a:endParaRPr lang="en-US" dirty="0"/>
          </a:p>
        </p:txBody>
      </p:sp>
    </p:spTree>
    <p:extLst>
      <p:ext uri="{BB962C8B-B14F-4D97-AF65-F5344CB8AC3E}">
        <p14:creationId xmlns:p14="http://schemas.microsoft.com/office/powerpoint/2010/main" val="210832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ircle(in)">
                                      <p:cBhvr>
                                        <p:cTn id="25"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ình chữ nhật 23"/>
          <p:cNvSpPr/>
          <p:nvPr/>
        </p:nvSpPr>
        <p:spPr bwMode="auto">
          <a:xfrm>
            <a:off x="698500" y="1295400"/>
            <a:ext cx="6324600" cy="3962400"/>
          </a:xfrm>
          <a:prstGeom prst="rect">
            <a:avLst/>
          </a:prstGeom>
          <a:pattFill prst="wdUpDiag">
            <a:fgClr>
              <a:schemeClr val="accent2">
                <a:lumMod val="40000"/>
                <a:lumOff val="60000"/>
              </a:schemeClr>
            </a:fgClr>
            <a:bgClr>
              <a:schemeClr val="bg1"/>
            </a:bgClr>
          </a:pattFill>
          <a:ln w="31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dirty="0" smtClean="0">
              <a:solidFill>
                <a:srgbClr val="4D4D4D"/>
              </a:solidFill>
              <a:latin typeface="Times New Roman" pitchFamily="18" charset="0"/>
              <a:cs typeface="Times New Roman" pitchFamily="18" charset="0"/>
            </a:endParaRPr>
          </a:p>
        </p:txBody>
      </p:sp>
      <p:grpSp>
        <p:nvGrpSpPr>
          <p:cNvPr id="4" name="Group 46"/>
          <p:cNvGrpSpPr>
            <a:grpSpLocks/>
          </p:cNvGrpSpPr>
          <p:nvPr/>
        </p:nvGrpSpPr>
        <p:grpSpPr bwMode="auto">
          <a:xfrm>
            <a:off x="1003301" y="1587500"/>
            <a:ext cx="5067301" cy="685800"/>
            <a:chOff x="1080" y="1824"/>
            <a:chExt cx="3192" cy="432"/>
          </a:xfrm>
        </p:grpSpPr>
        <p:sp>
          <p:nvSpPr>
            <p:cNvPr id="5"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6"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7" name="Text Box 49"/>
            <p:cNvSpPr txBox="1">
              <a:spLocks noChangeArrowheads="1"/>
            </p:cNvSpPr>
            <p:nvPr/>
          </p:nvSpPr>
          <p:spPr bwMode="gray">
            <a:xfrm>
              <a:off x="1080" y="1965"/>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400" b="1" dirty="0" smtClean="0">
                  <a:solidFill>
                    <a:srgbClr val="000000"/>
                  </a:solidFill>
                  <a:latin typeface="Times New Roman" pitchFamily="18" charset="0"/>
                  <a:cs typeface="Times New Roman" pitchFamily="18" charset="0"/>
                </a:rPr>
                <a:t>XỬ TRÍ</a:t>
              </a:r>
              <a:endParaRPr lang="en-US" sz="2400" b="1" dirty="0">
                <a:solidFill>
                  <a:srgbClr val="000000"/>
                </a:solidFill>
                <a:latin typeface="Times New Roman" pitchFamily="18" charset="0"/>
                <a:cs typeface="Times New Roman" pitchFamily="18" charset="0"/>
              </a:endParaRPr>
            </a:p>
          </p:txBody>
        </p:sp>
        <p:sp>
          <p:nvSpPr>
            <p:cNvPr id="8" name="Text Box 50"/>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a:solidFill>
                    <a:srgbClr val="FFFFFF"/>
                  </a:solidFill>
                  <a:latin typeface="Times New Roman" pitchFamily="18" charset="0"/>
                  <a:cs typeface="Times New Roman" pitchFamily="18" charset="0"/>
                </a:rPr>
                <a:t>1</a:t>
              </a:r>
            </a:p>
          </p:txBody>
        </p:sp>
      </p:grpSp>
      <p:grpSp>
        <p:nvGrpSpPr>
          <p:cNvPr id="9" name="Group 66"/>
          <p:cNvGrpSpPr>
            <a:grpSpLocks/>
          </p:cNvGrpSpPr>
          <p:nvPr/>
        </p:nvGrpSpPr>
        <p:grpSpPr bwMode="auto">
          <a:xfrm>
            <a:off x="1308100" y="2455862"/>
            <a:ext cx="4724400" cy="685800"/>
            <a:chOff x="1296" y="1824"/>
            <a:chExt cx="2976" cy="432"/>
          </a:xfrm>
        </p:grpSpPr>
        <p:sp>
          <p:nvSpPr>
            <p:cNvPr id="10"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2400" b="1" dirty="0">
                <a:solidFill>
                  <a:srgbClr val="4D4D4D"/>
                </a:solidFill>
                <a:latin typeface="Times New Roman" pitchFamily="18" charset="0"/>
                <a:cs typeface="Times New Roman" pitchFamily="18" charset="0"/>
              </a:endParaRPr>
            </a:p>
          </p:txBody>
        </p:sp>
        <p:sp>
          <p:nvSpPr>
            <p:cNvPr id="11"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12" name="Text Box 69"/>
            <p:cNvSpPr txBox="1">
              <a:spLocks noChangeArrowheads="1"/>
            </p:cNvSpPr>
            <p:nvPr/>
          </p:nvSpPr>
          <p:spPr bwMode="gray">
            <a:xfrm>
              <a:off x="1377" y="1956"/>
              <a:ext cx="19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400" b="1" dirty="0" smtClean="0">
                  <a:solidFill>
                    <a:srgbClr val="000000"/>
                  </a:solidFill>
                  <a:latin typeface="Times New Roman" pitchFamily="18" charset="0"/>
                  <a:cs typeface="Times New Roman" pitchFamily="18" charset="0"/>
                </a:rPr>
                <a:t>CHĂM SÓC</a:t>
              </a:r>
              <a:endParaRPr lang="en-US" sz="2400" b="1" dirty="0">
                <a:solidFill>
                  <a:srgbClr val="000000"/>
                </a:solidFill>
                <a:latin typeface="Times New Roman" pitchFamily="18" charset="0"/>
                <a:cs typeface="Times New Roman" pitchFamily="18" charset="0"/>
              </a:endParaRPr>
            </a:p>
          </p:txBody>
        </p:sp>
        <p:sp>
          <p:nvSpPr>
            <p:cNvPr id="13" name="Text Box 70"/>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a:solidFill>
                    <a:srgbClr val="FFFFFF"/>
                  </a:solidFill>
                  <a:latin typeface="Times New Roman" pitchFamily="18" charset="0"/>
                  <a:cs typeface="Times New Roman" pitchFamily="18" charset="0"/>
                </a:rPr>
                <a:t>2</a:t>
              </a:r>
            </a:p>
          </p:txBody>
        </p:sp>
      </p:grpSp>
      <p:grpSp>
        <p:nvGrpSpPr>
          <p:cNvPr id="14" name="Group 71"/>
          <p:cNvGrpSpPr>
            <a:grpSpLocks/>
          </p:cNvGrpSpPr>
          <p:nvPr/>
        </p:nvGrpSpPr>
        <p:grpSpPr bwMode="auto">
          <a:xfrm>
            <a:off x="1346200" y="3263900"/>
            <a:ext cx="4724400" cy="685800"/>
            <a:chOff x="1296" y="1824"/>
            <a:chExt cx="2976" cy="432"/>
          </a:xfrm>
        </p:grpSpPr>
        <p:sp>
          <p:nvSpPr>
            <p:cNvPr id="15" name="AutoShape 72"/>
            <p:cNvSpPr>
              <a:spLocks noChangeArrowheads="1"/>
            </p:cNvSpPr>
            <p:nvPr/>
          </p:nvSpPr>
          <p:spPr bwMode="gray">
            <a:xfrm>
              <a:off x="1536" y="1899"/>
              <a:ext cx="2736" cy="288"/>
            </a:xfrm>
            <a:prstGeom prst="roundRect">
              <a:avLst>
                <a:gd name="adj" fmla="val 16667"/>
              </a:avLst>
            </a:prstGeom>
            <a:gradFill rotWithShape="1">
              <a:gsLst>
                <a:gs pos="0">
                  <a:schemeClr val="tx2">
                    <a:gamma/>
                    <a:tint val="21176"/>
                    <a:invGamma/>
                  </a:schemeClr>
                </a:gs>
                <a:gs pos="100000">
                  <a:schemeClr val="tx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16" name="AutoShape 73"/>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17" name="Text Box 74"/>
            <p:cNvSpPr txBox="1">
              <a:spLocks noChangeArrowheads="1"/>
            </p:cNvSpPr>
            <p:nvPr/>
          </p:nvSpPr>
          <p:spPr bwMode="gray">
            <a:xfrm>
              <a:off x="1680" y="1934"/>
              <a:ext cx="21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400" b="1" dirty="0" smtClean="0">
                  <a:solidFill>
                    <a:srgbClr val="000000"/>
                  </a:solidFill>
                  <a:latin typeface="Times New Roman" pitchFamily="18" charset="0"/>
                  <a:cs typeface="Times New Roman" pitchFamily="18" charset="0"/>
                </a:rPr>
                <a:t>CÁCH PHÒNG NGỪA</a:t>
              </a:r>
              <a:endParaRPr lang="en-US" sz="2400" b="1" dirty="0">
                <a:solidFill>
                  <a:srgbClr val="000000"/>
                </a:solidFill>
                <a:latin typeface="Times New Roman" pitchFamily="18" charset="0"/>
                <a:cs typeface="Times New Roman" pitchFamily="18" charset="0"/>
              </a:endParaRPr>
            </a:p>
          </p:txBody>
        </p:sp>
        <p:sp>
          <p:nvSpPr>
            <p:cNvPr id="18" name="Text Box 75"/>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a:solidFill>
                    <a:srgbClr val="FFFFFF"/>
                  </a:solidFill>
                  <a:latin typeface="Times New Roman" pitchFamily="18" charset="0"/>
                  <a:cs typeface="Times New Roman" pitchFamily="18" charset="0"/>
                </a:rPr>
                <a:t>3</a:t>
              </a:r>
            </a:p>
          </p:txBody>
        </p:sp>
      </p:grpSp>
      <p:grpSp>
        <p:nvGrpSpPr>
          <p:cNvPr id="19" name="Group 76"/>
          <p:cNvGrpSpPr>
            <a:grpSpLocks/>
          </p:cNvGrpSpPr>
          <p:nvPr/>
        </p:nvGrpSpPr>
        <p:grpSpPr bwMode="auto">
          <a:xfrm>
            <a:off x="1346200" y="4178300"/>
            <a:ext cx="4724400" cy="685800"/>
            <a:chOff x="1296" y="1824"/>
            <a:chExt cx="2976" cy="432"/>
          </a:xfrm>
        </p:grpSpPr>
        <p:sp>
          <p:nvSpPr>
            <p:cNvPr id="20" name="AutoShape 77"/>
            <p:cNvSpPr>
              <a:spLocks noChangeArrowheads="1"/>
            </p:cNvSpPr>
            <p:nvPr/>
          </p:nvSpPr>
          <p:spPr bwMode="gray">
            <a:xfrm>
              <a:off x="1536" y="1899"/>
              <a:ext cx="2736" cy="288"/>
            </a:xfrm>
            <a:prstGeom prst="roundRect">
              <a:avLst>
                <a:gd name="adj" fmla="val 16667"/>
              </a:avLst>
            </a:prstGeom>
            <a:gradFill rotWithShape="1">
              <a:gsLst>
                <a:gs pos="0">
                  <a:schemeClr val="folHlink">
                    <a:gamma/>
                    <a:tint val="21176"/>
                    <a:invGamma/>
                    <a:lumMod val="95000"/>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21" name="AutoShape 78"/>
            <p:cNvSpPr>
              <a:spLocks noChangeArrowheads="1"/>
            </p:cNvSpPr>
            <p:nvPr/>
          </p:nvSpPr>
          <p:spPr bwMode="gray">
            <a:xfrm>
              <a:off x="1296" y="1824"/>
              <a:ext cx="432" cy="432"/>
            </a:xfrm>
            <a:prstGeom prst="diamond">
              <a:avLst/>
            </a:prstGeom>
            <a:solidFill>
              <a:schemeClr val="tx1">
                <a:lumMod val="60000"/>
                <a:lumOff val="4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sz="2400" b="1">
                <a:solidFill>
                  <a:srgbClr val="4D4D4D"/>
                </a:solidFill>
                <a:latin typeface="Times New Roman" pitchFamily="18" charset="0"/>
                <a:cs typeface="Times New Roman" pitchFamily="18" charset="0"/>
              </a:endParaRPr>
            </a:p>
          </p:txBody>
        </p:sp>
        <p:sp>
          <p:nvSpPr>
            <p:cNvPr id="22" name="Text Box 79"/>
            <p:cNvSpPr txBox="1">
              <a:spLocks noChangeArrowheads="1"/>
            </p:cNvSpPr>
            <p:nvPr/>
          </p:nvSpPr>
          <p:spPr bwMode="gray">
            <a:xfrm>
              <a:off x="1481" y="1934"/>
              <a:ext cx="235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400" b="1" dirty="0" smtClean="0">
                  <a:solidFill>
                    <a:srgbClr val="000000"/>
                  </a:solidFill>
                  <a:latin typeface="Times New Roman" pitchFamily="18" charset="0"/>
                  <a:cs typeface="Times New Roman" pitchFamily="18" charset="0"/>
                </a:rPr>
                <a:t>HỘP CHỐNG SỐC</a:t>
              </a:r>
              <a:endParaRPr lang="en-US" sz="2400" b="1" dirty="0">
                <a:solidFill>
                  <a:srgbClr val="000000"/>
                </a:solidFill>
                <a:latin typeface="Times New Roman" pitchFamily="18" charset="0"/>
                <a:cs typeface="Times New Roman" pitchFamily="18" charset="0"/>
              </a:endParaRPr>
            </a:p>
          </p:txBody>
        </p:sp>
        <p:sp>
          <p:nvSpPr>
            <p:cNvPr id="23" name="Text Box 80"/>
            <p:cNvSpPr txBox="1">
              <a:spLocks noChangeArrowheads="1"/>
            </p:cNvSpPr>
            <p:nvPr/>
          </p:nvSpPr>
          <p:spPr bwMode="gray">
            <a:xfrm>
              <a:off x="1398" y="1886"/>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a:solidFill>
                    <a:srgbClr val="FFFFFF"/>
                  </a:solidFill>
                  <a:latin typeface="Times New Roman" pitchFamily="18" charset="0"/>
                  <a:cs typeface="Times New Roman" pitchFamily="18" charset="0"/>
                </a:rPr>
                <a:t>4</a:t>
              </a:r>
            </a:p>
          </p:txBody>
        </p:sp>
      </p:grpSp>
      <p:sp>
        <p:nvSpPr>
          <p:cNvPr id="26" name="Hộp_Văn_Bản 25"/>
          <p:cNvSpPr txBox="1"/>
          <p:nvPr/>
        </p:nvSpPr>
        <p:spPr>
          <a:xfrm>
            <a:off x="609600" y="467380"/>
            <a:ext cx="2893741" cy="523220"/>
          </a:xfrm>
          <a:prstGeom prst="rect">
            <a:avLst/>
          </a:prstGeom>
          <a:noFill/>
        </p:spPr>
        <p:txBody>
          <a:bodyPr wrap="none" rtlCol="0">
            <a:spAutoFit/>
          </a:bodyPr>
          <a:lstStyle/>
          <a:p>
            <a:pPr fontAlgn="base">
              <a:spcBef>
                <a:spcPct val="0"/>
              </a:spcBef>
              <a:spcAft>
                <a:spcPct val="0"/>
              </a:spcAft>
            </a:pPr>
            <a:r>
              <a:rPr lang="en-US" sz="2800" b="1" dirty="0" smtClean="0">
                <a:solidFill>
                  <a:srgbClr val="A50C07"/>
                </a:solidFill>
                <a:latin typeface="Times New Roman" pitchFamily="18" charset="0"/>
                <a:cs typeface="Times New Roman" pitchFamily="18" charset="0"/>
              </a:rPr>
              <a:t>5. ĐIỀU DƯỠNG</a:t>
            </a:r>
            <a:endParaRPr lang="en-US" sz="2800" b="1" dirty="0">
              <a:solidFill>
                <a:srgbClr val="A50C07"/>
              </a:solidFill>
              <a:latin typeface="Times New Roman" pitchFamily="18" charset="0"/>
              <a:cs typeface="Times New Roman" pitchFamily="18" charset="0"/>
            </a:endParaRPr>
          </a:p>
        </p:txBody>
      </p:sp>
    </p:spTree>
    <p:extLst>
      <p:ext uri="{BB962C8B-B14F-4D97-AF65-F5344CB8AC3E}">
        <p14:creationId xmlns:p14="http://schemas.microsoft.com/office/powerpoint/2010/main" val="3197988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Rectangle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u="sng" dirty="0" smtClean="0">
                <a:solidFill>
                  <a:prstClr val="black"/>
                </a:solidFill>
                <a:latin typeface="Times New Roman" pitchFamily="18" charset="0"/>
                <a:cs typeface="Times New Roman" pitchFamily="18" charset="0"/>
              </a:rPr>
              <a:t>ĐỀ TÀI: </a:t>
            </a:r>
            <a:r>
              <a:rPr lang="en-US" sz="6000" dirty="0" smtClean="0">
                <a:solidFill>
                  <a:prstClr val="black"/>
                </a:solidFill>
                <a:latin typeface="Times New Roman" pitchFamily="18" charset="0"/>
                <a:cs typeface="Times New Roman" pitchFamily="18" charset="0"/>
              </a:rPr>
              <a:t>CẤP CỨU BỆNH NHÂN SỐC PHẢN VỆ</a:t>
            </a:r>
            <a:endParaRPr lang="en-US" sz="6000" dirty="0">
              <a:solidFill>
                <a:prstClr val="black"/>
              </a:solidFill>
              <a:latin typeface="Times New Roman" pitchFamily="18" charset="0"/>
              <a:cs typeface="Times New Roman" pitchFamily="18" charset="0"/>
            </a:endParaRPr>
          </a:p>
        </p:txBody>
      </p:sp>
      <p:pic>
        <p:nvPicPr>
          <p:cNvPr id="1026" name="Picture 2" descr="http://i114.photobucket.com/albums/n264/jjfan06/butterflies/flyingbutterfli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907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45" descr="shadow_1_m"/>
          <p:cNvPicPr>
            <a:picLocks noChangeAspect="1" noChangeArrowheads="1"/>
          </p:cNvPicPr>
          <p:nvPr/>
        </p:nvPicPr>
        <p:blipFill>
          <a:blip r:embed="rId3">
            <a:extLst>
              <a:ext uri="{28A0092B-C50C-407E-A947-70E740481C1C}">
                <a14:useLocalDpi xmlns:a14="http://schemas.microsoft.com/office/drawing/2010/main" val="0"/>
              </a:ext>
            </a:extLst>
          </a:blip>
          <a:srcRect l="61411"/>
          <a:stretch>
            <a:fillRect/>
          </a:stretch>
        </p:blipFill>
        <p:spPr bwMode="gray">
          <a:xfrm>
            <a:off x="4362450" y="192088"/>
            <a:ext cx="80963" cy="7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6"/>
          <p:cNvSpPr txBox="1">
            <a:spLocks noChangeArrowheads="1"/>
          </p:cNvSpPr>
          <p:nvPr/>
        </p:nvSpPr>
        <p:spPr bwMode="auto">
          <a:xfrm>
            <a:off x="3754822" y="257175"/>
            <a:ext cx="1634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ctr" eaLnBrk="1" fontAlgn="base" hangingPunct="1">
              <a:spcBef>
                <a:spcPct val="0"/>
              </a:spcBef>
              <a:spcAft>
                <a:spcPct val="0"/>
              </a:spcAft>
            </a:pPr>
            <a:r>
              <a:rPr lang="en-US" sz="3200" b="1" dirty="0" smtClean="0">
                <a:solidFill>
                  <a:srgbClr val="C00000"/>
                </a:solidFill>
                <a:latin typeface="Times New Roman" pitchFamily="18" charset="0"/>
                <a:cs typeface="Times New Roman" pitchFamily="18" charset="0"/>
              </a:rPr>
              <a:t>XỬ TRÍ</a:t>
            </a:r>
            <a:endParaRPr lang="en-US" sz="3200" b="1" dirty="0">
              <a:solidFill>
                <a:srgbClr val="C00000"/>
              </a:solidFill>
              <a:latin typeface="Times New Roman" pitchFamily="18" charset="0"/>
              <a:cs typeface="Times New Roman" pitchFamily="18" charset="0"/>
            </a:endParaRPr>
          </a:p>
        </p:txBody>
      </p:sp>
      <p:grpSp>
        <p:nvGrpSpPr>
          <p:cNvPr id="5124" name="Group 18"/>
          <p:cNvGrpSpPr>
            <a:grpSpLocks/>
          </p:cNvGrpSpPr>
          <p:nvPr/>
        </p:nvGrpSpPr>
        <p:grpSpPr bwMode="auto">
          <a:xfrm>
            <a:off x="712788" y="1357313"/>
            <a:ext cx="4652962" cy="2633662"/>
            <a:chOff x="712225" y="1282700"/>
            <a:chExt cx="4653526" cy="2634686"/>
          </a:xfrm>
        </p:grpSpPr>
        <p:sp>
          <p:nvSpPr>
            <p:cNvPr id="18" name="Rectangle 17"/>
            <p:cNvSpPr/>
            <p:nvPr/>
          </p:nvSpPr>
          <p:spPr>
            <a:xfrm>
              <a:off x="712225" y="3115387"/>
              <a:ext cx="3250006" cy="801999"/>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11" name="Freeform 10"/>
            <p:cNvSpPr/>
            <p:nvPr/>
          </p:nvSpPr>
          <p:spPr>
            <a:xfrm>
              <a:off x="712225" y="1282700"/>
              <a:ext cx="3653280" cy="2634686"/>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3298" h="2634276">
                  <a:moveTo>
                    <a:pt x="459" y="2634276"/>
                  </a:moveTo>
                  <a:cubicBezTo>
                    <a:pt x="-1128" y="2367371"/>
                    <a:pt x="2047" y="2095705"/>
                    <a:pt x="460" y="1828800"/>
                  </a:cubicBezTo>
                  <a:lnTo>
                    <a:pt x="3653298" y="0"/>
                  </a:lnTo>
                  <a:lnTo>
                    <a:pt x="3653298" y="796413"/>
                  </a:lnTo>
                  <a:lnTo>
                    <a:pt x="459" y="2634276"/>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13" name="Freeform 12"/>
            <p:cNvSpPr/>
            <p:nvPr/>
          </p:nvSpPr>
          <p:spPr>
            <a:xfrm>
              <a:off x="4363918" y="1282700"/>
              <a:ext cx="1001833" cy="805175"/>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grpSp>
      <p:sp>
        <p:nvSpPr>
          <p:cNvPr id="32" name="Rectangle 31"/>
          <p:cNvSpPr/>
          <p:nvPr/>
        </p:nvSpPr>
        <p:spPr>
          <a:xfrm>
            <a:off x="1525588" y="3973513"/>
            <a:ext cx="2436812" cy="804862"/>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 fmla="*/ 0 w 3250175"/>
              <a:gd name="connsiteY0" fmla="*/ 0 h 802711"/>
              <a:gd name="connsiteX1" fmla="*/ 3250175 w 3250175"/>
              <a:gd name="connsiteY1" fmla="*/ 0 h 802711"/>
              <a:gd name="connsiteX2" fmla="*/ 3250175 w 3250175"/>
              <a:gd name="connsiteY2" fmla="*/ 802711 h 802711"/>
              <a:gd name="connsiteX3" fmla="*/ 823681 w 3250175"/>
              <a:gd name="connsiteY3" fmla="*/ 802482 h 802711"/>
              <a:gd name="connsiteX4" fmla="*/ 0 w 3250175"/>
              <a:gd name="connsiteY4" fmla="*/ 802711 h 802711"/>
              <a:gd name="connsiteX5" fmla="*/ 0 w 3250175"/>
              <a:gd name="connsiteY5" fmla="*/ 0 h 802711"/>
              <a:gd name="connsiteX0" fmla="*/ 0 w 3250175"/>
              <a:gd name="connsiteY0" fmla="*/ 2380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6" fmla="*/ 0 w 3250175"/>
              <a:gd name="connsiteY6" fmla="*/ 2380 h 805091"/>
              <a:gd name="connsiteX0" fmla="*/ 0 w 3250175"/>
              <a:gd name="connsiteY0" fmla="*/ 805091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0" fmla="*/ 9525 w 2436019"/>
              <a:gd name="connsiteY0" fmla="*/ 804862 h 805091"/>
              <a:gd name="connsiteX1" fmla="*/ 0 w 2436019"/>
              <a:gd name="connsiteY1" fmla="*/ 0 h 805091"/>
              <a:gd name="connsiteX2" fmla="*/ 2436019 w 2436019"/>
              <a:gd name="connsiteY2" fmla="*/ 2380 h 805091"/>
              <a:gd name="connsiteX3" fmla="*/ 2436019 w 2436019"/>
              <a:gd name="connsiteY3" fmla="*/ 805091 h 805091"/>
              <a:gd name="connsiteX4" fmla="*/ 9525 w 2436019"/>
              <a:gd name="connsiteY4" fmla="*/ 804862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2381 w 2436019"/>
              <a:gd name="connsiteY4" fmla="*/ 800100 h 805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019" h="805091">
                <a:moveTo>
                  <a:pt x="2381" y="800100"/>
                </a:moveTo>
                <a:cubicBezTo>
                  <a:pt x="1587" y="533400"/>
                  <a:pt x="794" y="266700"/>
                  <a:pt x="0" y="0"/>
                </a:cubicBezTo>
                <a:lnTo>
                  <a:pt x="2436019" y="2380"/>
                </a:lnTo>
                <a:lnTo>
                  <a:pt x="2436019" y="805091"/>
                </a:lnTo>
                <a:lnTo>
                  <a:pt x="2381" y="800100"/>
                </a:lnTo>
                <a:close/>
              </a:path>
            </a:pathLst>
          </a:custGeom>
          <a:gradFill flip="none" rotWithShape="1">
            <a:gsLst>
              <a:gs pos="20000">
                <a:srgbClr val="FFB236">
                  <a:shade val="30000"/>
                  <a:satMod val="115000"/>
                  <a:lumMod val="80000"/>
                </a:srgbClr>
              </a:gs>
              <a:gs pos="100000">
                <a:srgbClr val="FFB236">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33" name="Freeform 32"/>
          <p:cNvSpPr/>
          <p:nvPr/>
        </p:nvSpPr>
        <p:spPr>
          <a:xfrm>
            <a:off x="1525588" y="2552700"/>
            <a:ext cx="2840037" cy="2219325"/>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816538 w 3653298"/>
              <a:gd name="connsiteY4" fmla="*/ 2219708 h 2634276"/>
              <a:gd name="connsiteX5" fmla="*/ 459 w 3653298"/>
              <a:gd name="connsiteY5" fmla="*/ 2634276 h 2634276"/>
              <a:gd name="connsiteX0" fmla="*/ 459 w 3653298"/>
              <a:gd name="connsiteY0" fmla="*/ 2634276 h 2634276"/>
              <a:gd name="connsiteX1" fmla="*/ 460 w 3653298"/>
              <a:gd name="connsiteY1" fmla="*/ 1828800 h 2634276"/>
              <a:gd name="connsiteX2" fmla="*/ 814156 w 3653298"/>
              <a:gd name="connsiteY2" fmla="*/ 1419608 h 2634276"/>
              <a:gd name="connsiteX3" fmla="*/ 3653298 w 3653298"/>
              <a:gd name="connsiteY3" fmla="*/ 0 h 2634276"/>
              <a:gd name="connsiteX4" fmla="*/ 3653298 w 3653298"/>
              <a:gd name="connsiteY4" fmla="*/ 796413 h 2634276"/>
              <a:gd name="connsiteX5" fmla="*/ 816538 w 3653298"/>
              <a:gd name="connsiteY5" fmla="*/ 2219708 h 2634276"/>
              <a:gd name="connsiteX6" fmla="*/ 459 w 3653298"/>
              <a:gd name="connsiteY6" fmla="*/ 2634276 h 2634276"/>
              <a:gd name="connsiteX0" fmla="*/ 1 w 3652840"/>
              <a:gd name="connsiteY0" fmla="*/ 2634276 h 2634276"/>
              <a:gd name="connsiteX1" fmla="*/ 813698 w 3652840"/>
              <a:gd name="connsiteY1" fmla="*/ 1419608 h 2634276"/>
              <a:gd name="connsiteX2" fmla="*/ 3652840 w 3652840"/>
              <a:gd name="connsiteY2" fmla="*/ 0 h 2634276"/>
              <a:gd name="connsiteX3" fmla="*/ 3652840 w 3652840"/>
              <a:gd name="connsiteY3" fmla="*/ 796413 h 2634276"/>
              <a:gd name="connsiteX4" fmla="*/ 816080 w 3652840"/>
              <a:gd name="connsiteY4" fmla="*/ 2219708 h 2634276"/>
              <a:gd name="connsiteX5" fmla="*/ 1 w 3652840"/>
              <a:gd name="connsiteY5" fmla="*/ 2634276 h 2634276"/>
              <a:gd name="connsiteX0" fmla="*/ 2382 w 2839142"/>
              <a:gd name="connsiteY0" fmla="*/ 2219708 h 2219708"/>
              <a:gd name="connsiteX1" fmla="*/ 0 w 2839142"/>
              <a:gd name="connsiteY1" fmla="*/ 1419608 h 2219708"/>
              <a:gd name="connsiteX2" fmla="*/ 2839142 w 2839142"/>
              <a:gd name="connsiteY2" fmla="*/ 0 h 2219708"/>
              <a:gd name="connsiteX3" fmla="*/ 2839142 w 2839142"/>
              <a:gd name="connsiteY3" fmla="*/ 796413 h 2219708"/>
              <a:gd name="connsiteX4" fmla="*/ 2382 w 2839142"/>
              <a:gd name="connsiteY4" fmla="*/ 2219708 h 2219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142" h="2219708">
                <a:moveTo>
                  <a:pt x="2382" y="2219708"/>
                </a:moveTo>
                <a:lnTo>
                  <a:pt x="0" y="1419608"/>
                </a:lnTo>
                <a:lnTo>
                  <a:pt x="2839142" y="0"/>
                </a:lnTo>
                <a:lnTo>
                  <a:pt x="2839142" y="796413"/>
                </a:lnTo>
                <a:lnTo>
                  <a:pt x="2382" y="2219708"/>
                </a:lnTo>
                <a:close/>
              </a:path>
            </a:pathLst>
          </a:custGeom>
          <a:gradFill flip="none" rotWithShape="1">
            <a:gsLst>
              <a:gs pos="0">
                <a:srgbClr val="FFB236">
                  <a:lumMod val="80000"/>
                </a:srgbClr>
              </a:gs>
              <a:gs pos="35000">
                <a:srgbClr val="FFB236">
                  <a:shade val="67500"/>
                  <a:satMod val="115000"/>
                </a:srgbClr>
              </a:gs>
              <a:gs pos="70000">
                <a:srgbClr val="FFB236">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34" name="Freeform 33"/>
          <p:cNvSpPr/>
          <p:nvPr/>
        </p:nvSpPr>
        <p:spPr>
          <a:xfrm>
            <a:off x="4359275" y="2552700"/>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FFB23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38" name="Rectangle 31"/>
          <p:cNvSpPr/>
          <p:nvPr/>
        </p:nvSpPr>
        <p:spPr>
          <a:xfrm>
            <a:off x="2333625" y="4776788"/>
            <a:ext cx="1628775" cy="803275"/>
          </a:xfrm>
          <a:custGeom>
            <a:avLst/>
            <a:gdLst>
              <a:gd name="connsiteX0" fmla="*/ 0 w 3250175"/>
              <a:gd name="connsiteY0" fmla="*/ 0 h 802711"/>
              <a:gd name="connsiteX1" fmla="*/ 3250175 w 3250175"/>
              <a:gd name="connsiteY1" fmla="*/ 0 h 802711"/>
              <a:gd name="connsiteX2" fmla="*/ 3250175 w 3250175"/>
              <a:gd name="connsiteY2" fmla="*/ 802711 h 802711"/>
              <a:gd name="connsiteX3" fmla="*/ 0 w 3250175"/>
              <a:gd name="connsiteY3" fmla="*/ 802711 h 802711"/>
              <a:gd name="connsiteX4" fmla="*/ 0 w 3250175"/>
              <a:gd name="connsiteY4" fmla="*/ 0 h 802711"/>
              <a:gd name="connsiteX0" fmla="*/ 0 w 3250175"/>
              <a:gd name="connsiteY0" fmla="*/ 0 h 802711"/>
              <a:gd name="connsiteX1" fmla="*/ 3250175 w 3250175"/>
              <a:gd name="connsiteY1" fmla="*/ 0 h 802711"/>
              <a:gd name="connsiteX2" fmla="*/ 3250175 w 3250175"/>
              <a:gd name="connsiteY2" fmla="*/ 802711 h 802711"/>
              <a:gd name="connsiteX3" fmla="*/ 823681 w 3250175"/>
              <a:gd name="connsiteY3" fmla="*/ 802482 h 802711"/>
              <a:gd name="connsiteX4" fmla="*/ 0 w 3250175"/>
              <a:gd name="connsiteY4" fmla="*/ 802711 h 802711"/>
              <a:gd name="connsiteX5" fmla="*/ 0 w 3250175"/>
              <a:gd name="connsiteY5" fmla="*/ 0 h 802711"/>
              <a:gd name="connsiteX0" fmla="*/ 0 w 3250175"/>
              <a:gd name="connsiteY0" fmla="*/ 2380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6" fmla="*/ 0 w 3250175"/>
              <a:gd name="connsiteY6" fmla="*/ 2380 h 805091"/>
              <a:gd name="connsiteX0" fmla="*/ 0 w 3250175"/>
              <a:gd name="connsiteY0" fmla="*/ 805091 h 805091"/>
              <a:gd name="connsiteX1" fmla="*/ 814156 w 3250175"/>
              <a:gd name="connsiteY1" fmla="*/ 0 h 805091"/>
              <a:gd name="connsiteX2" fmla="*/ 3250175 w 3250175"/>
              <a:gd name="connsiteY2" fmla="*/ 2380 h 805091"/>
              <a:gd name="connsiteX3" fmla="*/ 3250175 w 3250175"/>
              <a:gd name="connsiteY3" fmla="*/ 805091 h 805091"/>
              <a:gd name="connsiteX4" fmla="*/ 823681 w 3250175"/>
              <a:gd name="connsiteY4" fmla="*/ 804862 h 805091"/>
              <a:gd name="connsiteX5" fmla="*/ 0 w 3250175"/>
              <a:gd name="connsiteY5" fmla="*/ 805091 h 805091"/>
              <a:gd name="connsiteX0" fmla="*/ 9525 w 2436019"/>
              <a:gd name="connsiteY0" fmla="*/ 804862 h 805091"/>
              <a:gd name="connsiteX1" fmla="*/ 0 w 2436019"/>
              <a:gd name="connsiteY1" fmla="*/ 0 h 805091"/>
              <a:gd name="connsiteX2" fmla="*/ 2436019 w 2436019"/>
              <a:gd name="connsiteY2" fmla="*/ 2380 h 805091"/>
              <a:gd name="connsiteX3" fmla="*/ 2436019 w 2436019"/>
              <a:gd name="connsiteY3" fmla="*/ 805091 h 805091"/>
              <a:gd name="connsiteX4" fmla="*/ 9525 w 2436019"/>
              <a:gd name="connsiteY4" fmla="*/ 804862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2381 w 2436019"/>
              <a:gd name="connsiteY4" fmla="*/ 800100 h 805091"/>
              <a:gd name="connsiteX0" fmla="*/ 2381 w 2436019"/>
              <a:gd name="connsiteY0" fmla="*/ 800100 h 805091"/>
              <a:gd name="connsiteX1" fmla="*/ 0 w 2436019"/>
              <a:gd name="connsiteY1" fmla="*/ 0 h 805091"/>
              <a:gd name="connsiteX2" fmla="*/ 2436019 w 2436019"/>
              <a:gd name="connsiteY2" fmla="*/ 2380 h 805091"/>
              <a:gd name="connsiteX3" fmla="*/ 2436019 w 2436019"/>
              <a:gd name="connsiteY3" fmla="*/ 805091 h 805091"/>
              <a:gd name="connsiteX4" fmla="*/ 807244 w 2436019"/>
              <a:gd name="connsiteY4" fmla="*/ 802252 h 805091"/>
              <a:gd name="connsiteX5" fmla="*/ 2381 w 2436019"/>
              <a:gd name="connsiteY5" fmla="*/ 800100 h 805091"/>
              <a:gd name="connsiteX0" fmla="*/ 2381 w 2436019"/>
              <a:gd name="connsiteY0" fmla="*/ 800100 h 805091"/>
              <a:gd name="connsiteX1" fmla="*/ 0 w 2436019"/>
              <a:gd name="connsiteY1" fmla="*/ 0 h 805091"/>
              <a:gd name="connsiteX2" fmla="*/ 807244 w 2436019"/>
              <a:gd name="connsiteY2" fmla="*/ 2152 h 805091"/>
              <a:gd name="connsiteX3" fmla="*/ 2436019 w 2436019"/>
              <a:gd name="connsiteY3" fmla="*/ 2380 h 805091"/>
              <a:gd name="connsiteX4" fmla="*/ 2436019 w 2436019"/>
              <a:gd name="connsiteY4" fmla="*/ 805091 h 805091"/>
              <a:gd name="connsiteX5" fmla="*/ 807244 w 2436019"/>
              <a:gd name="connsiteY5" fmla="*/ 802252 h 805091"/>
              <a:gd name="connsiteX6" fmla="*/ 2381 w 2436019"/>
              <a:gd name="connsiteY6" fmla="*/ 800100 h 805091"/>
              <a:gd name="connsiteX0" fmla="*/ 0 w 2433638"/>
              <a:gd name="connsiteY0" fmla="*/ 797948 h 802939"/>
              <a:gd name="connsiteX1" fmla="*/ 804863 w 2433638"/>
              <a:gd name="connsiteY1" fmla="*/ 0 h 802939"/>
              <a:gd name="connsiteX2" fmla="*/ 2433638 w 2433638"/>
              <a:gd name="connsiteY2" fmla="*/ 228 h 802939"/>
              <a:gd name="connsiteX3" fmla="*/ 2433638 w 2433638"/>
              <a:gd name="connsiteY3" fmla="*/ 802939 h 802939"/>
              <a:gd name="connsiteX4" fmla="*/ 804863 w 2433638"/>
              <a:gd name="connsiteY4" fmla="*/ 800100 h 802939"/>
              <a:gd name="connsiteX5" fmla="*/ 0 w 2433638"/>
              <a:gd name="connsiteY5" fmla="*/ 797948 h 802939"/>
              <a:gd name="connsiteX0" fmla="*/ 0 w 1628775"/>
              <a:gd name="connsiteY0" fmla="*/ 800100 h 802939"/>
              <a:gd name="connsiteX1" fmla="*/ 0 w 1628775"/>
              <a:gd name="connsiteY1" fmla="*/ 0 h 802939"/>
              <a:gd name="connsiteX2" fmla="*/ 1628775 w 1628775"/>
              <a:gd name="connsiteY2" fmla="*/ 228 h 802939"/>
              <a:gd name="connsiteX3" fmla="*/ 1628775 w 1628775"/>
              <a:gd name="connsiteY3" fmla="*/ 802939 h 802939"/>
              <a:gd name="connsiteX4" fmla="*/ 0 w 1628775"/>
              <a:gd name="connsiteY4" fmla="*/ 800100 h 80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775" h="802939">
                <a:moveTo>
                  <a:pt x="0" y="800100"/>
                </a:moveTo>
                <a:lnTo>
                  <a:pt x="0" y="0"/>
                </a:lnTo>
                <a:lnTo>
                  <a:pt x="1628775" y="228"/>
                </a:lnTo>
                <a:lnTo>
                  <a:pt x="1628775" y="802939"/>
                </a:lnTo>
                <a:lnTo>
                  <a:pt x="0" y="800100"/>
                </a:lnTo>
                <a:close/>
              </a:path>
            </a:pathLst>
          </a:custGeom>
          <a:gradFill flip="none" rotWithShape="1">
            <a:gsLst>
              <a:gs pos="20000">
                <a:srgbClr val="505050">
                  <a:shade val="30000"/>
                  <a:satMod val="115000"/>
                  <a:lumMod val="80000"/>
                </a:srgbClr>
              </a:gs>
              <a:gs pos="100000">
                <a:srgbClr val="505050">
                  <a:shade val="100000"/>
                  <a:satMod val="115000"/>
                </a:srgbClr>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36" name="Freeform 35"/>
          <p:cNvSpPr/>
          <p:nvPr/>
        </p:nvSpPr>
        <p:spPr>
          <a:xfrm>
            <a:off x="4359275" y="3762375"/>
            <a:ext cx="1001713" cy="804863"/>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505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37" name="Freeform 36"/>
          <p:cNvSpPr/>
          <p:nvPr/>
        </p:nvSpPr>
        <p:spPr>
          <a:xfrm>
            <a:off x="2332038" y="3762375"/>
            <a:ext cx="2033587" cy="1814513"/>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816538 w 3653298"/>
              <a:gd name="connsiteY4" fmla="*/ 2219708 h 2634276"/>
              <a:gd name="connsiteX5" fmla="*/ 459 w 3653298"/>
              <a:gd name="connsiteY5" fmla="*/ 2634276 h 2634276"/>
              <a:gd name="connsiteX0" fmla="*/ 459 w 3653298"/>
              <a:gd name="connsiteY0" fmla="*/ 2634276 h 2634276"/>
              <a:gd name="connsiteX1" fmla="*/ 460 w 3653298"/>
              <a:gd name="connsiteY1" fmla="*/ 1828800 h 2634276"/>
              <a:gd name="connsiteX2" fmla="*/ 814156 w 3653298"/>
              <a:gd name="connsiteY2" fmla="*/ 1419608 h 2634276"/>
              <a:gd name="connsiteX3" fmla="*/ 3653298 w 3653298"/>
              <a:gd name="connsiteY3" fmla="*/ 0 h 2634276"/>
              <a:gd name="connsiteX4" fmla="*/ 3653298 w 3653298"/>
              <a:gd name="connsiteY4" fmla="*/ 796413 h 2634276"/>
              <a:gd name="connsiteX5" fmla="*/ 816538 w 3653298"/>
              <a:gd name="connsiteY5" fmla="*/ 2219708 h 2634276"/>
              <a:gd name="connsiteX6" fmla="*/ 459 w 3653298"/>
              <a:gd name="connsiteY6" fmla="*/ 2634276 h 2634276"/>
              <a:gd name="connsiteX0" fmla="*/ 1 w 3652840"/>
              <a:gd name="connsiteY0" fmla="*/ 2634276 h 2634276"/>
              <a:gd name="connsiteX1" fmla="*/ 813698 w 3652840"/>
              <a:gd name="connsiteY1" fmla="*/ 1419608 h 2634276"/>
              <a:gd name="connsiteX2" fmla="*/ 3652840 w 3652840"/>
              <a:gd name="connsiteY2" fmla="*/ 0 h 2634276"/>
              <a:gd name="connsiteX3" fmla="*/ 3652840 w 3652840"/>
              <a:gd name="connsiteY3" fmla="*/ 796413 h 2634276"/>
              <a:gd name="connsiteX4" fmla="*/ 816080 w 3652840"/>
              <a:gd name="connsiteY4" fmla="*/ 2219708 h 2634276"/>
              <a:gd name="connsiteX5" fmla="*/ 1 w 3652840"/>
              <a:gd name="connsiteY5" fmla="*/ 2634276 h 2634276"/>
              <a:gd name="connsiteX0" fmla="*/ 2382 w 2839142"/>
              <a:gd name="connsiteY0" fmla="*/ 2219708 h 2219708"/>
              <a:gd name="connsiteX1" fmla="*/ 0 w 2839142"/>
              <a:gd name="connsiteY1" fmla="*/ 1419608 h 2219708"/>
              <a:gd name="connsiteX2" fmla="*/ 2839142 w 2839142"/>
              <a:gd name="connsiteY2" fmla="*/ 0 h 2219708"/>
              <a:gd name="connsiteX3" fmla="*/ 2839142 w 2839142"/>
              <a:gd name="connsiteY3" fmla="*/ 796413 h 2219708"/>
              <a:gd name="connsiteX4" fmla="*/ 2382 w 2839142"/>
              <a:gd name="connsiteY4" fmla="*/ 2219708 h 2219708"/>
              <a:gd name="connsiteX0" fmla="*/ 2382 w 2839142"/>
              <a:gd name="connsiteY0" fmla="*/ 2219708 h 2219708"/>
              <a:gd name="connsiteX1" fmla="*/ 0 w 2839142"/>
              <a:gd name="connsiteY1" fmla="*/ 1419608 h 2219708"/>
              <a:gd name="connsiteX2" fmla="*/ 804863 w 2839142"/>
              <a:gd name="connsiteY2" fmla="*/ 1014411 h 2219708"/>
              <a:gd name="connsiteX3" fmla="*/ 2839142 w 2839142"/>
              <a:gd name="connsiteY3" fmla="*/ 0 h 2219708"/>
              <a:gd name="connsiteX4" fmla="*/ 2839142 w 2839142"/>
              <a:gd name="connsiteY4" fmla="*/ 796413 h 2219708"/>
              <a:gd name="connsiteX5" fmla="*/ 2382 w 2839142"/>
              <a:gd name="connsiteY5" fmla="*/ 2219708 h 2219708"/>
              <a:gd name="connsiteX0" fmla="*/ 2382 w 2839142"/>
              <a:gd name="connsiteY0" fmla="*/ 2219708 h 2219708"/>
              <a:gd name="connsiteX1" fmla="*/ 0 w 2839142"/>
              <a:gd name="connsiteY1" fmla="*/ 1419608 h 2219708"/>
              <a:gd name="connsiteX2" fmla="*/ 804863 w 2839142"/>
              <a:gd name="connsiteY2" fmla="*/ 1014411 h 2219708"/>
              <a:gd name="connsiteX3" fmla="*/ 2839142 w 2839142"/>
              <a:gd name="connsiteY3" fmla="*/ 0 h 2219708"/>
              <a:gd name="connsiteX4" fmla="*/ 2839142 w 2839142"/>
              <a:gd name="connsiteY4" fmla="*/ 796413 h 2219708"/>
              <a:gd name="connsiteX5" fmla="*/ 807244 w 2839142"/>
              <a:gd name="connsiteY5" fmla="*/ 1814511 h 2219708"/>
              <a:gd name="connsiteX6" fmla="*/ 2382 w 2839142"/>
              <a:gd name="connsiteY6" fmla="*/ 2219708 h 2219708"/>
              <a:gd name="connsiteX0" fmla="*/ 0 w 2836760"/>
              <a:gd name="connsiteY0" fmla="*/ 2219708 h 2219708"/>
              <a:gd name="connsiteX1" fmla="*/ 802481 w 2836760"/>
              <a:gd name="connsiteY1" fmla="*/ 1014411 h 2219708"/>
              <a:gd name="connsiteX2" fmla="*/ 2836760 w 2836760"/>
              <a:gd name="connsiteY2" fmla="*/ 0 h 2219708"/>
              <a:gd name="connsiteX3" fmla="*/ 2836760 w 2836760"/>
              <a:gd name="connsiteY3" fmla="*/ 796413 h 2219708"/>
              <a:gd name="connsiteX4" fmla="*/ 804862 w 2836760"/>
              <a:gd name="connsiteY4" fmla="*/ 1814511 h 2219708"/>
              <a:gd name="connsiteX5" fmla="*/ 0 w 2836760"/>
              <a:gd name="connsiteY5" fmla="*/ 2219708 h 2219708"/>
              <a:gd name="connsiteX0" fmla="*/ 2381 w 2034279"/>
              <a:gd name="connsiteY0" fmla="*/ 1814511 h 1814511"/>
              <a:gd name="connsiteX1" fmla="*/ 0 w 2034279"/>
              <a:gd name="connsiteY1" fmla="*/ 1014411 h 1814511"/>
              <a:gd name="connsiteX2" fmla="*/ 2034279 w 2034279"/>
              <a:gd name="connsiteY2" fmla="*/ 0 h 1814511"/>
              <a:gd name="connsiteX3" fmla="*/ 2034279 w 2034279"/>
              <a:gd name="connsiteY3" fmla="*/ 796413 h 1814511"/>
              <a:gd name="connsiteX4" fmla="*/ 2381 w 2034279"/>
              <a:gd name="connsiteY4" fmla="*/ 1814511 h 181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279" h="1814511">
                <a:moveTo>
                  <a:pt x="2381" y="1814511"/>
                </a:moveTo>
                <a:cubicBezTo>
                  <a:pt x="1587" y="1547811"/>
                  <a:pt x="794" y="1281111"/>
                  <a:pt x="0" y="1014411"/>
                </a:cubicBezTo>
                <a:lnTo>
                  <a:pt x="2034279" y="0"/>
                </a:lnTo>
                <a:lnTo>
                  <a:pt x="2034279" y="796413"/>
                </a:lnTo>
                <a:lnTo>
                  <a:pt x="2381" y="1814511"/>
                </a:lnTo>
                <a:close/>
              </a:path>
            </a:pathLst>
          </a:custGeom>
          <a:gradFill flip="none" rotWithShape="1">
            <a:gsLst>
              <a:gs pos="0">
                <a:srgbClr val="505050">
                  <a:lumMod val="80000"/>
                </a:srgbClr>
              </a:gs>
              <a:gs pos="35000">
                <a:srgbClr val="505050">
                  <a:shade val="67500"/>
                  <a:satMod val="115000"/>
                </a:srgbClr>
              </a:gs>
              <a:gs pos="70000">
                <a:srgbClr val="505050">
                  <a:shade val="100000"/>
                  <a:satMod val="115000"/>
                </a:srgbClr>
              </a:gs>
            </a:gsLst>
            <a:lin ang="81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5138" name="TextBox 42"/>
          <p:cNvSpPr txBox="1">
            <a:spLocks noChangeArrowheads="1"/>
          </p:cNvSpPr>
          <p:nvPr/>
        </p:nvSpPr>
        <p:spPr bwMode="auto">
          <a:xfrm>
            <a:off x="4405313" y="1398588"/>
            <a:ext cx="841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r>
              <a:rPr lang="en-US" sz="3600" b="1">
                <a:solidFill>
                  <a:srgbClr val="FFFFFF"/>
                </a:solidFill>
                <a:latin typeface="Verdana" pitchFamily="34" charset="0"/>
              </a:rPr>
              <a:t>01</a:t>
            </a:r>
          </a:p>
        </p:txBody>
      </p:sp>
      <p:sp>
        <p:nvSpPr>
          <p:cNvPr id="5139" name="TextBox 48"/>
          <p:cNvSpPr txBox="1">
            <a:spLocks noChangeArrowheads="1"/>
          </p:cNvSpPr>
          <p:nvPr/>
        </p:nvSpPr>
        <p:spPr bwMode="auto">
          <a:xfrm>
            <a:off x="4405313" y="2632075"/>
            <a:ext cx="84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r>
              <a:rPr lang="en-US" sz="3600" b="1">
                <a:solidFill>
                  <a:srgbClr val="FFFFFF"/>
                </a:solidFill>
                <a:latin typeface="Verdana" pitchFamily="34" charset="0"/>
              </a:rPr>
              <a:t>02</a:t>
            </a:r>
          </a:p>
        </p:txBody>
      </p:sp>
      <p:sp>
        <p:nvSpPr>
          <p:cNvPr id="5140" name="TextBox 49"/>
          <p:cNvSpPr txBox="1">
            <a:spLocks noChangeArrowheads="1"/>
          </p:cNvSpPr>
          <p:nvPr/>
        </p:nvSpPr>
        <p:spPr bwMode="auto">
          <a:xfrm>
            <a:off x="4405313" y="3841750"/>
            <a:ext cx="84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r>
              <a:rPr lang="en-US" sz="3600" b="1">
                <a:solidFill>
                  <a:srgbClr val="FFFFFF"/>
                </a:solidFill>
                <a:latin typeface="Verdana" pitchFamily="34" charset="0"/>
              </a:rPr>
              <a:t>03</a:t>
            </a:r>
          </a:p>
        </p:txBody>
      </p:sp>
      <p:sp>
        <p:nvSpPr>
          <p:cNvPr id="5141" name="TextBox 50"/>
          <p:cNvSpPr txBox="1">
            <a:spLocks noChangeArrowheads="1"/>
          </p:cNvSpPr>
          <p:nvPr/>
        </p:nvSpPr>
        <p:spPr bwMode="auto">
          <a:xfrm>
            <a:off x="4405313" y="5072063"/>
            <a:ext cx="513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fontAlgn="base" hangingPunct="1">
              <a:spcBef>
                <a:spcPct val="0"/>
              </a:spcBef>
              <a:spcAft>
                <a:spcPct val="0"/>
              </a:spcAft>
            </a:pPr>
            <a:r>
              <a:rPr lang="en-US" sz="3600" b="1" dirty="0" smtClean="0">
                <a:solidFill>
                  <a:srgbClr val="FFFFFF"/>
                </a:solidFill>
                <a:latin typeface="Verdana" pitchFamily="34" charset="0"/>
              </a:rPr>
              <a:t>4</a:t>
            </a:r>
            <a:endParaRPr lang="en-US" sz="3600" b="1" dirty="0">
              <a:solidFill>
                <a:srgbClr val="FFFFFF"/>
              </a:solidFill>
              <a:latin typeface="Verdana" pitchFamily="34" charset="0"/>
            </a:endParaRPr>
          </a:p>
        </p:txBody>
      </p:sp>
      <p:sp>
        <p:nvSpPr>
          <p:cNvPr id="44" name="Rectangle 43"/>
          <p:cNvSpPr/>
          <p:nvPr/>
        </p:nvSpPr>
        <p:spPr>
          <a:xfrm>
            <a:off x="799692" y="2398510"/>
            <a:ext cx="3757760" cy="338554"/>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1600" b="1" dirty="0" smtClean="0">
                <a:solidFill>
                  <a:srgbClr val="000000"/>
                </a:solidFill>
                <a:effectLst>
                  <a:glow rad="114300">
                    <a:srgbClr val="095979">
                      <a:alpha val="80000"/>
                    </a:srgbClr>
                  </a:glow>
                </a:effectLst>
                <a:latin typeface="Times New Roman" pitchFamily="18" charset="0"/>
                <a:cs typeface="Times New Roman" pitchFamily="18" charset="0"/>
              </a:rPr>
              <a:t>NGUYÊN TẮC XỬ TRÍ SỐC PHẢN VỆ</a:t>
            </a:r>
            <a:endParaRPr lang="en-US" sz="1600" b="1" dirty="0">
              <a:solidFill>
                <a:srgbClr val="000000"/>
              </a:solidFill>
              <a:effectLst>
                <a:glow rad="114300">
                  <a:srgbClr val="095979">
                    <a:alpha val="80000"/>
                  </a:srgbClr>
                </a:glow>
              </a:effectLst>
              <a:latin typeface="Times New Roman" pitchFamily="18" charset="0"/>
              <a:cs typeface="Times New Roman" pitchFamily="18" charset="0"/>
            </a:endParaRPr>
          </a:p>
        </p:txBody>
      </p:sp>
      <p:sp>
        <p:nvSpPr>
          <p:cNvPr id="55" name="Rectangle 54"/>
          <p:cNvSpPr/>
          <p:nvPr/>
        </p:nvSpPr>
        <p:spPr>
          <a:xfrm>
            <a:off x="1530876" y="3334241"/>
            <a:ext cx="2888208" cy="338554"/>
          </a:xfrm>
          <a:prstGeom prst="rect">
            <a:avLst/>
          </a:prstGeom>
        </p:spPr>
        <p:txBody>
          <a:bodyPr>
            <a:spAutoFit/>
            <a:scene3d>
              <a:camera prst="perspectiveContrastingRightFacing">
                <a:rot lat="1584000" lon="19024694" rev="232106"/>
              </a:camera>
              <a:lightRig rig="threePt" dir="t"/>
            </a:scene3d>
          </a:bodyPr>
          <a:lstStyle/>
          <a:p>
            <a:pPr algn="ctr">
              <a:defRPr/>
            </a:pPr>
            <a:r>
              <a:rPr lang="en-US" sz="1600" b="1" dirty="0" smtClean="0">
                <a:solidFill>
                  <a:srgbClr val="000000"/>
                </a:solidFill>
                <a:effectLst>
                  <a:glow rad="114300">
                    <a:srgbClr val="8E5800">
                      <a:alpha val="80000"/>
                    </a:srgbClr>
                  </a:glow>
                </a:effectLst>
                <a:latin typeface="Times New Roman" pitchFamily="18" charset="0"/>
                <a:cs typeface="Times New Roman" pitchFamily="18" charset="0"/>
              </a:rPr>
              <a:t>XỬ TRÍ CẤP CỨU</a:t>
            </a:r>
            <a:endParaRPr lang="en-US" sz="1600" b="1" dirty="0">
              <a:solidFill>
                <a:srgbClr val="000000"/>
              </a:solidFill>
              <a:effectLst>
                <a:glow rad="114300">
                  <a:srgbClr val="8E5800">
                    <a:alpha val="80000"/>
                  </a:srgbClr>
                </a:glow>
              </a:effectLst>
              <a:latin typeface="Times New Roman" pitchFamily="18" charset="0"/>
              <a:cs typeface="Times New Roman" pitchFamily="18" charset="0"/>
            </a:endParaRPr>
          </a:p>
        </p:txBody>
      </p:sp>
      <p:sp>
        <p:nvSpPr>
          <p:cNvPr id="56" name="Rectangle 55"/>
          <p:cNvSpPr/>
          <p:nvPr/>
        </p:nvSpPr>
        <p:spPr>
          <a:xfrm>
            <a:off x="2008203" y="4329770"/>
            <a:ext cx="2803266" cy="338554"/>
          </a:xfrm>
          <a:prstGeom prst="rect">
            <a:avLst/>
          </a:prstGeom>
        </p:spPr>
        <p:txBody>
          <a:bodyPr>
            <a:spAutoFit/>
            <a:scene3d>
              <a:camera prst="perspectiveContrastingRightFacing">
                <a:rot lat="1584000" lon="19024694" rev="232106"/>
              </a:camera>
              <a:lightRig rig="threePt" dir="t"/>
            </a:scene3d>
          </a:bodyPr>
          <a:lstStyle/>
          <a:p>
            <a:pPr algn="ctr">
              <a:defRPr/>
            </a:pPr>
            <a:r>
              <a:rPr lang="en-US" sz="1600" b="1" dirty="0" smtClean="0">
                <a:solidFill>
                  <a:srgbClr val="FFC000"/>
                </a:solidFill>
                <a:effectLst>
                  <a:glow rad="114300">
                    <a:srgbClr val="3F3F3F">
                      <a:alpha val="80000"/>
                    </a:srgbClr>
                  </a:glow>
                </a:effectLst>
                <a:latin typeface="Times New Roman" pitchFamily="18" charset="0"/>
                <a:cs typeface="Times New Roman" pitchFamily="18" charset="0"/>
              </a:rPr>
              <a:t>ĐIỀU TRỊ PHỐI HỢP</a:t>
            </a:r>
            <a:endParaRPr lang="en-US" sz="1600" b="1" dirty="0">
              <a:solidFill>
                <a:srgbClr val="FFC000"/>
              </a:solidFill>
              <a:effectLst>
                <a:glow rad="114300">
                  <a:srgbClr val="3F3F3F">
                    <a:alpha val="80000"/>
                  </a:srgbClr>
                </a:glow>
              </a:effectLst>
              <a:latin typeface="Times New Roman" pitchFamily="18" charset="0"/>
              <a:cs typeface="Times New Roman" pitchFamily="18" charset="0"/>
            </a:endParaRPr>
          </a:p>
        </p:txBody>
      </p:sp>
      <p:sp>
        <p:nvSpPr>
          <p:cNvPr id="2" name="Right Arrow 1"/>
          <p:cNvSpPr/>
          <p:nvPr/>
        </p:nvSpPr>
        <p:spPr>
          <a:xfrm>
            <a:off x="5486400" y="2044700"/>
            <a:ext cx="2819400" cy="829374"/>
          </a:xfrm>
          <a:prstGeom prst="rightArrow">
            <a:avLst/>
          </a:prstGeom>
          <a:solidFill>
            <a:srgbClr val="FFFF00"/>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b="1" dirty="0" smtClean="0">
                <a:solidFill>
                  <a:srgbClr val="4D4D4D"/>
                </a:solidFill>
                <a:latin typeface="Times New Roman" pitchFamily="18" charset="0"/>
                <a:cs typeface="Times New Roman" pitchFamily="18" charset="0"/>
              </a:rPr>
              <a:t>TẠI NHÀ</a:t>
            </a:r>
            <a:endParaRPr lang="vi-VN" b="1" dirty="0">
              <a:solidFill>
                <a:srgbClr val="4D4D4D"/>
              </a:solidFill>
              <a:latin typeface="Times New Roman" pitchFamily="18" charset="0"/>
              <a:cs typeface="Times New Roman" pitchFamily="18" charset="0"/>
            </a:endParaRPr>
          </a:p>
        </p:txBody>
      </p:sp>
      <p:sp>
        <p:nvSpPr>
          <p:cNvPr id="4" name="Right Arrow 3"/>
          <p:cNvSpPr/>
          <p:nvPr/>
        </p:nvSpPr>
        <p:spPr>
          <a:xfrm>
            <a:off x="5471886" y="2970629"/>
            <a:ext cx="2819400" cy="807621"/>
          </a:xfrm>
          <a:prstGeom prst="rightArrow">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dirty="0" smtClean="0">
                <a:solidFill>
                  <a:srgbClr val="4D4D4D"/>
                </a:solidFill>
                <a:latin typeface="Times New Roman" pitchFamily="18" charset="0"/>
                <a:cs typeface="Times New Roman" pitchFamily="18" charset="0"/>
              </a:rPr>
              <a:t>CƠ SỞ Y TẾ</a:t>
            </a:r>
            <a:endParaRPr lang="vi-VN" b="1" dirty="0">
              <a:solidFill>
                <a:srgbClr val="4D4D4D"/>
              </a:solidFill>
              <a:latin typeface="Times New Roman" pitchFamily="18" charset="0"/>
              <a:cs typeface="Times New Roman" pitchFamily="18" charset="0"/>
            </a:endParaRPr>
          </a:p>
        </p:txBody>
      </p:sp>
    </p:spTree>
    <p:extLst>
      <p:ext uri="{BB962C8B-B14F-4D97-AF65-F5344CB8AC3E}">
        <p14:creationId xmlns:p14="http://schemas.microsoft.com/office/powerpoint/2010/main" val="360881260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914400"/>
            <a:ext cx="5257800" cy="1107996"/>
          </a:xfrm>
          <a:prstGeom prst="rect">
            <a:avLst/>
          </a:prstGeom>
          <a:noFill/>
        </p:spPr>
        <p:txBody>
          <a:bodyPr wrap="square" rtlCol="0">
            <a:spAutoFit/>
          </a:bodyPr>
          <a:lstStyle/>
          <a:p>
            <a:pPr fontAlgn="base">
              <a:spcBef>
                <a:spcPct val="0"/>
              </a:spcBef>
              <a:spcAft>
                <a:spcPct val="0"/>
              </a:spcAft>
            </a:pPr>
            <a:r>
              <a:rPr lang="vi-VN" sz="2800" b="1" dirty="0" smtClean="0">
                <a:solidFill>
                  <a:srgbClr val="FF0000"/>
                </a:solidFill>
                <a:latin typeface="Times New Roman" pitchFamily="18" charset="0"/>
                <a:cs typeface="Times New Roman" pitchFamily="18" charset="0"/>
              </a:rPr>
              <a:t>1. Nguyên </a:t>
            </a:r>
            <a:r>
              <a:rPr lang="vi-VN" sz="2800" b="1" dirty="0">
                <a:solidFill>
                  <a:srgbClr val="FF0000"/>
                </a:solidFill>
                <a:latin typeface="Times New Roman" pitchFamily="18" charset="0"/>
                <a:cs typeface="Times New Roman" pitchFamily="18" charset="0"/>
              </a:rPr>
              <a:t>tắc xử trí sốc phản </a:t>
            </a:r>
            <a:r>
              <a:rPr lang="vi-VN" sz="2800" b="1" dirty="0" smtClean="0">
                <a:solidFill>
                  <a:srgbClr val="FF0000"/>
                </a:solidFill>
                <a:latin typeface="Times New Roman" pitchFamily="18" charset="0"/>
                <a:cs typeface="Times New Roman" pitchFamily="18" charset="0"/>
              </a:rPr>
              <a:t>vệ:</a:t>
            </a:r>
          </a:p>
          <a:p>
            <a:pPr fontAlgn="base">
              <a:spcBef>
                <a:spcPct val="0"/>
              </a:spcBef>
              <a:spcAft>
                <a:spcPct val="0"/>
              </a:spcAft>
            </a:pPr>
            <a:r>
              <a:rPr lang="vi-VN" sz="2000" b="1" dirty="0">
                <a:solidFill>
                  <a:srgbClr val="005000"/>
                </a:solidFill>
                <a:latin typeface="Times New Roman" pitchFamily="18" charset="0"/>
                <a:cs typeface="Times New Roman" pitchFamily="18" charset="0"/>
              </a:rPr>
              <a:t>Khẩn cấp, tại chỗ và dùng ngay adrenalin</a:t>
            </a:r>
          </a:p>
          <a:p>
            <a:pPr fontAlgn="base">
              <a:spcBef>
                <a:spcPct val="0"/>
              </a:spcBef>
              <a:spcAft>
                <a:spcPct val="0"/>
              </a:spcAft>
            </a:pPr>
            <a:endParaRPr lang="vi-VN" b="1" dirty="0">
              <a:solidFill>
                <a:srgbClr val="4D4D4D"/>
              </a:solidFill>
              <a:latin typeface="Arial" charset="0"/>
            </a:endParaRPr>
          </a:p>
        </p:txBody>
      </p:sp>
      <p:sp>
        <p:nvSpPr>
          <p:cNvPr id="6" name="TextBox 5"/>
          <p:cNvSpPr txBox="1"/>
          <p:nvPr/>
        </p:nvSpPr>
        <p:spPr>
          <a:xfrm>
            <a:off x="762000" y="1905000"/>
            <a:ext cx="6019800" cy="3416320"/>
          </a:xfrm>
          <a:prstGeom prst="rect">
            <a:avLst/>
          </a:prstGeom>
          <a:noFill/>
        </p:spPr>
        <p:txBody>
          <a:bodyPr wrap="square" rtlCol="0">
            <a:spAutoFit/>
          </a:bodyPr>
          <a:lstStyle/>
          <a:p>
            <a:pPr algn="just" fontAlgn="base">
              <a:spcBef>
                <a:spcPct val="0"/>
              </a:spcBef>
              <a:spcAft>
                <a:spcPct val="0"/>
              </a:spcAft>
            </a:pPr>
            <a:r>
              <a:rPr lang="vi-VN" b="1" dirty="0" smtClean="0">
                <a:solidFill>
                  <a:srgbClr val="005000"/>
                </a:solidFill>
                <a:latin typeface="Times New Roman" pitchFamily="18" charset="0"/>
                <a:cs typeface="Times New Roman" pitchFamily="18" charset="0"/>
              </a:rPr>
              <a:t>Phải dùng </a:t>
            </a:r>
            <a:r>
              <a:rPr lang="vi-VN" b="1" dirty="0">
                <a:solidFill>
                  <a:srgbClr val="005000"/>
                </a:solidFill>
                <a:latin typeface="Times New Roman" pitchFamily="18" charset="0"/>
                <a:cs typeface="Times New Roman" pitchFamily="18" charset="0"/>
              </a:rPr>
              <a:t>ngay adrenalin càng nhanh càng tốt vì adrenalin làm thay đổi ngay tức khắc các dấu hiệu nặng do Sốc phản vệ gây ra như co thắt phế quản và tụt huyết áp bằng cách làm tăng cAMP trong tế bào mast và basophil. Sự tăng cAMP sẽ ức chế giải phóng các chất trung gian hoá học từ những tế bào này. </a:t>
            </a:r>
            <a:endParaRPr lang="vi-VN" b="1" dirty="0" smtClean="0">
              <a:solidFill>
                <a:srgbClr val="005000"/>
              </a:solidFill>
              <a:latin typeface="Times New Roman" pitchFamily="18" charset="0"/>
              <a:cs typeface="Times New Roman" pitchFamily="18" charset="0"/>
            </a:endParaRPr>
          </a:p>
          <a:p>
            <a:pPr algn="just" fontAlgn="base">
              <a:spcBef>
                <a:spcPct val="0"/>
              </a:spcBef>
              <a:spcAft>
                <a:spcPct val="0"/>
              </a:spcAft>
            </a:pPr>
            <a:r>
              <a:rPr lang="vi-VN" b="1" dirty="0" smtClean="0">
                <a:solidFill>
                  <a:srgbClr val="005000"/>
                </a:solidFill>
                <a:latin typeface="Times New Roman" pitchFamily="18" charset="0"/>
                <a:cs typeface="Times New Roman" pitchFamily="18" charset="0"/>
              </a:rPr>
              <a:t>Adrenalin </a:t>
            </a:r>
            <a:r>
              <a:rPr lang="vi-VN" b="1" dirty="0">
                <a:solidFill>
                  <a:srgbClr val="005000"/>
                </a:solidFill>
                <a:latin typeface="Times New Roman" pitchFamily="18" charset="0"/>
                <a:cs typeface="Times New Roman" pitchFamily="18" charset="0"/>
              </a:rPr>
              <a:t>còn kích thích trên hệ β và α. Kích </a:t>
            </a:r>
            <a:r>
              <a:rPr lang="vi-VN" b="1" dirty="0" smtClean="0">
                <a:solidFill>
                  <a:srgbClr val="005000"/>
                </a:solidFill>
                <a:latin typeface="Times New Roman" pitchFamily="18" charset="0"/>
                <a:cs typeface="Times New Roman" pitchFamily="18" charset="0"/>
              </a:rPr>
              <a:t>thích </a:t>
            </a:r>
            <a:r>
              <a:rPr lang="vi-VN" b="1" dirty="0">
                <a:solidFill>
                  <a:srgbClr val="005000"/>
                </a:solidFill>
                <a:latin typeface="Times New Roman" pitchFamily="18" charset="0"/>
                <a:cs typeface="Times New Roman" pitchFamily="18" charset="0"/>
              </a:rPr>
              <a:t>β </a:t>
            </a:r>
            <a:r>
              <a:rPr lang="vi-VN" b="1" dirty="0" smtClean="0">
                <a:solidFill>
                  <a:srgbClr val="005000"/>
                </a:solidFill>
                <a:latin typeface="Times New Roman" pitchFamily="18" charset="0"/>
                <a:cs typeface="Times New Roman" pitchFamily="18" charset="0"/>
              </a:rPr>
              <a:t>của </a:t>
            </a:r>
            <a:r>
              <a:rPr lang="vi-VN" b="1" dirty="0">
                <a:solidFill>
                  <a:srgbClr val="005000"/>
                </a:solidFill>
                <a:latin typeface="Times New Roman" pitchFamily="18" charset="0"/>
                <a:cs typeface="Times New Roman" pitchFamily="18" charset="0"/>
              </a:rPr>
              <a:t>adrenalin làm tăng lực co bóp cơ tim, tăng khối lượng tuần hoàn và điều hoà nhịp tim. Kích thích α làm tăng sức cản ngoại vi, tăng áp lực tâm trương, tăng tưới máu tới động mạch </a:t>
            </a:r>
            <a:r>
              <a:rPr lang="vi-VN" b="1" dirty="0" smtClean="0">
                <a:solidFill>
                  <a:srgbClr val="005000"/>
                </a:solidFill>
                <a:latin typeface="Times New Roman" pitchFamily="18" charset="0"/>
                <a:cs typeface="Times New Roman" pitchFamily="18" charset="0"/>
              </a:rPr>
              <a:t>vành</a:t>
            </a:r>
            <a:r>
              <a:rPr lang="vi-VN" b="1" dirty="0">
                <a:solidFill>
                  <a:srgbClr val="005000"/>
                </a:solidFill>
                <a:latin typeface="Times New Roman" pitchFamily="18" charset="0"/>
                <a:cs typeface="Times New Roman" pitchFamily="18" charset="0"/>
              </a:rPr>
              <a:t>, kết quả adrenalin làm tăng lưu lượng </a:t>
            </a:r>
            <a:r>
              <a:rPr lang="vi-VN" b="1" dirty="0" smtClean="0">
                <a:solidFill>
                  <a:srgbClr val="005000"/>
                </a:solidFill>
                <a:latin typeface="Times New Roman" pitchFamily="18" charset="0"/>
                <a:cs typeface="Times New Roman" pitchFamily="18" charset="0"/>
              </a:rPr>
              <a:t>tim,tăng huyết áp, </a:t>
            </a:r>
            <a:r>
              <a:rPr lang="vi-VN" b="1" dirty="0">
                <a:solidFill>
                  <a:srgbClr val="005000"/>
                </a:solidFill>
                <a:latin typeface="Times New Roman" pitchFamily="18" charset="0"/>
                <a:cs typeface="Times New Roman" pitchFamily="18" charset="0"/>
              </a:rPr>
              <a:t>tăng cường vận chuyển oxy tới các tổ chức</a:t>
            </a:r>
          </a:p>
        </p:txBody>
      </p:sp>
    </p:spTree>
    <p:extLst>
      <p:ext uri="{BB962C8B-B14F-4D97-AF65-F5344CB8AC3E}">
        <p14:creationId xmlns:p14="http://schemas.microsoft.com/office/powerpoint/2010/main" val="15139025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3581400" cy="369332"/>
          </a:xfrm>
          <a:prstGeom prst="rect">
            <a:avLst/>
          </a:prstGeom>
          <a:noFill/>
        </p:spPr>
        <p:txBody>
          <a:bodyPr wrap="square" rtlCol="0">
            <a:spAutoFit/>
          </a:bodyPr>
          <a:lstStyle/>
          <a:p>
            <a:pPr fontAlgn="base">
              <a:spcBef>
                <a:spcPct val="0"/>
              </a:spcBef>
              <a:spcAft>
                <a:spcPct val="0"/>
              </a:spcAft>
            </a:pPr>
            <a:endParaRPr lang="vi-VN" b="1" dirty="0">
              <a:solidFill>
                <a:srgbClr val="4D4D4D"/>
              </a:solidFill>
              <a:latin typeface="Times New Roman" pitchFamily="18" charset="0"/>
              <a:cs typeface="Times New Roman" pitchFamily="18" charset="0"/>
            </a:endParaRPr>
          </a:p>
        </p:txBody>
      </p:sp>
      <p:sp>
        <p:nvSpPr>
          <p:cNvPr id="4" name="TextBox 3"/>
          <p:cNvSpPr txBox="1"/>
          <p:nvPr/>
        </p:nvSpPr>
        <p:spPr>
          <a:xfrm>
            <a:off x="152400" y="358170"/>
            <a:ext cx="5105400" cy="1508105"/>
          </a:xfrm>
          <a:prstGeom prst="rect">
            <a:avLst/>
          </a:prstGeom>
          <a:noFill/>
        </p:spPr>
        <p:txBody>
          <a:bodyPr wrap="square" rtlCol="0">
            <a:spAutoFit/>
          </a:bodyPr>
          <a:lstStyle/>
          <a:p>
            <a:pPr fontAlgn="base">
              <a:spcBef>
                <a:spcPct val="0"/>
              </a:spcBef>
              <a:spcAft>
                <a:spcPct val="0"/>
              </a:spcAft>
            </a:pPr>
            <a:r>
              <a:rPr lang="vi-VN" sz="4400" b="1" dirty="0" smtClean="0">
                <a:solidFill>
                  <a:srgbClr val="FF0000"/>
                </a:solidFill>
                <a:latin typeface="Times New Roman" pitchFamily="18" charset="0"/>
                <a:cs typeface="Times New Roman" pitchFamily="18" charset="0"/>
              </a:rPr>
              <a:t>2.</a:t>
            </a:r>
            <a:r>
              <a:rPr lang="vi-VN" sz="4400" b="1" dirty="0" smtClean="0">
                <a:solidFill>
                  <a:srgbClr val="4D4D4D"/>
                </a:solidFill>
                <a:latin typeface="Times New Roman" pitchFamily="18" charset="0"/>
                <a:cs typeface="Times New Roman" pitchFamily="18" charset="0"/>
              </a:rPr>
              <a:t> </a:t>
            </a:r>
            <a:r>
              <a:rPr lang="vi-VN" sz="4400" b="1" dirty="0" smtClean="0">
                <a:solidFill>
                  <a:srgbClr val="FF0000"/>
                </a:solidFill>
                <a:latin typeface="Times New Roman" pitchFamily="18" charset="0"/>
                <a:cs typeface="Times New Roman" pitchFamily="18" charset="0"/>
              </a:rPr>
              <a:t>Xử trí cấp cứu</a:t>
            </a:r>
          </a:p>
          <a:p>
            <a:pPr fontAlgn="base">
              <a:spcBef>
                <a:spcPct val="0"/>
              </a:spcBef>
              <a:spcAft>
                <a:spcPct val="0"/>
              </a:spcAft>
            </a:pPr>
            <a:endParaRPr lang="vi-VN" sz="2400"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sz="2400" b="1" dirty="0" smtClean="0">
                <a:solidFill>
                  <a:srgbClr val="000000"/>
                </a:solidFill>
                <a:latin typeface="Times New Roman" pitchFamily="18" charset="0"/>
                <a:cs typeface="Times New Roman" pitchFamily="18" charset="0"/>
              </a:rPr>
              <a:t>a. Tại chỗ</a:t>
            </a:r>
            <a:endParaRPr lang="vi-VN" sz="2400" b="1" dirty="0">
              <a:solidFill>
                <a:srgbClr val="000000"/>
              </a:solidFill>
              <a:latin typeface="Times New Roman" pitchFamily="18" charset="0"/>
              <a:cs typeface="Times New Roman" pitchFamily="18" charset="0"/>
            </a:endParaRPr>
          </a:p>
        </p:txBody>
      </p:sp>
      <p:sp>
        <p:nvSpPr>
          <p:cNvPr id="5" name="TextBox 4"/>
          <p:cNvSpPr txBox="1"/>
          <p:nvPr/>
        </p:nvSpPr>
        <p:spPr>
          <a:xfrm>
            <a:off x="609600" y="2209800"/>
            <a:ext cx="7010400" cy="4093428"/>
          </a:xfrm>
          <a:prstGeom prst="rect">
            <a:avLst/>
          </a:prstGeom>
          <a:noFill/>
        </p:spPr>
        <p:txBody>
          <a:bodyPr wrap="square" rtlCol="0">
            <a:spAutoFit/>
          </a:bodyPr>
          <a:lstStyle/>
          <a:p>
            <a:pPr fontAlgn="base">
              <a:spcBef>
                <a:spcPct val="0"/>
              </a:spcBef>
              <a:spcAft>
                <a:spcPct val="0"/>
              </a:spcAft>
            </a:pPr>
            <a:r>
              <a:rPr lang="vi-VN" b="1" dirty="0">
                <a:solidFill>
                  <a:srgbClr val="800F00"/>
                </a:solidFill>
                <a:latin typeface="Times New Roman" pitchFamily="18" charset="0"/>
                <a:cs typeface="Times New Roman" pitchFamily="18" charset="0"/>
              </a:rPr>
              <a:t>-</a:t>
            </a:r>
            <a:r>
              <a:rPr lang="vi-VN" sz="2000" b="1" dirty="0">
                <a:solidFill>
                  <a:srgbClr val="800F00"/>
                </a:solidFill>
                <a:latin typeface="Times New Roman" pitchFamily="18" charset="0"/>
                <a:cs typeface="Times New Roman" pitchFamily="18" charset="0"/>
              </a:rPr>
              <a:t> </a:t>
            </a:r>
            <a:r>
              <a:rPr lang="vi-VN" sz="2000" b="1" dirty="0" smtClean="0">
                <a:solidFill>
                  <a:srgbClr val="800F00"/>
                </a:solidFill>
                <a:latin typeface="Times New Roman" pitchFamily="18" charset="0"/>
                <a:cs typeface="Times New Roman" pitchFamily="18" charset="0"/>
              </a:rPr>
              <a:t>Ngừng </a:t>
            </a:r>
            <a:r>
              <a:rPr lang="vi-VN" sz="2000" b="1" dirty="0">
                <a:solidFill>
                  <a:srgbClr val="800F00"/>
                </a:solidFill>
                <a:latin typeface="Times New Roman" pitchFamily="18" charset="0"/>
                <a:cs typeface="Times New Roman" pitchFamily="18" charset="0"/>
              </a:rPr>
              <a:t>ngay tiếp xúc với dị nguyên (thuốc đang tiêm, uống, bôi, nhỏ </a:t>
            </a:r>
            <a:r>
              <a:rPr lang="vi-VN" sz="2000" b="1" dirty="0" smtClean="0">
                <a:solidFill>
                  <a:srgbClr val="800F00"/>
                </a:solidFill>
                <a:latin typeface="Times New Roman" pitchFamily="18" charset="0"/>
                <a:cs typeface="Times New Roman" pitchFamily="18" charset="0"/>
              </a:rPr>
              <a:t>mặt</a:t>
            </a:r>
            <a:r>
              <a:rPr lang="vi-VN" sz="2000" b="1" dirty="0">
                <a:solidFill>
                  <a:srgbClr val="800F00"/>
                </a:solidFill>
                <a:latin typeface="Times New Roman" pitchFamily="18" charset="0"/>
                <a:cs typeface="Times New Roman" pitchFamily="18" charset="0"/>
              </a:rPr>
              <a:t>, mũi…).</a:t>
            </a:r>
          </a:p>
          <a:p>
            <a:pPr fontAlgn="base">
              <a:spcBef>
                <a:spcPct val="0"/>
              </a:spcBef>
              <a:spcAft>
                <a:spcPct val="0"/>
              </a:spcAft>
            </a:pPr>
            <a:endParaRPr lang="vi-VN" sz="2000" b="1" dirty="0" smtClean="0">
              <a:solidFill>
                <a:srgbClr val="800F00"/>
              </a:solidFill>
              <a:latin typeface="Times New Roman" pitchFamily="18" charset="0"/>
              <a:cs typeface="Times New Roman" pitchFamily="18" charset="0"/>
            </a:endParaRPr>
          </a:p>
          <a:p>
            <a:pPr fontAlgn="base">
              <a:spcBef>
                <a:spcPct val="0"/>
              </a:spcBef>
              <a:spcAft>
                <a:spcPct val="0"/>
              </a:spcAft>
            </a:pPr>
            <a:r>
              <a:rPr lang="vi-VN" sz="2000" b="1" dirty="0" smtClean="0">
                <a:solidFill>
                  <a:srgbClr val="800F00"/>
                </a:solidFill>
                <a:latin typeface="Times New Roman" pitchFamily="18" charset="0"/>
                <a:cs typeface="Times New Roman" pitchFamily="18" charset="0"/>
              </a:rPr>
              <a:t>-</a:t>
            </a:r>
            <a:r>
              <a:rPr lang="vi-VN" sz="2000" b="1" dirty="0">
                <a:solidFill>
                  <a:srgbClr val="800F00"/>
                </a:solidFill>
                <a:latin typeface="Times New Roman" pitchFamily="18" charset="0"/>
                <a:cs typeface="Times New Roman" pitchFamily="18" charset="0"/>
              </a:rPr>
              <a:t> Đặt bệnh nhân nằm tại chỗ, đầu thấp, chân cao</a:t>
            </a:r>
          </a:p>
          <a:p>
            <a:pPr fontAlgn="base">
              <a:spcBef>
                <a:spcPct val="0"/>
              </a:spcBef>
              <a:spcAft>
                <a:spcPct val="0"/>
              </a:spcAft>
            </a:pPr>
            <a:endParaRPr lang="vi-VN" sz="2000" b="1" dirty="0" smtClean="0">
              <a:solidFill>
                <a:srgbClr val="800F00"/>
              </a:solidFill>
              <a:latin typeface="Times New Roman" pitchFamily="18" charset="0"/>
              <a:cs typeface="Times New Roman" pitchFamily="18" charset="0"/>
            </a:endParaRPr>
          </a:p>
          <a:p>
            <a:pPr fontAlgn="base">
              <a:spcBef>
                <a:spcPct val="0"/>
              </a:spcBef>
              <a:spcAft>
                <a:spcPct val="0"/>
              </a:spcAft>
            </a:pPr>
            <a:r>
              <a:rPr lang="vi-VN" sz="2000" b="1" dirty="0" smtClean="0">
                <a:solidFill>
                  <a:srgbClr val="800F00"/>
                </a:solidFill>
                <a:latin typeface="Times New Roman" pitchFamily="18" charset="0"/>
                <a:cs typeface="Times New Roman" pitchFamily="18" charset="0"/>
              </a:rPr>
              <a:t>-</a:t>
            </a:r>
            <a:r>
              <a:rPr lang="vi-VN" sz="2000" b="1" dirty="0">
                <a:solidFill>
                  <a:srgbClr val="800F00"/>
                </a:solidFill>
                <a:latin typeface="Times New Roman" pitchFamily="18" charset="0"/>
                <a:cs typeface="Times New Roman" pitchFamily="18" charset="0"/>
              </a:rPr>
              <a:t> </a:t>
            </a:r>
            <a:r>
              <a:rPr lang="vi-VN" sz="2000" b="1" dirty="0" smtClean="0">
                <a:solidFill>
                  <a:srgbClr val="800F00"/>
                </a:solidFill>
                <a:latin typeface="Times New Roman" pitchFamily="18" charset="0"/>
                <a:cs typeface="Times New Roman" pitchFamily="18" charset="0"/>
              </a:rPr>
              <a:t>Dùng </a:t>
            </a:r>
            <a:r>
              <a:rPr lang="vi-VN" sz="2000" b="1" dirty="0">
                <a:solidFill>
                  <a:srgbClr val="800F00"/>
                </a:solidFill>
                <a:latin typeface="Times New Roman" pitchFamily="18" charset="0"/>
                <a:cs typeface="Times New Roman" pitchFamily="18" charset="0"/>
              </a:rPr>
              <a:t>adrenalin là thuốc cơ bản để chống sốc phản vệ: ống 1mg/ml (1/1000). Dùng ngay sau khi bị sốc phản vệ.</a:t>
            </a:r>
          </a:p>
          <a:p>
            <a:pPr fontAlgn="base">
              <a:spcBef>
                <a:spcPct val="0"/>
              </a:spcBef>
              <a:spcAft>
                <a:spcPct val="0"/>
              </a:spcAft>
            </a:pPr>
            <a:endParaRPr lang="vi-VN" sz="2000" b="1" dirty="0" smtClean="0">
              <a:solidFill>
                <a:srgbClr val="800F00"/>
              </a:solidFill>
              <a:latin typeface="Times New Roman" pitchFamily="18" charset="0"/>
              <a:cs typeface="Times New Roman" pitchFamily="18" charset="0"/>
            </a:endParaRPr>
          </a:p>
          <a:p>
            <a:pPr fontAlgn="base">
              <a:spcBef>
                <a:spcPct val="0"/>
              </a:spcBef>
              <a:spcAft>
                <a:spcPct val="0"/>
              </a:spcAft>
            </a:pPr>
            <a:r>
              <a:rPr lang="vi-VN" sz="2000" b="1" dirty="0" smtClean="0">
                <a:solidFill>
                  <a:srgbClr val="800F00"/>
                </a:solidFill>
                <a:latin typeface="Times New Roman" pitchFamily="18" charset="0"/>
                <a:cs typeface="Times New Roman" pitchFamily="18" charset="0"/>
              </a:rPr>
              <a:t>-</a:t>
            </a:r>
            <a:r>
              <a:rPr lang="vi-VN" sz="2000" b="1" dirty="0">
                <a:solidFill>
                  <a:srgbClr val="800F00"/>
                </a:solidFill>
                <a:latin typeface="Times New Roman" pitchFamily="18" charset="0"/>
                <a:cs typeface="Times New Roman" pitchFamily="18" charset="0"/>
              </a:rPr>
              <a:t> </a:t>
            </a:r>
            <a:r>
              <a:rPr lang="vi-VN" sz="2000" b="1" dirty="0" smtClean="0">
                <a:solidFill>
                  <a:srgbClr val="800F00"/>
                </a:solidFill>
                <a:latin typeface="Times New Roman" pitchFamily="18" charset="0"/>
                <a:cs typeface="Times New Roman" pitchFamily="18" charset="0"/>
              </a:rPr>
              <a:t>Đường </a:t>
            </a:r>
            <a:r>
              <a:rPr lang="vi-VN" sz="2000" b="1" dirty="0">
                <a:solidFill>
                  <a:srgbClr val="800F00"/>
                </a:solidFill>
                <a:latin typeface="Times New Roman" pitchFamily="18" charset="0"/>
                <a:cs typeface="Times New Roman" pitchFamily="18" charset="0"/>
              </a:rPr>
              <a:t>dùng: tiêm dưới da hoặc tiêm bắp</a:t>
            </a:r>
            <a:r>
              <a:rPr lang="vi-VN" sz="2000" b="1" dirty="0" smtClean="0">
                <a:solidFill>
                  <a:srgbClr val="800F00"/>
                </a:solidFill>
                <a:latin typeface="Times New Roman" pitchFamily="18" charset="0"/>
                <a:cs typeface="Times New Roman" pitchFamily="18" charset="0"/>
              </a:rPr>
              <a:t>.</a:t>
            </a:r>
            <a:endParaRPr lang="en-US" sz="2000" b="1" dirty="0" smtClean="0">
              <a:solidFill>
                <a:srgbClr val="800F00"/>
              </a:solidFill>
              <a:latin typeface="Times New Roman" pitchFamily="18" charset="0"/>
              <a:cs typeface="Times New Roman" pitchFamily="18" charset="0"/>
            </a:endParaRPr>
          </a:p>
          <a:p>
            <a:pPr marL="342900" indent="-342900" fontAlgn="base">
              <a:spcBef>
                <a:spcPct val="0"/>
              </a:spcBef>
              <a:spcAft>
                <a:spcPct val="0"/>
              </a:spcAft>
              <a:buFontTx/>
              <a:buChar char="-"/>
            </a:pPr>
            <a:r>
              <a:rPr lang="vi-VN" sz="2000" b="1" dirty="0" smtClean="0">
                <a:solidFill>
                  <a:srgbClr val="800F00"/>
                </a:solidFill>
                <a:latin typeface="Times New Roman" pitchFamily="18" charset="0"/>
                <a:cs typeface="Times New Roman" pitchFamily="18" charset="0"/>
              </a:rPr>
              <a:t>Liều </a:t>
            </a:r>
            <a:r>
              <a:rPr lang="vi-VN" sz="2000" b="1" dirty="0">
                <a:solidFill>
                  <a:srgbClr val="800F00"/>
                </a:solidFill>
                <a:latin typeface="Times New Roman" pitchFamily="18" charset="0"/>
                <a:cs typeface="Times New Roman" pitchFamily="18" charset="0"/>
              </a:rPr>
              <a:t>dùng: </a:t>
            </a:r>
            <a:r>
              <a:rPr lang="en-US" sz="2000" b="1" dirty="0">
                <a:solidFill>
                  <a:srgbClr val="800F00"/>
                </a:solidFill>
                <a:latin typeface="Times New Roman" pitchFamily="18" charset="0"/>
                <a:cs typeface="Times New Roman" pitchFamily="18" charset="0"/>
              </a:rPr>
              <a:t> </a:t>
            </a:r>
            <a:r>
              <a:rPr lang="en-US" sz="2000" b="1" dirty="0" smtClean="0">
                <a:solidFill>
                  <a:srgbClr val="800F00"/>
                </a:solidFill>
                <a:latin typeface="Times New Roman" pitchFamily="18" charset="0"/>
                <a:cs typeface="Times New Roman" pitchFamily="18" charset="0"/>
              </a:rPr>
              <a:t>+ </a:t>
            </a:r>
            <a:r>
              <a:rPr lang="en-US" sz="2000" b="1" dirty="0">
                <a:solidFill>
                  <a:srgbClr val="800F00"/>
                </a:solidFill>
                <a:latin typeface="Times New Roman" pitchFamily="18" charset="0"/>
                <a:cs typeface="Times New Roman" pitchFamily="18" charset="0"/>
              </a:rPr>
              <a:t>N</a:t>
            </a:r>
            <a:r>
              <a:rPr lang="vi-VN" sz="2000" b="1" dirty="0" smtClean="0">
                <a:solidFill>
                  <a:srgbClr val="800F00"/>
                </a:solidFill>
                <a:latin typeface="Times New Roman" pitchFamily="18" charset="0"/>
                <a:cs typeface="Times New Roman" pitchFamily="18" charset="0"/>
              </a:rPr>
              <a:t>gười </a:t>
            </a:r>
            <a:r>
              <a:rPr lang="vi-VN" sz="2000" b="1" dirty="0">
                <a:solidFill>
                  <a:srgbClr val="800F00"/>
                </a:solidFill>
                <a:latin typeface="Times New Roman" pitchFamily="18" charset="0"/>
                <a:cs typeface="Times New Roman" pitchFamily="18" charset="0"/>
              </a:rPr>
              <a:t>lớn</a:t>
            </a:r>
            <a:r>
              <a:rPr lang="vi-VN" sz="2000" b="1" dirty="0" smtClean="0">
                <a:solidFill>
                  <a:srgbClr val="800F00"/>
                </a:solidFill>
                <a:latin typeface="Times New Roman" pitchFamily="18" charset="0"/>
                <a:cs typeface="Times New Roman" pitchFamily="18" charset="0"/>
              </a:rPr>
              <a:t>: </a:t>
            </a:r>
            <a:r>
              <a:rPr lang="vi-VN" sz="2000" b="1" dirty="0">
                <a:solidFill>
                  <a:srgbClr val="800F00"/>
                </a:solidFill>
                <a:latin typeface="Times New Roman" pitchFamily="18" charset="0"/>
                <a:cs typeface="Times New Roman" pitchFamily="18" charset="0"/>
              </a:rPr>
              <a:t>0.5 – 1 ống. </a:t>
            </a:r>
            <a:endParaRPr lang="en-US" sz="2000" b="1" dirty="0" smtClean="0">
              <a:solidFill>
                <a:srgbClr val="800F00"/>
              </a:solidFill>
              <a:latin typeface="Times New Roman" pitchFamily="18" charset="0"/>
              <a:cs typeface="Times New Roman" pitchFamily="18" charset="0"/>
            </a:endParaRPr>
          </a:p>
          <a:p>
            <a:pPr fontAlgn="base">
              <a:spcBef>
                <a:spcPct val="0"/>
              </a:spcBef>
              <a:spcAft>
                <a:spcPct val="0"/>
              </a:spcAft>
            </a:pPr>
            <a:r>
              <a:rPr lang="en-US" sz="2000" b="1" dirty="0" smtClean="0">
                <a:solidFill>
                  <a:srgbClr val="800F00"/>
                </a:solidFill>
                <a:latin typeface="Times New Roman" pitchFamily="18" charset="0"/>
                <a:cs typeface="Times New Roman" pitchFamily="18" charset="0"/>
              </a:rPr>
              <a:t> + </a:t>
            </a:r>
            <a:r>
              <a:rPr lang="vi-VN" sz="2000" b="1" dirty="0" smtClean="0">
                <a:solidFill>
                  <a:srgbClr val="800F00"/>
                </a:solidFill>
                <a:latin typeface="Times New Roman" pitchFamily="18" charset="0"/>
                <a:cs typeface="Times New Roman" pitchFamily="18" charset="0"/>
              </a:rPr>
              <a:t>Trẻ </a:t>
            </a:r>
            <a:r>
              <a:rPr lang="vi-VN" sz="2000" b="1" dirty="0">
                <a:solidFill>
                  <a:srgbClr val="800F00"/>
                </a:solidFill>
                <a:latin typeface="Times New Roman" pitchFamily="18" charset="0"/>
                <a:cs typeface="Times New Roman" pitchFamily="18" charset="0"/>
              </a:rPr>
              <a:t>em, pha loãng 1 ống với 9ml nước cất thành 10ml (dung dịch 1/10.000). Tiêm </a:t>
            </a:r>
            <a:r>
              <a:rPr lang="vi-VN" sz="2000" b="1" dirty="0" smtClean="0">
                <a:solidFill>
                  <a:srgbClr val="800F00"/>
                </a:solidFill>
                <a:latin typeface="Times New Roman" pitchFamily="18" charset="0"/>
                <a:cs typeface="Times New Roman" pitchFamily="18" charset="0"/>
              </a:rPr>
              <a:t>10</a:t>
            </a:r>
            <a:r>
              <a:rPr lang="en-US" sz="2000" b="1" dirty="0" smtClean="0">
                <a:solidFill>
                  <a:srgbClr val="800F00"/>
                </a:solidFill>
                <a:latin typeface="Times New Roman" pitchFamily="18" charset="0"/>
                <a:cs typeface="Times New Roman" pitchFamily="18" charset="0"/>
              </a:rPr>
              <a:t>mg</a:t>
            </a:r>
            <a:r>
              <a:rPr lang="vi-VN" sz="2000" b="1" dirty="0" smtClean="0">
                <a:solidFill>
                  <a:srgbClr val="800F00"/>
                </a:solidFill>
                <a:latin typeface="Times New Roman" pitchFamily="18" charset="0"/>
                <a:cs typeface="Times New Roman" pitchFamily="18" charset="0"/>
              </a:rPr>
              <a:t> </a:t>
            </a:r>
            <a:r>
              <a:rPr lang="vi-VN" sz="2000" b="1" dirty="0">
                <a:solidFill>
                  <a:srgbClr val="800F00"/>
                </a:solidFill>
                <a:latin typeface="Times New Roman" pitchFamily="18" charset="0"/>
                <a:cs typeface="Times New Roman" pitchFamily="18" charset="0"/>
              </a:rPr>
              <a:t>/kg cân nặng/ </a:t>
            </a:r>
            <a:r>
              <a:rPr lang="vi-VN" sz="2000" b="1" dirty="0" smtClean="0">
                <a:solidFill>
                  <a:srgbClr val="800F00"/>
                </a:solidFill>
                <a:latin typeface="Times New Roman" pitchFamily="18" charset="0"/>
                <a:cs typeface="Times New Roman" pitchFamily="18" charset="0"/>
              </a:rPr>
              <a:t>1 </a:t>
            </a:r>
            <a:r>
              <a:rPr lang="vi-VN" sz="2000" b="1" dirty="0">
                <a:solidFill>
                  <a:srgbClr val="800F00"/>
                </a:solidFill>
                <a:latin typeface="Times New Roman" pitchFamily="18" charset="0"/>
                <a:cs typeface="Times New Roman" pitchFamily="18" charset="0"/>
              </a:rPr>
              <a:t>lần.</a:t>
            </a:r>
          </a:p>
          <a:p>
            <a:pPr fontAlgn="base">
              <a:spcBef>
                <a:spcPct val="0"/>
              </a:spcBef>
              <a:spcAft>
                <a:spcPct val="0"/>
              </a:spcAft>
            </a:pPr>
            <a:endParaRPr lang="vi-VN" sz="2000" b="1" dirty="0">
              <a:solidFill>
                <a:srgbClr val="800F00"/>
              </a:solidFill>
              <a:latin typeface="Times New Roman" pitchFamily="18" charset="0"/>
              <a:cs typeface="Times New Roman" pitchFamily="18" charset="0"/>
            </a:endParaRPr>
          </a:p>
        </p:txBody>
      </p:sp>
    </p:spTree>
    <p:extLst>
      <p:ext uri="{BB962C8B-B14F-4D97-AF65-F5344CB8AC3E}">
        <p14:creationId xmlns:p14="http://schemas.microsoft.com/office/powerpoint/2010/main" val="2890125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7793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81200"/>
            <a:ext cx="3200400" cy="2514600"/>
          </a:xfrm>
          <a:prstGeom prst="rect">
            <a:avLst/>
          </a:prstGeom>
        </p:spPr>
      </p:pic>
      <p:sp>
        <p:nvSpPr>
          <p:cNvPr id="4" name="TextBox 3"/>
          <p:cNvSpPr txBox="1"/>
          <p:nvPr/>
        </p:nvSpPr>
        <p:spPr>
          <a:xfrm>
            <a:off x="4241800" y="1752600"/>
            <a:ext cx="4800600" cy="2862322"/>
          </a:xfrm>
          <a:prstGeom prst="rect">
            <a:avLst/>
          </a:prstGeom>
          <a:noFill/>
        </p:spPr>
        <p:txBody>
          <a:bodyPr wrap="square" rtlCol="0">
            <a:spAutoFit/>
          </a:bodyPr>
          <a:lstStyle/>
          <a:p>
            <a:pPr algn="just" fontAlgn="base">
              <a:spcBef>
                <a:spcPct val="0"/>
              </a:spcBef>
              <a:spcAft>
                <a:spcPct val="0"/>
              </a:spcAft>
            </a:pPr>
            <a:r>
              <a:rPr lang="vi-VN" b="1" dirty="0">
                <a:solidFill>
                  <a:srgbClr val="000000"/>
                </a:solidFill>
                <a:latin typeface="Times New Roman" pitchFamily="18" charset="0"/>
                <a:cs typeface="Times New Roman" pitchFamily="18" charset="0"/>
              </a:rPr>
              <a:t>- </a:t>
            </a:r>
            <a:r>
              <a:rPr lang="vi-VN" b="1" dirty="0" smtClean="0">
                <a:solidFill>
                  <a:srgbClr val="000000"/>
                </a:solidFill>
                <a:latin typeface="Times New Roman" pitchFamily="18" charset="0"/>
                <a:cs typeface="Times New Roman" pitchFamily="18" charset="0"/>
              </a:rPr>
              <a:t>Tiêm </a:t>
            </a:r>
            <a:r>
              <a:rPr lang="vi-VN" b="1" dirty="0">
                <a:solidFill>
                  <a:srgbClr val="000000"/>
                </a:solidFill>
                <a:latin typeface="Times New Roman" pitchFamily="18" charset="0"/>
                <a:cs typeface="Times New Roman" pitchFamily="18" charset="0"/>
              </a:rPr>
              <a:t>nhắc lại như trên sau 10 – 15 phút cho đến khi huyết áp lên đến 10mmHg</a:t>
            </a:r>
          </a:p>
          <a:p>
            <a:pPr algn="just" fontAlgn="base">
              <a:spcBef>
                <a:spcPct val="0"/>
              </a:spcBef>
              <a:spcAft>
                <a:spcPct val="0"/>
              </a:spcAft>
            </a:pPr>
            <a:endParaRPr lang="vi-VN" b="1" dirty="0" smtClean="0">
              <a:solidFill>
                <a:srgbClr val="000000"/>
              </a:solidFill>
              <a:latin typeface="Times New Roman" pitchFamily="18" charset="0"/>
              <a:cs typeface="Times New Roman" pitchFamily="18" charset="0"/>
            </a:endParaRPr>
          </a:p>
          <a:p>
            <a:pPr algn="just" fontAlgn="base">
              <a:spcBef>
                <a:spcPct val="0"/>
              </a:spcBef>
              <a:spcAft>
                <a:spcPct val="0"/>
              </a:spcAft>
            </a:pPr>
            <a:r>
              <a:rPr lang="vi-VN" b="1" dirty="0" smtClean="0">
                <a:solidFill>
                  <a:srgbClr val="000000"/>
                </a:solidFill>
                <a:latin typeface="Times New Roman" pitchFamily="18" charset="0"/>
                <a:cs typeface="Times New Roman" pitchFamily="18" charset="0"/>
              </a:rPr>
              <a:t>-</a:t>
            </a:r>
            <a:r>
              <a:rPr lang="vi-VN" b="1" dirty="0">
                <a:solidFill>
                  <a:srgbClr val="000000"/>
                </a:solidFill>
                <a:latin typeface="Times New Roman" pitchFamily="18" charset="0"/>
                <a:cs typeface="Times New Roman" pitchFamily="18" charset="0"/>
              </a:rPr>
              <a:t> </a:t>
            </a:r>
            <a:r>
              <a:rPr lang="vi-VN" b="1" dirty="0" smtClean="0">
                <a:solidFill>
                  <a:srgbClr val="000000"/>
                </a:solidFill>
                <a:latin typeface="Times New Roman" pitchFamily="18" charset="0"/>
                <a:cs typeface="Times New Roman" pitchFamily="18" charset="0"/>
              </a:rPr>
              <a:t>Nếu </a:t>
            </a:r>
            <a:r>
              <a:rPr lang="vi-VN" b="1" dirty="0">
                <a:solidFill>
                  <a:srgbClr val="000000"/>
                </a:solidFill>
                <a:latin typeface="Times New Roman" pitchFamily="18" charset="0"/>
                <a:cs typeface="Times New Roman" pitchFamily="18" charset="0"/>
              </a:rPr>
              <a:t>sốc nặng có thể pha loãng adrenalin 1/20 rồi tiêm tĩnh mạch, bơm qua nội khí quản.</a:t>
            </a:r>
          </a:p>
          <a:p>
            <a:pPr algn="just" fontAlgn="base">
              <a:spcBef>
                <a:spcPct val="0"/>
              </a:spcBef>
              <a:spcAft>
                <a:spcPct val="0"/>
              </a:spcAft>
            </a:pPr>
            <a:endParaRPr lang="vi-VN" b="1" dirty="0" smtClean="0">
              <a:solidFill>
                <a:srgbClr val="000000"/>
              </a:solidFill>
              <a:latin typeface="Times New Roman" pitchFamily="18" charset="0"/>
              <a:cs typeface="Times New Roman" pitchFamily="18" charset="0"/>
            </a:endParaRPr>
          </a:p>
          <a:p>
            <a:pPr algn="just" fontAlgn="base">
              <a:spcBef>
                <a:spcPct val="0"/>
              </a:spcBef>
              <a:spcAft>
                <a:spcPct val="0"/>
              </a:spcAft>
            </a:pPr>
            <a:r>
              <a:rPr lang="vi-VN" b="1" dirty="0" smtClean="0">
                <a:solidFill>
                  <a:srgbClr val="000000"/>
                </a:solidFill>
                <a:latin typeface="Times New Roman" pitchFamily="18" charset="0"/>
                <a:cs typeface="Times New Roman" pitchFamily="18" charset="0"/>
              </a:rPr>
              <a:t>-</a:t>
            </a:r>
            <a:r>
              <a:rPr lang="vi-VN" b="1" dirty="0">
                <a:solidFill>
                  <a:srgbClr val="000000"/>
                </a:solidFill>
                <a:latin typeface="Times New Roman" pitchFamily="18" charset="0"/>
                <a:cs typeface="Times New Roman" pitchFamily="18" charset="0"/>
              </a:rPr>
              <a:t> </a:t>
            </a:r>
            <a:r>
              <a:rPr lang="vi-VN" b="1" dirty="0" smtClean="0">
                <a:solidFill>
                  <a:srgbClr val="000000"/>
                </a:solidFill>
                <a:latin typeface="Times New Roman" pitchFamily="18" charset="0"/>
                <a:cs typeface="Times New Roman" pitchFamily="18" charset="0"/>
              </a:rPr>
              <a:t>Theo </a:t>
            </a:r>
            <a:r>
              <a:rPr lang="vi-VN" b="1" dirty="0">
                <a:solidFill>
                  <a:srgbClr val="000000"/>
                </a:solidFill>
                <a:latin typeface="Times New Roman" pitchFamily="18" charset="0"/>
                <a:cs typeface="Times New Roman" pitchFamily="18" charset="0"/>
              </a:rPr>
              <a:t>dõi huyết áp 10 – 15 phút/lần.</a:t>
            </a:r>
          </a:p>
          <a:p>
            <a:pPr algn="just" fontAlgn="base">
              <a:spcBef>
                <a:spcPct val="0"/>
              </a:spcBef>
              <a:spcAft>
                <a:spcPct val="0"/>
              </a:spcAft>
            </a:pPr>
            <a:endParaRPr lang="vi-VN" b="1" dirty="0" smtClean="0">
              <a:solidFill>
                <a:srgbClr val="000000"/>
              </a:solidFill>
              <a:latin typeface="Times New Roman" pitchFamily="18" charset="0"/>
              <a:cs typeface="Times New Roman" pitchFamily="18" charset="0"/>
            </a:endParaRPr>
          </a:p>
          <a:p>
            <a:pPr algn="just" fontAlgn="base">
              <a:spcBef>
                <a:spcPct val="0"/>
              </a:spcBef>
              <a:spcAft>
                <a:spcPct val="0"/>
              </a:spcAft>
            </a:pPr>
            <a:r>
              <a:rPr lang="vi-VN" b="1" dirty="0" smtClean="0">
                <a:solidFill>
                  <a:srgbClr val="000000"/>
                </a:solidFill>
                <a:latin typeface="Times New Roman" pitchFamily="18" charset="0"/>
                <a:cs typeface="Times New Roman" pitchFamily="18" charset="0"/>
              </a:rPr>
              <a:t>-</a:t>
            </a:r>
            <a:r>
              <a:rPr lang="vi-VN" b="1" dirty="0">
                <a:solidFill>
                  <a:srgbClr val="000000"/>
                </a:solidFill>
                <a:latin typeface="Times New Roman" pitchFamily="18" charset="0"/>
                <a:cs typeface="Times New Roman" pitchFamily="18" charset="0"/>
              </a:rPr>
              <a:t> </a:t>
            </a:r>
            <a:r>
              <a:rPr lang="vi-VN" b="1" dirty="0" smtClean="0">
                <a:solidFill>
                  <a:srgbClr val="000000"/>
                </a:solidFill>
                <a:latin typeface="Times New Roman" pitchFamily="18" charset="0"/>
                <a:cs typeface="Times New Roman" pitchFamily="18" charset="0"/>
              </a:rPr>
              <a:t>Nhanh </a:t>
            </a:r>
            <a:r>
              <a:rPr lang="vi-VN" b="1" dirty="0">
                <a:solidFill>
                  <a:srgbClr val="000000"/>
                </a:solidFill>
                <a:latin typeface="Times New Roman" pitchFamily="18" charset="0"/>
                <a:cs typeface="Times New Roman" pitchFamily="18" charset="0"/>
              </a:rPr>
              <a:t>chóng gọi bác sĩ và người đến hỗ trợ.</a:t>
            </a:r>
          </a:p>
          <a:p>
            <a:pPr algn="just" fontAlgn="base">
              <a:spcBef>
                <a:spcPct val="0"/>
              </a:spcBef>
              <a:spcAft>
                <a:spcPct val="0"/>
              </a:spcAft>
            </a:pPr>
            <a:endParaRPr lang="vi-VN"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04657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5478"/>
            <a:ext cx="9144000" cy="6840415"/>
          </a:xfrm>
          <a:prstGeom prst="rect">
            <a:avLst/>
          </a:prstGeom>
        </p:spPr>
      </p:pic>
      <p:sp>
        <p:nvSpPr>
          <p:cNvPr id="72" name="TextBox 71"/>
          <p:cNvSpPr txBox="1"/>
          <p:nvPr/>
        </p:nvSpPr>
        <p:spPr>
          <a:xfrm>
            <a:off x="444500" y="130552"/>
            <a:ext cx="3962400" cy="738664"/>
          </a:xfrm>
          <a:prstGeom prst="rect">
            <a:avLst/>
          </a:prstGeom>
          <a:noFill/>
        </p:spPr>
        <p:txBody>
          <a:bodyPr wrap="square" rtlCol="0">
            <a:spAutoFit/>
          </a:bodyPr>
          <a:lstStyle/>
          <a:p>
            <a:pPr fontAlgn="base">
              <a:spcBef>
                <a:spcPct val="0"/>
              </a:spcBef>
              <a:spcAft>
                <a:spcPct val="0"/>
              </a:spcAft>
            </a:pPr>
            <a:r>
              <a:rPr lang="en-US" sz="2400" b="1" dirty="0" smtClean="0">
                <a:solidFill>
                  <a:srgbClr val="000000"/>
                </a:solidFill>
                <a:latin typeface="Times New Roman" pitchFamily="18" charset="0"/>
                <a:cs typeface="Times New Roman" pitchFamily="18" charset="0"/>
              </a:rPr>
              <a:t>b. </a:t>
            </a:r>
            <a:r>
              <a:rPr lang="en-US" sz="2400" b="1" dirty="0" err="1" smtClean="0">
                <a:solidFill>
                  <a:srgbClr val="000000"/>
                </a:solidFill>
                <a:latin typeface="Times New Roman" pitchFamily="18" charset="0"/>
                <a:cs typeface="Times New Roman" pitchFamily="18" charset="0"/>
              </a:rPr>
              <a:t>Xử</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trí</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tại</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cơ</a:t>
            </a:r>
            <a:r>
              <a:rPr lang="en-US" sz="2400" b="1" dirty="0" smtClean="0">
                <a:solidFill>
                  <a:srgbClr val="000000"/>
                </a:solidFill>
                <a:latin typeface="Times New Roman" pitchFamily="18" charset="0"/>
                <a:cs typeface="Times New Roman" pitchFamily="18" charset="0"/>
              </a:rPr>
              <a:t> </a:t>
            </a:r>
            <a:r>
              <a:rPr lang="en-US" sz="2400" b="1" dirty="0" err="1" smtClean="0">
                <a:solidFill>
                  <a:srgbClr val="000000"/>
                </a:solidFill>
                <a:latin typeface="Times New Roman" pitchFamily="18" charset="0"/>
                <a:cs typeface="Times New Roman" pitchFamily="18" charset="0"/>
              </a:rPr>
              <a:t>sở</a:t>
            </a:r>
            <a:r>
              <a:rPr lang="en-US" sz="2400" b="1" dirty="0" smtClean="0">
                <a:solidFill>
                  <a:srgbClr val="000000"/>
                </a:solidFill>
                <a:latin typeface="Times New Roman" pitchFamily="18" charset="0"/>
                <a:cs typeface="Times New Roman" pitchFamily="18" charset="0"/>
              </a:rPr>
              <a:t> y </a:t>
            </a:r>
            <a:r>
              <a:rPr lang="en-US" sz="2400" b="1" dirty="0" err="1" smtClean="0">
                <a:solidFill>
                  <a:srgbClr val="000000"/>
                </a:solidFill>
                <a:latin typeface="Times New Roman" pitchFamily="18" charset="0"/>
                <a:cs typeface="Times New Roman" pitchFamily="18" charset="0"/>
              </a:rPr>
              <a:t>tế</a:t>
            </a:r>
            <a:endParaRPr lang="en-US" sz="2400" b="1" dirty="0" smtClean="0">
              <a:solidFill>
                <a:srgbClr val="000000"/>
              </a:solidFill>
              <a:latin typeface="Times New Roman" pitchFamily="18" charset="0"/>
              <a:cs typeface="Times New Roman" pitchFamily="18" charset="0"/>
            </a:endParaRPr>
          </a:p>
          <a:p>
            <a:pPr fontAlgn="base">
              <a:spcBef>
                <a:spcPct val="0"/>
              </a:spcBef>
              <a:spcAft>
                <a:spcPct val="0"/>
              </a:spcAft>
            </a:pPr>
            <a:endParaRPr lang="vi-VN" b="1" dirty="0">
              <a:solidFill>
                <a:srgbClr val="000000"/>
              </a:solidFill>
              <a:latin typeface="Times New Roman" pitchFamily="18" charset="0"/>
              <a:cs typeface="Times New Roman" pitchFamily="18" charset="0"/>
            </a:endParaRPr>
          </a:p>
        </p:txBody>
      </p:sp>
      <p:sp>
        <p:nvSpPr>
          <p:cNvPr id="73" name="TextBox 72"/>
          <p:cNvSpPr txBox="1"/>
          <p:nvPr/>
        </p:nvSpPr>
        <p:spPr>
          <a:xfrm>
            <a:off x="304800" y="407551"/>
            <a:ext cx="8077200" cy="923330"/>
          </a:xfrm>
          <a:prstGeom prst="rect">
            <a:avLst/>
          </a:prstGeom>
          <a:noFill/>
        </p:spPr>
        <p:txBody>
          <a:bodyPr wrap="square" rtlCol="0">
            <a:spAutoFit/>
          </a:bodyPr>
          <a:lstStyle/>
          <a:p>
            <a:pPr fontAlgn="base">
              <a:spcBef>
                <a:spcPct val="0"/>
              </a:spcBef>
              <a:spcAft>
                <a:spcPct val="0"/>
              </a:spcAft>
            </a:pPr>
            <a:endParaRPr lang="vi-VN" b="1" dirty="0" smtClean="0">
              <a:solidFill>
                <a:srgbClr val="000000"/>
              </a:solidFill>
              <a:latin typeface="Arial" charset="0"/>
            </a:endParaRPr>
          </a:p>
          <a:p>
            <a:pPr fontAlgn="base">
              <a:spcBef>
                <a:spcPct val="0"/>
              </a:spcBef>
              <a:spcAft>
                <a:spcPct val="0"/>
              </a:spcAft>
            </a:pPr>
            <a:r>
              <a:rPr lang="vi-VN" b="1" dirty="0" smtClean="0">
                <a:solidFill>
                  <a:srgbClr val="000000"/>
                </a:solidFill>
                <a:latin typeface="Times New Roman" pitchFamily="18" charset="0"/>
                <a:cs typeface="Times New Roman" pitchFamily="18" charset="0"/>
              </a:rPr>
              <a:t>Tuỳ </a:t>
            </a:r>
            <a:r>
              <a:rPr lang="vi-VN" b="1" dirty="0">
                <a:solidFill>
                  <a:srgbClr val="000000"/>
                </a:solidFill>
                <a:latin typeface="Times New Roman" pitchFamily="18" charset="0"/>
                <a:cs typeface="Times New Roman" pitchFamily="18" charset="0"/>
              </a:rPr>
              <a:t>theo điều kiện trang thiết bị y tế có thể áp dụng các biện pháp sau</a:t>
            </a:r>
            <a:r>
              <a:rPr lang="vi-VN" b="1" dirty="0">
                <a:solidFill>
                  <a:srgbClr val="000000"/>
                </a:solidFill>
                <a:latin typeface="Arial" charset="0"/>
              </a:rPr>
              <a:t>:</a:t>
            </a:r>
            <a:br>
              <a:rPr lang="vi-VN" b="1" dirty="0">
                <a:solidFill>
                  <a:srgbClr val="000000"/>
                </a:solidFill>
                <a:latin typeface="Arial" charset="0"/>
              </a:rPr>
            </a:br>
            <a:endParaRPr lang="vi-VN" b="1" dirty="0">
              <a:solidFill>
                <a:srgbClr val="000000"/>
              </a:solidFill>
              <a:latin typeface="Arial" charset="0"/>
            </a:endParaRPr>
          </a:p>
        </p:txBody>
      </p:sp>
      <p:sp>
        <p:nvSpPr>
          <p:cNvPr id="75" name="TextBox 74"/>
          <p:cNvSpPr txBox="1"/>
          <p:nvPr/>
        </p:nvSpPr>
        <p:spPr>
          <a:xfrm>
            <a:off x="444500" y="1002268"/>
            <a:ext cx="3124200" cy="369332"/>
          </a:xfrm>
          <a:prstGeom prst="rect">
            <a:avLst/>
          </a:prstGeom>
          <a:noFill/>
        </p:spPr>
        <p:txBody>
          <a:bodyPr wrap="square" rtlCol="0">
            <a:spAutoFit/>
          </a:bodyPr>
          <a:lstStyle/>
          <a:p>
            <a:pPr fontAlgn="base">
              <a:spcBef>
                <a:spcPct val="0"/>
              </a:spcBef>
              <a:spcAft>
                <a:spcPct val="0"/>
              </a:spcAft>
            </a:pPr>
            <a:r>
              <a:rPr lang="en-US" b="1" dirty="0" smtClean="0">
                <a:solidFill>
                  <a:srgbClr val="000000"/>
                </a:solidFill>
                <a:latin typeface="Times New Roman" pitchFamily="18" charset="0"/>
                <a:cs typeface="Times New Roman" pitchFamily="18" charset="0"/>
              </a:rPr>
              <a:t>b.1. </a:t>
            </a:r>
            <a:r>
              <a:rPr lang="en-US" b="1" dirty="0" err="1" smtClean="0">
                <a:solidFill>
                  <a:srgbClr val="000000"/>
                </a:solidFill>
                <a:latin typeface="Times New Roman" pitchFamily="18" charset="0"/>
                <a:cs typeface="Times New Roman" pitchFamily="18" charset="0"/>
              </a:rPr>
              <a:t>Xử</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trí</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suy</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hô</a:t>
            </a:r>
            <a:r>
              <a:rPr lang="en-US" b="1" dirty="0" smtClean="0">
                <a:solidFill>
                  <a:srgbClr val="000000"/>
                </a:solidFill>
                <a:latin typeface="Times New Roman" pitchFamily="18" charset="0"/>
                <a:cs typeface="Times New Roman" pitchFamily="18" charset="0"/>
              </a:rPr>
              <a:t> </a:t>
            </a:r>
            <a:r>
              <a:rPr lang="en-US" b="1" dirty="0" err="1" smtClean="0">
                <a:solidFill>
                  <a:srgbClr val="000000"/>
                </a:solidFill>
                <a:latin typeface="Times New Roman" pitchFamily="18" charset="0"/>
                <a:cs typeface="Times New Roman" pitchFamily="18" charset="0"/>
              </a:rPr>
              <a:t>hấp</a:t>
            </a:r>
            <a:endParaRPr lang="en-US" b="1" dirty="0">
              <a:solidFill>
                <a:srgbClr val="000000"/>
              </a:solidFill>
              <a:latin typeface="Times New Roman" pitchFamily="18" charset="0"/>
              <a:cs typeface="Times New Roman" pitchFamily="18" charset="0"/>
            </a:endParaRPr>
          </a:p>
        </p:txBody>
      </p:sp>
      <p:sp>
        <p:nvSpPr>
          <p:cNvPr id="76" name="Pentagon 75"/>
          <p:cNvSpPr/>
          <p:nvPr/>
        </p:nvSpPr>
        <p:spPr bwMode="auto">
          <a:xfrm>
            <a:off x="304800" y="1663700"/>
            <a:ext cx="6553200" cy="971252"/>
          </a:xfrm>
          <a:prstGeom prst="homePlat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C00000"/>
              </a:solidFill>
              <a:latin typeface="Arial" charset="0"/>
            </a:endParaRPr>
          </a:p>
        </p:txBody>
      </p:sp>
      <p:sp>
        <p:nvSpPr>
          <p:cNvPr id="77" name="TextBox 76"/>
          <p:cNvSpPr txBox="1"/>
          <p:nvPr/>
        </p:nvSpPr>
        <p:spPr>
          <a:xfrm>
            <a:off x="266700" y="1676400"/>
            <a:ext cx="6553200" cy="1200329"/>
          </a:xfrm>
          <a:prstGeom prst="rect">
            <a:avLst/>
          </a:prstGeom>
          <a:noFill/>
        </p:spPr>
        <p:txBody>
          <a:bodyPr wrap="square" rtlCol="0">
            <a:spAutoFit/>
          </a:bodyPr>
          <a:lstStyle/>
          <a:p>
            <a:pPr fontAlgn="base">
              <a:spcBef>
                <a:spcPct val="0"/>
              </a:spcBef>
              <a:spcAft>
                <a:spcPct val="0"/>
              </a:spcAft>
            </a:pP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Cho thở oxy 6-8 lít/phút, nên cho thở qua mặt </a:t>
            </a:r>
            <a:r>
              <a:rPr lang="vi-VN" b="1" dirty="0" smtClean="0">
                <a:solidFill>
                  <a:srgbClr val="FF0000"/>
                </a:solidFill>
                <a:latin typeface="Times New Roman" pitchFamily="18" charset="0"/>
                <a:cs typeface="Times New Roman" pitchFamily="18" charset="0"/>
              </a:rPr>
              <a:t>nạ.Nếu </a:t>
            </a:r>
            <a:r>
              <a:rPr lang="vi-VN" b="1" dirty="0">
                <a:solidFill>
                  <a:srgbClr val="FF0000"/>
                </a:solidFill>
                <a:latin typeface="Times New Roman" pitchFamily="18" charset="0"/>
                <a:cs typeface="Times New Roman" pitchFamily="18" charset="0"/>
              </a:rPr>
              <a:t>suy hô hấp ngày càng nặng lên, thở oxy không kết quả: bóp bóng ambu qua mặt nạ có oxy 100%.</a:t>
            </a:r>
            <a:br>
              <a:rPr lang="vi-VN" b="1" dirty="0">
                <a:solidFill>
                  <a:srgbClr val="FF0000"/>
                </a:solidFill>
                <a:latin typeface="Times New Roman" pitchFamily="18" charset="0"/>
                <a:cs typeface="Times New Roman" pitchFamily="18" charset="0"/>
              </a:rPr>
            </a:br>
            <a:endParaRPr lang="vi-VN" b="1" dirty="0">
              <a:solidFill>
                <a:srgbClr val="FF0000"/>
              </a:solidFill>
              <a:latin typeface="Times New Roman" pitchFamily="18" charset="0"/>
              <a:cs typeface="Times New Roman" pitchFamily="18" charset="0"/>
            </a:endParaRPr>
          </a:p>
        </p:txBody>
      </p:sp>
      <p:sp>
        <p:nvSpPr>
          <p:cNvPr id="15" name="Pentagon 14"/>
          <p:cNvSpPr/>
          <p:nvPr/>
        </p:nvSpPr>
        <p:spPr bwMode="auto">
          <a:xfrm>
            <a:off x="342900" y="3371850"/>
            <a:ext cx="6553200" cy="800100"/>
          </a:xfrm>
          <a:prstGeom prst="homePlat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vi-VN" b="1" dirty="0" smtClean="0">
                <a:solidFill>
                  <a:srgbClr val="FF0000"/>
                </a:solidFill>
                <a:latin typeface="Times New Roman" pitchFamily="18" charset="0"/>
                <a:cs typeface="Times New Roman" pitchFamily="18" charset="0"/>
              </a:rPr>
              <a:t>Chuẩn </a:t>
            </a:r>
            <a:r>
              <a:rPr lang="vi-VN" b="1" dirty="0">
                <a:solidFill>
                  <a:srgbClr val="FF0000"/>
                </a:solidFill>
                <a:latin typeface="Times New Roman" pitchFamily="18" charset="0"/>
                <a:cs typeface="Times New Roman" pitchFamily="18" charset="0"/>
              </a:rPr>
              <a:t>bị dụng cụ phụ bác sĩ đặt nội khí quản hoặc mở khí quản nếu có phù nề thanh môn gây khó thở thanh quản cấp.</a:t>
            </a:r>
            <a:endParaRPr lang="vi-VN" b="1" dirty="0" smtClean="0">
              <a:solidFill>
                <a:srgbClr val="FF0000"/>
              </a:solidFill>
              <a:latin typeface="Times New Roman" pitchFamily="18" charset="0"/>
              <a:cs typeface="Times New Roman" pitchFamily="18" charset="0"/>
            </a:endParaRPr>
          </a:p>
        </p:txBody>
      </p:sp>
      <p:sp>
        <p:nvSpPr>
          <p:cNvPr id="16" name="Pentagon 15"/>
          <p:cNvSpPr/>
          <p:nvPr/>
        </p:nvSpPr>
        <p:spPr bwMode="auto">
          <a:xfrm>
            <a:off x="336550" y="4776509"/>
            <a:ext cx="6534150" cy="786629"/>
          </a:xfrm>
          <a:prstGeom prst="homePlat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sp>
        <p:nvSpPr>
          <p:cNvPr id="17" name="TextBox 16"/>
          <p:cNvSpPr txBox="1"/>
          <p:nvPr/>
        </p:nvSpPr>
        <p:spPr>
          <a:xfrm>
            <a:off x="266700" y="4916807"/>
            <a:ext cx="6286500" cy="646331"/>
          </a:xfrm>
          <a:prstGeom prst="rect">
            <a:avLst/>
          </a:prstGeom>
          <a:noFill/>
        </p:spPr>
        <p:txBody>
          <a:bodyPr wrap="square" rtlCol="0">
            <a:spAutoFit/>
          </a:bodyPr>
          <a:lstStyle/>
          <a:p>
            <a:pPr fontAlgn="base">
              <a:spcBef>
                <a:spcPct val="0"/>
              </a:spcBef>
              <a:spcAft>
                <a:spcPct val="0"/>
              </a:spcAft>
            </a:pPr>
            <a:r>
              <a:rPr lang="vi-VN" b="1" dirty="0" smtClean="0">
                <a:solidFill>
                  <a:srgbClr val="FF0000"/>
                </a:solidFill>
                <a:latin typeface="Times New Roman" pitchFamily="18" charset="0"/>
                <a:cs typeface="Times New Roman" pitchFamily="18" charset="0"/>
              </a:rPr>
              <a:t>Cho </a:t>
            </a:r>
            <a:r>
              <a:rPr lang="vi-VN" b="1" dirty="0">
                <a:solidFill>
                  <a:srgbClr val="FF0000"/>
                </a:solidFill>
                <a:latin typeface="Times New Roman" pitchFamily="18" charset="0"/>
                <a:cs typeface="Times New Roman" pitchFamily="18" charset="0"/>
              </a:rPr>
              <a:t>bệnh nhân thở máy với oxy 100% trong giờ đầu.</a:t>
            </a:r>
            <a:br>
              <a:rPr lang="vi-VN" b="1" dirty="0">
                <a:solidFill>
                  <a:srgbClr val="FF0000"/>
                </a:solidFill>
                <a:latin typeface="Times New Roman" pitchFamily="18" charset="0"/>
                <a:cs typeface="Times New Roman" pitchFamily="18" charset="0"/>
              </a:rPr>
            </a:b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09687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a:xfrm>
            <a:off x="1905000" y="457200"/>
            <a:ext cx="5334000"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000000"/>
                </a:solidFill>
                <a:latin typeface="Times New Roman" pitchFamily="18" charset="0"/>
                <a:cs typeface="Times New Roman" pitchFamily="18" charset="0"/>
              </a:rPr>
              <a:t>b.2. </a:t>
            </a:r>
            <a:r>
              <a:rPr lang="en-US" sz="2000" b="1" dirty="0" err="1" smtClean="0">
                <a:solidFill>
                  <a:srgbClr val="000000"/>
                </a:solidFill>
                <a:latin typeface="Times New Roman" pitchFamily="18" charset="0"/>
                <a:cs typeface="Times New Roman" pitchFamily="18" charset="0"/>
              </a:rPr>
              <a:t>Thiết</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lập</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đường</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truyền</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tĩnh</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mạch</a:t>
            </a:r>
            <a:endParaRPr lang="vi-VN" sz="2000" b="1" dirty="0">
              <a:solidFill>
                <a:srgbClr val="000000"/>
              </a:solidFill>
              <a:latin typeface="Times New Roman" pitchFamily="18" charset="0"/>
              <a:cs typeface="Times New Roman" pitchFamily="18" charset="0"/>
            </a:endParaRPr>
          </a:p>
        </p:txBody>
      </p:sp>
      <p:sp>
        <p:nvSpPr>
          <p:cNvPr id="76" name="TextBox 75"/>
          <p:cNvSpPr txBox="1"/>
          <p:nvPr/>
        </p:nvSpPr>
        <p:spPr>
          <a:xfrm>
            <a:off x="1752600" y="1143000"/>
            <a:ext cx="7315200" cy="2031325"/>
          </a:xfrm>
          <a:prstGeom prst="rect">
            <a:avLst/>
          </a:prstGeom>
          <a:noFill/>
        </p:spPr>
        <p:txBody>
          <a:bodyPr wrap="square" rtlCol="0">
            <a:spAutoFit/>
          </a:bodyPr>
          <a:lstStyle/>
          <a:p>
            <a:pPr fontAlgn="base">
              <a:spcBef>
                <a:spcPct val="0"/>
              </a:spcBef>
              <a:spcAft>
                <a:spcPct val="0"/>
              </a:spcAft>
            </a:pPr>
            <a:r>
              <a:rPr lang="vi-VN" b="1" dirty="0">
                <a:solidFill>
                  <a:srgbClr val="000000"/>
                </a:solidFill>
                <a:latin typeface="Times New Roman" pitchFamily="18" charset="0"/>
                <a:cs typeface="Times New Roman" pitchFamily="18" charset="0"/>
              </a:rPr>
              <a:t>• Sử dụng adrenalin để duy trì huyết áp với liều </a:t>
            </a:r>
            <a:r>
              <a:rPr lang="vi-VN" b="1" dirty="0" smtClean="0">
                <a:solidFill>
                  <a:srgbClr val="000000"/>
                </a:solidFill>
                <a:latin typeface="Times New Roman" pitchFamily="18" charset="0"/>
                <a:cs typeface="Times New Roman" pitchFamily="18" charset="0"/>
              </a:rPr>
              <a:t>0.1mg </a:t>
            </a:r>
            <a:r>
              <a:rPr lang="vi-VN" b="1" dirty="0">
                <a:solidFill>
                  <a:srgbClr val="000000"/>
                </a:solidFill>
                <a:latin typeface="Times New Roman" pitchFamily="18" charset="0"/>
                <a:cs typeface="Times New Roman" pitchFamily="18" charset="0"/>
              </a:rPr>
              <a:t>/kg cân nặng/ phút, liều điều chỉnh theo huyết áp.</a:t>
            </a:r>
            <a:br>
              <a:rPr lang="vi-VN" b="1" dirty="0">
                <a:solidFill>
                  <a:srgbClr val="000000"/>
                </a:solidFill>
                <a:latin typeface="Times New Roman" pitchFamily="18" charset="0"/>
                <a:cs typeface="Times New Roman" pitchFamily="18" charset="0"/>
              </a:rPr>
            </a:br>
            <a:endParaRPr lang="vi-VN"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000000"/>
                </a:solidFill>
                <a:latin typeface="Times New Roman" pitchFamily="18" charset="0"/>
                <a:cs typeface="Times New Roman" pitchFamily="18" charset="0"/>
              </a:rPr>
              <a:t>• </a:t>
            </a:r>
            <a:r>
              <a:rPr lang="vi-VN" b="1" dirty="0">
                <a:solidFill>
                  <a:srgbClr val="000000"/>
                </a:solidFill>
                <a:latin typeface="Times New Roman" pitchFamily="18" charset="0"/>
                <a:cs typeface="Times New Roman" pitchFamily="18" charset="0"/>
              </a:rPr>
              <a:t>Truyền dịch tĩnh mạch chậm aminophylin 1mg/kg/giờ hoặc Terbutalin 0.2mcg/kg/phút (theo y lệnh), NaCl 0.9%, có thể dung các dung dịch cao phân tử.</a:t>
            </a:r>
            <a:br>
              <a:rPr lang="vi-VN" b="1" dirty="0">
                <a:solidFill>
                  <a:srgbClr val="000000"/>
                </a:solidFill>
                <a:latin typeface="Times New Roman" pitchFamily="18" charset="0"/>
                <a:cs typeface="Times New Roman" pitchFamily="18" charset="0"/>
              </a:rPr>
            </a:br>
            <a:endParaRPr lang="vi-VN" b="1" dirty="0">
              <a:solidFill>
                <a:srgbClr val="000000"/>
              </a:solidFill>
              <a:latin typeface="Times New Roman" pitchFamily="18" charset="0"/>
              <a:cs typeface="Times New Roman" pitchFamily="18" charset="0"/>
            </a:endParaRPr>
          </a:p>
        </p:txBody>
      </p:sp>
      <p:pic>
        <p:nvPicPr>
          <p:cNvPr id="77" name="Picture 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048000"/>
            <a:ext cx="5562600" cy="3733800"/>
          </a:xfrm>
          <a:prstGeom prst="rect">
            <a:avLst/>
          </a:prstGeom>
        </p:spPr>
      </p:pic>
    </p:spTree>
    <p:extLst>
      <p:ext uri="{BB962C8B-B14F-4D97-AF65-F5344CB8AC3E}">
        <p14:creationId xmlns:p14="http://schemas.microsoft.com/office/powerpoint/2010/main" val="31373617"/>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Hộp_Văn_Bản 147"/>
          <p:cNvSpPr txBox="1"/>
          <p:nvPr/>
        </p:nvSpPr>
        <p:spPr>
          <a:xfrm>
            <a:off x="2032000" y="993120"/>
            <a:ext cx="3119765" cy="523220"/>
          </a:xfrm>
          <a:prstGeom prst="rect">
            <a:avLst/>
          </a:prstGeom>
          <a:noFill/>
        </p:spPr>
        <p:txBody>
          <a:bodyPr wrap="none" rtlCol="0">
            <a:spAutoFit/>
          </a:bodyPr>
          <a:lstStyle/>
          <a:p>
            <a:pPr fontAlgn="base">
              <a:spcBef>
                <a:spcPct val="0"/>
              </a:spcBef>
              <a:spcAft>
                <a:spcPct val="0"/>
              </a:spcAft>
            </a:pPr>
            <a:r>
              <a:rPr lang="en-US" sz="2800" b="1" dirty="0" smtClean="0">
                <a:solidFill>
                  <a:srgbClr val="A50C07"/>
                </a:solidFill>
                <a:latin typeface="Times New Roman" pitchFamily="18" charset="0"/>
                <a:cs typeface="Times New Roman" pitchFamily="18" charset="0"/>
              </a:rPr>
              <a:t>b.3.Các </a:t>
            </a:r>
            <a:r>
              <a:rPr lang="en-US" sz="2800" b="1" dirty="0" err="1" smtClean="0">
                <a:solidFill>
                  <a:srgbClr val="A50C07"/>
                </a:solidFill>
                <a:latin typeface="Times New Roman" pitchFamily="18" charset="0"/>
                <a:cs typeface="Times New Roman" pitchFamily="18" charset="0"/>
              </a:rPr>
              <a:t>thuốc</a:t>
            </a:r>
            <a:r>
              <a:rPr lang="en-US" sz="2800" b="1" dirty="0" smtClean="0">
                <a:solidFill>
                  <a:srgbClr val="A50C07"/>
                </a:solidFill>
                <a:latin typeface="Times New Roman" pitchFamily="18" charset="0"/>
                <a:cs typeface="Times New Roman" pitchFamily="18" charset="0"/>
              </a:rPr>
              <a:t> </a:t>
            </a:r>
            <a:r>
              <a:rPr lang="en-US" sz="2800" b="1" dirty="0" err="1" smtClean="0">
                <a:solidFill>
                  <a:srgbClr val="A50C07"/>
                </a:solidFill>
                <a:latin typeface="Times New Roman" pitchFamily="18" charset="0"/>
                <a:cs typeface="Times New Roman" pitchFamily="18" charset="0"/>
              </a:rPr>
              <a:t>khác</a:t>
            </a:r>
            <a:endParaRPr lang="en-US" sz="2800" b="1" dirty="0">
              <a:solidFill>
                <a:srgbClr val="A50C07"/>
              </a:solidFill>
              <a:latin typeface="Times New Roman" pitchFamily="18" charset="0"/>
              <a:cs typeface="Times New Roman" pitchFamily="18" charset="0"/>
            </a:endParaRPr>
          </a:p>
        </p:txBody>
      </p:sp>
      <p:sp>
        <p:nvSpPr>
          <p:cNvPr id="3" name="Flowchart: Alternate Process 2"/>
          <p:cNvSpPr/>
          <p:nvPr/>
        </p:nvSpPr>
        <p:spPr bwMode="auto">
          <a:xfrm>
            <a:off x="1848897" y="2095500"/>
            <a:ext cx="6400800" cy="3505200"/>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sp>
        <p:nvSpPr>
          <p:cNvPr id="4" name="TextBox 3"/>
          <p:cNvSpPr txBox="1"/>
          <p:nvPr/>
        </p:nvSpPr>
        <p:spPr>
          <a:xfrm>
            <a:off x="2743200" y="2970937"/>
            <a:ext cx="4953000" cy="1754326"/>
          </a:xfrm>
          <a:prstGeom prst="rect">
            <a:avLst/>
          </a:prstGeom>
          <a:noFill/>
        </p:spPr>
        <p:txBody>
          <a:bodyPr wrap="square" rtlCol="0">
            <a:spAutoFit/>
          </a:bodyPr>
          <a:lstStyle/>
          <a:p>
            <a:pPr fontAlgn="base">
              <a:spcBef>
                <a:spcPct val="0"/>
              </a:spcBef>
              <a:spcAft>
                <a:spcPct val="0"/>
              </a:spcAft>
            </a:pPr>
            <a:r>
              <a:rPr lang="vi-VN" b="1" dirty="0">
                <a:solidFill>
                  <a:srgbClr val="000000"/>
                </a:solidFill>
                <a:latin typeface="Times New Roman" pitchFamily="18" charset="0"/>
                <a:cs typeface="Times New Roman" pitchFamily="18" charset="0"/>
              </a:rPr>
              <a:t>• Corticoid: Solu-medrol, Depersolon, hydrocortison…,có thể dùng khí dung.</a:t>
            </a:r>
            <a:br>
              <a:rPr lang="vi-VN" b="1" dirty="0">
                <a:solidFill>
                  <a:srgbClr val="000000"/>
                </a:solidFill>
                <a:latin typeface="Times New Roman" pitchFamily="18" charset="0"/>
                <a:cs typeface="Times New Roman" pitchFamily="18" charset="0"/>
              </a:rPr>
            </a:br>
            <a:endParaRPr lang="vi-VN"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000000"/>
                </a:solidFill>
                <a:latin typeface="Times New Roman" pitchFamily="18" charset="0"/>
                <a:cs typeface="Times New Roman" pitchFamily="18" charset="0"/>
              </a:rPr>
              <a:t>• </a:t>
            </a:r>
            <a:r>
              <a:rPr lang="vi-VN" b="1" dirty="0">
                <a:solidFill>
                  <a:srgbClr val="000000"/>
                </a:solidFill>
                <a:latin typeface="Times New Roman" pitchFamily="18" charset="0"/>
                <a:cs typeface="Times New Roman" pitchFamily="18" charset="0"/>
              </a:rPr>
              <a:t>Băng ép chi phía trên chỗ tiêm hoặc đường vào của nọc độc. </a:t>
            </a:r>
          </a:p>
          <a:p>
            <a:pPr fontAlgn="base">
              <a:spcBef>
                <a:spcPct val="0"/>
              </a:spcBef>
              <a:spcAft>
                <a:spcPct val="0"/>
              </a:spcAft>
            </a:pPr>
            <a:endParaRPr lang="vi-VN" b="1" dirty="0">
              <a:solidFill>
                <a:srgbClr val="000000"/>
              </a:solidFill>
              <a:latin typeface="Arial" charset="0"/>
            </a:endParaRPr>
          </a:p>
        </p:txBody>
      </p:sp>
    </p:spTree>
    <p:extLst>
      <p:ext uri="{BB962C8B-B14F-4D97-AF65-F5344CB8AC3E}">
        <p14:creationId xmlns:p14="http://schemas.microsoft.com/office/powerpoint/2010/main" val="2591838439"/>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ounded Rectangle 86"/>
          <p:cNvSpPr/>
          <p:nvPr/>
        </p:nvSpPr>
        <p:spPr bwMode="auto">
          <a:xfrm>
            <a:off x="5715000" y="3757870"/>
            <a:ext cx="2895600" cy="138441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sp>
        <p:nvSpPr>
          <p:cNvPr id="5" name="Flowchart: Alternate Process 4"/>
          <p:cNvSpPr/>
          <p:nvPr/>
        </p:nvSpPr>
        <p:spPr bwMode="auto">
          <a:xfrm>
            <a:off x="2057400" y="3757870"/>
            <a:ext cx="2819400" cy="1381728"/>
          </a:xfrm>
          <a:prstGeom prst="flowChartAlternate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sp>
        <p:nvSpPr>
          <p:cNvPr id="2" name="Rectangle 1"/>
          <p:cNvSpPr/>
          <p:nvPr/>
        </p:nvSpPr>
        <p:spPr bwMode="auto">
          <a:xfrm>
            <a:off x="1981200" y="1981200"/>
            <a:ext cx="6553201" cy="685800"/>
          </a:xfrm>
          <a:prstGeom prst="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pic>
        <p:nvPicPr>
          <p:cNvPr id="67" name="Picture 143"/>
          <p:cNvPicPr>
            <a:picLocks noChangeAspect="1"/>
          </p:cNvPicPr>
          <p:nvPr/>
        </p:nvPicPr>
        <p:blipFill rotWithShape="1">
          <a:blip r:embed="rId2">
            <a:extLst>
              <a:ext uri="{28A0092B-C50C-407E-A947-70E740481C1C}">
                <a14:useLocalDpi xmlns:a14="http://schemas.microsoft.com/office/drawing/2010/main" val="0"/>
              </a:ext>
            </a:extLst>
          </a:blip>
          <a:srcRect t="28458" b="30560"/>
          <a:stretch/>
        </p:blipFill>
        <p:spPr>
          <a:xfrm>
            <a:off x="1066800" y="4953000"/>
            <a:ext cx="9490189" cy="416263"/>
          </a:xfrm>
          <a:prstGeom prst="rect">
            <a:avLst/>
          </a:prstGeom>
        </p:spPr>
      </p:pic>
      <p:cxnSp>
        <p:nvCxnSpPr>
          <p:cNvPr id="70" name="Straight Connector 10"/>
          <p:cNvCxnSpPr/>
          <p:nvPr/>
        </p:nvCxnSpPr>
        <p:spPr>
          <a:xfrm>
            <a:off x="3601942" y="2382841"/>
            <a:ext cx="4649691" cy="1064"/>
          </a:xfrm>
          <a:prstGeom prst="line">
            <a:avLst/>
          </a:prstGeom>
          <a:ln w="317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11"/>
          <p:cNvCxnSpPr/>
          <p:nvPr/>
        </p:nvCxnSpPr>
        <p:spPr>
          <a:xfrm>
            <a:off x="3590560" y="2944402"/>
            <a:ext cx="4649691" cy="1064"/>
          </a:xfrm>
          <a:prstGeom prst="line">
            <a:avLst/>
          </a:prstGeom>
          <a:ln w="317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12"/>
          <p:cNvCxnSpPr/>
          <p:nvPr/>
        </p:nvCxnSpPr>
        <p:spPr>
          <a:xfrm>
            <a:off x="3596250" y="3532833"/>
            <a:ext cx="4649691" cy="1064"/>
          </a:xfrm>
          <a:prstGeom prst="line">
            <a:avLst/>
          </a:prstGeom>
          <a:ln w="317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74" name="Straight Connector 14"/>
          <p:cNvCxnSpPr/>
          <p:nvPr/>
        </p:nvCxnSpPr>
        <p:spPr>
          <a:xfrm>
            <a:off x="3599096" y="4680137"/>
            <a:ext cx="4649691" cy="1064"/>
          </a:xfrm>
          <a:prstGeom prst="line">
            <a:avLst/>
          </a:prstGeom>
          <a:ln w="317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80" name="Straight Connector 15"/>
          <p:cNvCxnSpPr/>
          <p:nvPr/>
        </p:nvCxnSpPr>
        <p:spPr>
          <a:xfrm rot="16200000">
            <a:off x="4578445" y="3454351"/>
            <a:ext cx="3369368" cy="1126"/>
          </a:xfrm>
          <a:prstGeom prst="line">
            <a:avLst/>
          </a:prstGeom>
          <a:ln w="31750">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82" name="Straight Connector 17"/>
          <p:cNvCxnSpPr/>
          <p:nvPr/>
        </p:nvCxnSpPr>
        <p:spPr>
          <a:xfrm rot="16200000">
            <a:off x="5777108" y="3426409"/>
            <a:ext cx="3430629" cy="1126"/>
          </a:xfrm>
          <a:prstGeom prst="line">
            <a:avLst/>
          </a:prstGeom>
          <a:ln w="317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29" name="Hộp_Văn_Bản 128"/>
          <p:cNvSpPr txBox="1"/>
          <p:nvPr/>
        </p:nvSpPr>
        <p:spPr>
          <a:xfrm>
            <a:off x="3596250" y="2062490"/>
            <a:ext cx="3198311" cy="523220"/>
          </a:xfrm>
          <a:prstGeom prst="rect">
            <a:avLst/>
          </a:prstGeom>
          <a:noFill/>
        </p:spPr>
        <p:txBody>
          <a:bodyPr wrap="none" rtlCol="0">
            <a:spAutoFit/>
          </a:bodyPr>
          <a:lstStyle/>
          <a:p>
            <a:pPr fontAlgn="base">
              <a:spcBef>
                <a:spcPct val="0"/>
              </a:spcBef>
              <a:spcAft>
                <a:spcPct val="0"/>
              </a:spcAft>
            </a:pPr>
            <a:r>
              <a:rPr lang="en-US" sz="2800" b="1" dirty="0" smtClean="0">
                <a:solidFill>
                  <a:srgbClr val="A50C07"/>
                </a:solidFill>
                <a:latin typeface="Times New Roman" pitchFamily="18" charset="0"/>
                <a:cs typeface="Times New Roman" pitchFamily="18" charset="0"/>
              </a:rPr>
              <a:t>4.Điều </a:t>
            </a:r>
            <a:r>
              <a:rPr lang="en-US" sz="2800" b="1" dirty="0" err="1" smtClean="0">
                <a:solidFill>
                  <a:srgbClr val="A50C07"/>
                </a:solidFill>
                <a:latin typeface="Times New Roman" pitchFamily="18" charset="0"/>
                <a:cs typeface="Times New Roman" pitchFamily="18" charset="0"/>
              </a:rPr>
              <a:t>trị</a:t>
            </a:r>
            <a:r>
              <a:rPr lang="en-US" sz="2800" b="1" dirty="0" smtClean="0">
                <a:solidFill>
                  <a:srgbClr val="A50C07"/>
                </a:solidFill>
                <a:latin typeface="Times New Roman" pitchFamily="18" charset="0"/>
                <a:cs typeface="Times New Roman" pitchFamily="18" charset="0"/>
              </a:rPr>
              <a:t> </a:t>
            </a:r>
            <a:r>
              <a:rPr lang="en-US" sz="2800" b="1" dirty="0" err="1" smtClean="0">
                <a:solidFill>
                  <a:srgbClr val="A50C07"/>
                </a:solidFill>
                <a:latin typeface="Times New Roman" pitchFamily="18" charset="0"/>
                <a:cs typeface="Times New Roman" pitchFamily="18" charset="0"/>
              </a:rPr>
              <a:t>phối</a:t>
            </a:r>
            <a:r>
              <a:rPr lang="en-US" sz="2800" b="1" dirty="0" smtClean="0">
                <a:solidFill>
                  <a:srgbClr val="A50C07"/>
                </a:solidFill>
                <a:latin typeface="Times New Roman" pitchFamily="18" charset="0"/>
                <a:cs typeface="Times New Roman" pitchFamily="18" charset="0"/>
              </a:rPr>
              <a:t> </a:t>
            </a:r>
            <a:r>
              <a:rPr lang="en-US" sz="2800" b="1" dirty="0" err="1" smtClean="0">
                <a:solidFill>
                  <a:srgbClr val="A50C07"/>
                </a:solidFill>
                <a:latin typeface="Times New Roman" pitchFamily="18" charset="0"/>
                <a:cs typeface="Times New Roman" pitchFamily="18" charset="0"/>
              </a:rPr>
              <a:t>hợp</a:t>
            </a:r>
            <a:r>
              <a:rPr lang="en-US" sz="2800" b="1" i="1" dirty="0" smtClean="0">
                <a:solidFill>
                  <a:srgbClr val="A50C07"/>
                </a:solidFill>
                <a:latin typeface="Arial" charset="0"/>
              </a:rPr>
              <a:t> </a:t>
            </a:r>
            <a:endParaRPr lang="en-US" sz="2800" b="1" i="1" dirty="0">
              <a:solidFill>
                <a:srgbClr val="A50C07"/>
              </a:solidFill>
              <a:latin typeface="Arial" charset="0"/>
            </a:endParaRPr>
          </a:p>
        </p:txBody>
      </p:sp>
      <p:sp>
        <p:nvSpPr>
          <p:cNvPr id="4" name="TextBox 3"/>
          <p:cNvSpPr txBox="1"/>
          <p:nvPr/>
        </p:nvSpPr>
        <p:spPr>
          <a:xfrm>
            <a:off x="2154142" y="3987069"/>
            <a:ext cx="2895600" cy="923330"/>
          </a:xfrm>
          <a:prstGeom prst="rect">
            <a:avLst/>
          </a:prstGeom>
          <a:noFill/>
        </p:spPr>
        <p:txBody>
          <a:bodyPr wrap="square" rtlCol="0">
            <a:spAutoFit/>
          </a:bodyPr>
          <a:lstStyle/>
          <a:p>
            <a:pPr fontAlgn="base">
              <a:spcBef>
                <a:spcPct val="0"/>
              </a:spcBef>
              <a:spcAft>
                <a:spcPct val="0"/>
              </a:spcAft>
            </a:pPr>
            <a:r>
              <a:rPr lang="vi-VN" b="1" dirty="0">
                <a:solidFill>
                  <a:srgbClr val="000000"/>
                </a:solidFill>
                <a:latin typeface="Times New Roman" pitchFamily="18" charset="0"/>
                <a:cs typeface="Times New Roman" pitchFamily="18" charset="0"/>
              </a:rPr>
              <a:t>.</a:t>
            </a:r>
            <a:r>
              <a:rPr lang="vi-VN" b="1" dirty="0" smtClean="0">
                <a:solidFill>
                  <a:srgbClr val="000000"/>
                </a:solidFill>
                <a:latin typeface="Times New Roman" pitchFamily="18" charset="0"/>
                <a:cs typeface="Times New Roman" pitchFamily="18" charset="0"/>
              </a:rPr>
              <a:t>Uống </a:t>
            </a:r>
            <a:r>
              <a:rPr lang="vi-VN" b="1" dirty="0">
                <a:solidFill>
                  <a:srgbClr val="000000"/>
                </a:solidFill>
                <a:latin typeface="Times New Roman" pitchFamily="18" charset="0"/>
                <a:cs typeface="Times New Roman" pitchFamily="18" charset="0"/>
              </a:rPr>
              <a:t>than hoạt 1g/kg nếu dị nguyên qua đường tiêu hoá</a:t>
            </a:r>
          </a:p>
        </p:txBody>
      </p:sp>
      <p:sp>
        <p:nvSpPr>
          <p:cNvPr id="68" name="TextBox 67"/>
          <p:cNvSpPr txBox="1"/>
          <p:nvPr/>
        </p:nvSpPr>
        <p:spPr>
          <a:xfrm>
            <a:off x="5715000" y="3987069"/>
            <a:ext cx="2895600" cy="1200329"/>
          </a:xfrm>
          <a:prstGeom prst="rect">
            <a:avLst/>
          </a:prstGeom>
          <a:noFill/>
        </p:spPr>
        <p:txBody>
          <a:bodyPr wrap="square" rtlCol="0">
            <a:spAutoFit/>
          </a:bodyPr>
          <a:lstStyle/>
          <a:p>
            <a:pPr fontAlgn="base">
              <a:spcBef>
                <a:spcPct val="0"/>
              </a:spcBef>
              <a:spcAft>
                <a:spcPct val="0"/>
              </a:spcAft>
            </a:pPr>
            <a:r>
              <a:rPr lang="vi-VN" b="1" dirty="0" smtClean="0">
                <a:solidFill>
                  <a:srgbClr val="000000"/>
                </a:solidFill>
                <a:latin typeface="Arial" charset="0"/>
              </a:rPr>
              <a:t>.</a:t>
            </a:r>
            <a:r>
              <a:rPr lang="vi-VN" b="1" dirty="0" smtClean="0">
                <a:solidFill>
                  <a:srgbClr val="000000"/>
                </a:solidFill>
                <a:latin typeface="Times New Roman" pitchFamily="18" charset="0"/>
                <a:cs typeface="Times New Roman" pitchFamily="18" charset="0"/>
              </a:rPr>
              <a:t>Băng </a:t>
            </a:r>
            <a:r>
              <a:rPr lang="vi-VN" b="1" dirty="0">
                <a:solidFill>
                  <a:srgbClr val="000000"/>
                </a:solidFill>
                <a:latin typeface="Times New Roman" pitchFamily="18" charset="0"/>
                <a:cs typeface="Times New Roman" pitchFamily="18" charset="0"/>
              </a:rPr>
              <a:t>ép chi phía trên chỗ tiêm hoặc đường vào của nọc độc.</a:t>
            </a:r>
          </a:p>
          <a:p>
            <a:pPr fontAlgn="base">
              <a:spcBef>
                <a:spcPct val="0"/>
              </a:spcBef>
              <a:spcAft>
                <a:spcPct val="0"/>
              </a:spcAft>
            </a:pPr>
            <a:endParaRPr lang="vi-VN" b="1" dirty="0">
              <a:solidFill>
                <a:srgbClr val="000000"/>
              </a:solidFill>
              <a:latin typeface="Times New Roman" pitchFamily="18" charset="0"/>
              <a:cs typeface="Times New Roman" pitchFamily="18" charset="0"/>
            </a:endParaRPr>
          </a:p>
        </p:txBody>
      </p:sp>
      <p:sp>
        <p:nvSpPr>
          <p:cNvPr id="88" name="Down Arrow 87"/>
          <p:cNvSpPr/>
          <p:nvPr/>
        </p:nvSpPr>
        <p:spPr bwMode="auto">
          <a:xfrm>
            <a:off x="3200400" y="2667000"/>
            <a:ext cx="609600" cy="1090870"/>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sp>
        <p:nvSpPr>
          <p:cNvPr id="89" name="Down Arrow 88"/>
          <p:cNvSpPr/>
          <p:nvPr/>
        </p:nvSpPr>
        <p:spPr bwMode="auto">
          <a:xfrm>
            <a:off x="6934199" y="2667000"/>
            <a:ext cx="557659" cy="1090870"/>
          </a:xfrm>
          <a:prstGeom prst="down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vi-VN" b="1" smtClean="0">
              <a:solidFill>
                <a:srgbClr val="000000"/>
              </a:solidFill>
              <a:latin typeface="Arial" charset="0"/>
            </a:endParaRPr>
          </a:p>
        </p:txBody>
      </p:sp>
    </p:spTree>
    <p:extLst>
      <p:ext uri="{BB962C8B-B14F-4D97-AF65-F5344CB8AC3E}">
        <p14:creationId xmlns:p14="http://schemas.microsoft.com/office/powerpoint/2010/main" val="189134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
            <a:ext cx="9144000" cy="6840415"/>
          </a:xfrm>
          <a:prstGeom prst="rect">
            <a:avLst/>
          </a:prstGeom>
        </p:spPr>
      </p:pic>
      <p:sp>
        <p:nvSpPr>
          <p:cNvPr id="6" name="TextBox 5"/>
          <p:cNvSpPr txBox="1"/>
          <p:nvPr/>
        </p:nvSpPr>
        <p:spPr>
          <a:xfrm>
            <a:off x="457200" y="762000"/>
            <a:ext cx="3048000" cy="584775"/>
          </a:xfrm>
          <a:prstGeom prst="rect">
            <a:avLst/>
          </a:prstGeom>
          <a:noFill/>
        </p:spPr>
        <p:txBody>
          <a:bodyPr wrap="square" rtlCol="0">
            <a:spAutoFit/>
          </a:bodyPr>
          <a:lstStyle/>
          <a:p>
            <a:pPr fontAlgn="base">
              <a:spcBef>
                <a:spcPct val="0"/>
              </a:spcBef>
              <a:spcAft>
                <a:spcPct val="0"/>
              </a:spcAft>
            </a:pPr>
            <a:r>
              <a:rPr lang="vi-VN" sz="3200" b="1" dirty="0" smtClean="0">
                <a:solidFill>
                  <a:srgbClr val="C00000"/>
                </a:solidFill>
                <a:latin typeface="Times New Roman" pitchFamily="18" charset="0"/>
                <a:cs typeface="Times New Roman" pitchFamily="18" charset="0"/>
              </a:rPr>
              <a:t>CHÚ Ý</a:t>
            </a:r>
            <a:endParaRPr lang="vi-VN" sz="3200" b="1" dirty="0">
              <a:solidFill>
                <a:srgbClr val="C00000"/>
              </a:solidFill>
              <a:latin typeface="Times New Roman" pitchFamily="18" charset="0"/>
              <a:cs typeface="Times New Roman" pitchFamily="18" charset="0"/>
            </a:endParaRPr>
          </a:p>
        </p:txBody>
      </p:sp>
      <p:sp>
        <p:nvSpPr>
          <p:cNvPr id="7" name="TextBox 6"/>
          <p:cNvSpPr txBox="1"/>
          <p:nvPr/>
        </p:nvSpPr>
        <p:spPr>
          <a:xfrm>
            <a:off x="50800" y="1524000"/>
            <a:ext cx="8458200" cy="3416320"/>
          </a:xfrm>
          <a:prstGeom prst="rect">
            <a:avLst/>
          </a:prstGeom>
          <a:noFill/>
        </p:spPr>
        <p:txBody>
          <a:bodyPr wrap="square" rtlCol="0">
            <a:spAutoFit/>
          </a:bodyPr>
          <a:lstStyle/>
          <a:p>
            <a:pPr fontAlgn="base">
              <a:spcBef>
                <a:spcPct val="0"/>
              </a:spcBef>
              <a:spcAft>
                <a:spcPct val="0"/>
              </a:spcAft>
            </a:pPr>
            <a:r>
              <a:rPr lang="vi-VN" b="1" dirty="0" smtClean="0">
                <a:solidFill>
                  <a:srgbClr val="000000"/>
                </a:solidFill>
                <a:latin typeface="Times New Roman" pitchFamily="18" charset="0"/>
                <a:cs typeface="Times New Roman" pitchFamily="18" charset="0"/>
              </a:rPr>
              <a:t>- Theo </a:t>
            </a:r>
            <a:r>
              <a:rPr lang="vi-VN" b="1" dirty="0">
                <a:solidFill>
                  <a:srgbClr val="000000"/>
                </a:solidFill>
                <a:latin typeface="Times New Roman" pitchFamily="18" charset="0"/>
                <a:cs typeface="Times New Roman" pitchFamily="18" charset="0"/>
              </a:rPr>
              <a:t>dõi bệnh nhân ít nhất 24 giờ sau khi huyết áp đã ổn định.</a:t>
            </a:r>
            <a:br>
              <a:rPr lang="vi-VN" b="1" dirty="0">
                <a:solidFill>
                  <a:srgbClr val="000000"/>
                </a:solidFill>
                <a:latin typeface="Times New Roman" pitchFamily="18" charset="0"/>
                <a:cs typeface="Times New Roman" pitchFamily="18" charset="0"/>
              </a:rPr>
            </a:br>
            <a:endParaRPr lang="vi-VN"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000000"/>
                </a:solidFill>
                <a:latin typeface="Times New Roman" pitchFamily="18" charset="0"/>
                <a:cs typeface="Times New Roman" pitchFamily="18" charset="0"/>
              </a:rPr>
              <a:t>- Sau </a:t>
            </a:r>
            <a:r>
              <a:rPr lang="vi-VN" b="1" dirty="0">
                <a:solidFill>
                  <a:srgbClr val="000000"/>
                </a:solidFill>
                <a:latin typeface="Times New Roman" pitchFamily="18" charset="0"/>
                <a:cs typeface="Times New Roman" pitchFamily="18" charset="0"/>
              </a:rPr>
              <a:t>khi sơ cứu nên vận dụng đường tiêm tĩnh mạch đùi.</a:t>
            </a:r>
            <a:br>
              <a:rPr lang="vi-VN" b="1" dirty="0">
                <a:solidFill>
                  <a:srgbClr val="000000"/>
                </a:solidFill>
                <a:latin typeface="Times New Roman" pitchFamily="18" charset="0"/>
                <a:cs typeface="Times New Roman" pitchFamily="18" charset="0"/>
              </a:rPr>
            </a:br>
            <a:endParaRPr lang="vi-VN"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b="1" dirty="0">
                <a:solidFill>
                  <a:srgbClr val="000000"/>
                </a:solidFill>
                <a:latin typeface="Times New Roman" pitchFamily="18" charset="0"/>
                <a:cs typeface="Times New Roman" pitchFamily="18" charset="0"/>
              </a:rPr>
              <a:t>-</a:t>
            </a:r>
            <a:r>
              <a:rPr lang="vi-VN" b="1" dirty="0" smtClean="0">
                <a:solidFill>
                  <a:srgbClr val="000000"/>
                </a:solidFill>
                <a:latin typeface="Times New Roman" pitchFamily="18" charset="0"/>
                <a:cs typeface="Times New Roman" pitchFamily="18" charset="0"/>
              </a:rPr>
              <a:t> </a:t>
            </a:r>
            <a:r>
              <a:rPr lang="vi-VN" b="1" dirty="0">
                <a:solidFill>
                  <a:srgbClr val="000000"/>
                </a:solidFill>
                <a:latin typeface="Times New Roman" pitchFamily="18" charset="0"/>
                <a:cs typeface="Times New Roman" pitchFamily="18" charset="0"/>
              </a:rPr>
              <a:t>Nếu huyết áp vẫn không lên sau khi truyền đủ dịch và Adrenaline, thì có thể truyền thêm huyết tương, albumin (hoặc máu nếu mất máu) hoặc bất cứ dung dịch cao phân tử nào sẵn có.</a:t>
            </a:r>
            <a:br>
              <a:rPr lang="vi-VN" b="1" dirty="0">
                <a:solidFill>
                  <a:srgbClr val="000000"/>
                </a:solidFill>
                <a:latin typeface="Times New Roman" pitchFamily="18" charset="0"/>
                <a:cs typeface="Times New Roman" pitchFamily="18" charset="0"/>
              </a:rPr>
            </a:br>
            <a:endParaRPr lang="vi-VN"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000000"/>
                </a:solidFill>
                <a:latin typeface="Times New Roman" pitchFamily="18" charset="0"/>
                <a:cs typeface="Times New Roman" pitchFamily="18" charset="0"/>
              </a:rPr>
              <a:t>- Điều </a:t>
            </a:r>
            <a:r>
              <a:rPr lang="vi-VN" b="1" dirty="0">
                <a:solidFill>
                  <a:srgbClr val="000000"/>
                </a:solidFill>
                <a:latin typeface="Times New Roman" pitchFamily="18" charset="0"/>
                <a:cs typeface="Times New Roman" pitchFamily="18" charset="0"/>
              </a:rPr>
              <a:t>dưỡng có thể dùng Adrenaline dưới da theo phác đồ khi bác sỹ không có mặt.</a:t>
            </a:r>
            <a:br>
              <a:rPr lang="vi-VN" b="1" dirty="0">
                <a:solidFill>
                  <a:srgbClr val="000000"/>
                </a:solidFill>
                <a:latin typeface="Times New Roman" pitchFamily="18" charset="0"/>
                <a:cs typeface="Times New Roman" pitchFamily="18" charset="0"/>
              </a:rPr>
            </a:br>
            <a:endParaRPr lang="vi-VN" b="1" dirty="0" smtClean="0">
              <a:solidFill>
                <a:srgbClr val="0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000000"/>
                </a:solidFill>
                <a:latin typeface="Times New Roman" pitchFamily="18" charset="0"/>
                <a:cs typeface="Times New Roman" pitchFamily="18" charset="0"/>
              </a:rPr>
              <a:t>- Hỏi </a:t>
            </a:r>
            <a:r>
              <a:rPr lang="vi-VN" b="1" dirty="0">
                <a:solidFill>
                  <a:srgbClr val="000000"/>
                </a:solidFill>
                <a:latin typeface="Times New Roman" pitchFamily="18" charset="0"/>
                <a:cs typeface="Times New Roman" pitchFamily="18" charset="0"/>
              </a:rPr>
              <a:t>kỹ tiền sử </a:t>
            </a:r>
            <a:r>
              <a:rPr lang="vi-VN" b="1" dirty="0">
                <a:solidFill>
                  <a:srgbClr val="000000"/>
                </a:solidFill>
                <a:latin typeface="Times New Roman" pitchFamily="18" charset="0"/>
                <a:cs typeface="Times New Roman" pitchFamily="18" charset="0"/>
                <a:hlinkClick r:id="rId3" tooltip="dị ứng"/>
              </a:rPr>
              <a:t>dị </a:t>
            </a:r>
            <a:r>
              <a:rPr lang="vi-VN" b="1" dirty="0">
                <a:solidFill>
                  <a:srgbClr val="C00000"/>
                </a:solidFill>
                <a:latin typeface="Times New Roman" pitchFamily="18" charset="0"/>
                <a:cs typeface="Times New Roman" pitchFamily="18" charset="0"/>
                <a:hlinkClick r:id="rId3" tooltip="dị ứng"/>
              </a:rPr>
              <a:t>ứng</a:t>
            </a:r>
            <a:r>
              <a:rPr lang="vi-VN" b="1" dirty="0">
                <a:solidFill>
                  <a:srgbClr val="000000"/>
                </a:solidFill>
                <a:latin typeface="Times New Roman" pitchFamily="18" charset="0"/>
                <a:cs typeface="Times New Roman" pitchFamily="18" charset="0"/>
              </a:rPr>
              <a:t> và chuẩn bị hộp thuốc cấp cứu sốc phản vệ trước khi dùng thuốc cần thiết.</a:t>
            </a:r>
          </a:p>
        </p:txBody>
      </p:sp>
    </p:spTree>
    <p:extLst>
      <p:ext uri="{BB962C8B-B14F-4D97-AF65-F5344CB8AC3E}">
        <p14:creationId xmlns:p14="http://schemas.microsoft.com/office/powerpoint/2010/main" val="1272798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
            <a:ext cx="9144000" cy="6840415"/>
          </a:xfrm>
          <a:prstGeom prst="rect">
            <a:avLst/>
          </a:prstGeom>
        </p:spPr>
      </p:pic>
      <p:sp>
        <p:nvSpPr>
          <p:cNvPr id="3" name="TextBox 2"/>
          <p:cNvSpPr txBox="1"/>
          <p:nvPr/>
        </p:nvSpPr>
        <p:spPr>
          <a:xfrm>
            <a:off x="38100" y="457199"/>
            <a:ext cx="3429000" cy="584775"/>
          </a:xfrm>
          <a:prstGeom prst="rect">
            <a:avLst/>
          </a:prstGeom>
          <a:noFill/>
        </p:spPr>
        <p:txBody>
          <a:bodyPr wrap="square" rtlCol="0">
            <a:spAutoFit/>
          </a:bodyPr>
          <a:lstStyle/>
          <a:p>
            <a:pPr algn="ctr" fontAlgn="base">
              <a:spcBef>
                <a:spcPct val="0"/>
              </a:spcBef>
              <a:spcAft>
                <a:spcPct val="0"/>
              </a:spcAft>
            </a:pPr>
            <a:r>
              <a:rPr lang="en-US" sz="3200" b="1" dirty="0" smtClean="0">
                <a:solidFill>
                  <a:srgbClr val="C00000"/>
                </a:solidFill>
                <a:latin typeface="Times New Roman" pitchFamily="18" charset="0"/>
                <a:cs typeface="Times New Roman" pitchFamily="18" charset="0"/>
              </a:rPr>
              <a:t>CHĂM SÓC</a:t>
            </a:r>
            <a:endParaRPr lang="vi-VN" sz="3200" b="1" dirty="0">
              <a:solidFill>
                <a:srgbClr val="C00000"/>
              </a:solidFill>
              <a:latin typeface="Times New Roman" pitchFamily="18" charset="0"/>
              <a:cs typeface="Times New Roman" pitchFamily="18" charset="0"/>
            </a:endParaRPr>
          </a:p>
        </p:txBody>
      </p:sp>
      <p:sp>
        <p:nvSpPr>
          <p:cNvPr id="5" name="TextBox 4"/>
          <p:cNvSpPr txBox="1"/>
          <p:nvPr/>
        </p:nvSpPr>
        <p:spPr>
          <a:xfrm>
            <a:off x="355600" y="1438870"/>
            <a:ext cx="7924800" cy="923330"/>
          </a:xfrm>
          <a:prstGeom prst="rect">
            <a:avLst/>
          </a:prstGeom>
          <a:noFill/>
        </p:spPr>
        <p:txBody>
          <a:bodyPr wrap="square" rtlCol="0">
            <a:spAutoFit/>
          </a:bodyPr>
          <a:lstStyle/>
          <a:p>
            <a:pPr fontAlgn="base">
              <a:spcBef>
                <a:spcPct val="0"/>
              </a:spcBef>
              <a:spcAft>
                <a:spcPct val="0"/>
              </a:spcAft>
            </a:pPr>
            <a:r>
              <a:rPr lang="vi-VN" b="1" dirty="0">
                <a:solidFill>
                  <a:srgbClr val="0E2FAD"/>
                </a:solidFill>
              </a:rPr>
              <a:t> </a:t>
            </a:r>
            <a:r>
              <a:rPr lang="vi-VN" b="1" dirty="0">
                <a:solidFill>
                  <a:srgbClr val="0E2FAD"/>
                </a:solidFill>
                <a:latin typeface="Times New Roman" pitchFamily="18" charset="0"/>
                <a:cs typeface="Times New Roman" pitchFamily="18" charset="0"/>
              </a:rPr>
              <a:t>Để bệnh nhân nằm: đầu thấp, chân kê cao để đảm bảo tuần hoàn não</a:t>
            </a:r>
            <a:r>
              <a:rPr lang="vi-VN" b="1" dirty="0" smtClean="0">
                <a:solidFill>
                  <a:srgbClr val="0E2FAD"/>
                </a:solidFill>
                <a:latin typeface="Times New Roman" pitchFamily="18" charset="0"/>
                <a:cs typeface="Times New Roman" pitchFamily="18" charset="0"/>
              </a:rPr>
              <a:t>.</a:t>
            </a:r>
          </a:p>
          <a:p>
            <a:pPr fontAlgn="base">
              <a:spcBef>
                <a:spcPct val="0"/>
              </a:spcBef>
              <a:spcAft>
                <a:spcPct val="0"/>
              </a:spcAft>
            </a:pPr>
            <a:r>
              <a:rPr lang="vi-VN" b="1" dirty="0" smtClean="0">
                <a:solidFill>
                  <a:srgbClr val="0E2FAD"/>
                </a:solidFill>
                <a:latin typeface="Times New Roman" pitchFamily="18" charset="0"/>
                <a:cs typeface="Times New Roman" pitchFamily="18" charset="0"/>
              </a:rPr>
              <a:t> </a:t>
            </a:r>
            <a:r>
              <a:rPr lang="vi-VN" b="1" dirty="0">
                <a:solidFill>
                  <a:srgbClr val="0E2FAD"/>
                </a:solidFill>
                <a:latin typeface="Times New Roman" pitchFamily="18" charset="0"/>
                <a:cs typeface="Times New Roman" pitchFamily="18" charset="0"/>
              </a:rPr>
              <a:t>Điều dưỡng có mặt liên tục bên cạnh bệnh nhân để họ yên tâm, không lo lắng.</a:t>
            </a:r>
            <a:br>
              <a:rPr lang="vi-VN" b="1" dirty="0">
                <a:solidFill>
                  <a:srgbClr val="0E2FAD"/>
                </a:solidFill>
                <a:latin typeface="Times New Roman" pitchFamily="18" charset="0"/>
                <a:cs typeface="Times New Roman" pitchFamily="18" charset="0"/>
              </a:rPr>
            </a:br>
            <a:endParaRPr lang="vi-VN" b="1" dirty="0">
              <a:solidFill>
                <a:srgbClr val="0E2FAD"/>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466974"/>
            <a:ext cx="5562600" cy="2486025"/>
          </a:xfrm>
          <a:prstGeom prst="rect">
            <a:avLst/>
          </a:prstGeom>
        </p:spPr>
      </p:pic>
    </p:spTree>
    <p:extLst>
      <p:ext uri="{BB962C8B-B14F-4D97-AF65-F5344CB8AC3E}">
        <p14:creationId xmlns:p14="http://schemas.microsoft.com/office/powerpoint/2010/main" val="428380379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59B6"/>
        </a:solidFill>
        <a:effectLst/>
      </p:bgPr>
    </p:bg>
    <p:spTree>
      <p:nvGrpSpPr>
        <p:cNvPr id="1" name=""/>
        <p:cNvGrpSpPr/>
        <p:nvPr/>
      </p:nvGrpSpPr>
      <p:grpSpPr>
        <a:xfrm>
          <a:off x="0" y="0"/>
          <a:ext cx="0" cy="0"/>
          <a:chOff x="0" y="0"/>
          <a:chExt cx="0" cy="0"/>
        </a:xfrm>
      </p:grpSpPr>
      <p:sp>
        <p:nvSpPr>
          <p:cNvPr id="3" name="TextBox 2"/>
          <p:cNvSpPr txBox="1"/>
          <p:nvPr/>
        </p:nvSpPr>
        <p:spPr>
          <a:xfrm>
            <a:off x="217163" y="253425"/>
            <a:ext cx="8666155" cy="584775"/>
          </a:xfrm>
          <a:prstGeom prst="rect">
            <a:avLst/>
          </a:prstGeom>
          <a:noFill/>
        </p:spPr>
        <p:txBody>
          <a:bodyPr wrap="none" rtlCol="0" anchor="ctr">
            <a:spAutoFit/>
          </a:bodyPr>
          <a:lstStyle/>
          <a:p>
            <a:pPr algn="ctr"/>
            <a:r>
              <a:rPr lang="en-US" sz="3200" b="1" dirty="0" smtClean="0">
                <a:solidFill>
                  <a:srgbClr val="ECF0F1"/>
                </a:solidFill>
                <a:cs typeface="Arial" pitchFamily="34" charset="0"/>
              </a:rPr>
              <a:t>CẤP CỨU BỆNH NHÂN SỐC PHẢN VỆ ( SPV)</a:t>
            </a:r>
            <a:endParaRPr lang="en-US" sz="3200" b="1" dirty="0">
              <a:solidFill>
                <a:srgbClr val="ECF0F1"/>
              </a:solidFill>
              <a:cs typeface="Arial" pitchFamily="34" charset="0"/>
            </a:endParaRPr>
          </a:p>
        </p:txBody>
      </p:sp>
      <p:sp>
        <p:nvSpPr>
          <p:cNvPr id="16" name="Slide Number Placeholder 15"/>
          <p:cNvSpPr>
            <a:spLocks noGrp="1"/>
          </p:cNvSpPr>
          <p:nvPr>
            <p:ph type="sldNum" sz="quarter" idx="12"/>
          </p:nvPr>
        </p:nvSpPr>
        <p:spPr/>
        <p:txBody>
          <a:bodyPr/>
          <a:lstStyle/>
          <a:p>
            <a:fld id="{69D79DE6-99EB-4351-9F8F-E9A7E2B5CA2A}" type="slidenum">
              <a:rPr lang="en-US" smtClean="0">
                <a:solidFill>
                  <a:srgbClr val="C2C2C2">
                    <a:lumMod val="20000"/>
                    <a:lumOff val="80000"/>
                  </a:srgbClr>
                </a:solidFill>
              </a:rPr>
              <a:pPr/>
              <a:t>3</a:t>
            </a:fld>
            <a:endParaRPr lang="en-US">
              <a:solidFill>
                <a:srgbClr val="C2C2C2">
                  <a:lumMod val="20000"/>
                  <a:lumOff val="80000"/>
                </a:srgbClr>
              </a:solidFill>
            </a:endParaRPr>
          </a:p>
        </p:txBody>
      </p:sp>
      <p:grpSp>
        <p:nvGrpSpPr>
          <p:cNvPr id="31633" name="Group 31632"/>
          <p:cNvGrpSpPr/>
          <p:nvPr/>
        </p:nvGrpSpPr>
        <p:grpSpPr>
          <a:xfrm>
            <a:off x="1755775" y="1235326"/>
            <a:ext cx="5643563" cy="4979988"/>
            <a:chOff x="1755775" y="982663"/>
            <a:chExt cx="5643563" cy="4979988"/>
          </a:xfrm>
        </p:grpSpPr>
        <p:sp>
          <p:nvSpPr>
            <p:cNvPr id="31459" name="Freeform 946"/>
            <p:cNvSpPr>
              <a:spLocks/>
            </p:cNvSpPr>
            <p:nvPr/>
          </p:nvSpPr>
          <p:spPr bwMode="auto">
            <a:xfrm>
              <a:off x="5106988" y="2481263"/>
              <a:ext cx="1617663" cy="1611313"/>
            </a:xfrm>
            <a:prstGeom prst="ellipse">
              <a:avLst/>
            </a:prstGeom>
            <a:solidFill>
              <a:srgbClr val="7A2A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48" name="Freeform 1437"/>
            <p:cNvSpPr>
              <a:spLocks/>
            </p:cNvSpPr>
            <p:nvPr/>
          </p:nvSpPr>
          <p:spPr bwMode="auto">
            <a:xfrm>
              <a:off x="2633663" y="4102100"/>
              <a:ext cx="1624013" cy="1617663"/>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1" name="Freeform 918"/>
            <p:cNvSpPr>
              <a:spLocks/>
            </p:cNvSpPr>
            <p:nvPr/>
          </p:nvSpPr>
          <p:spPr bwMode="auto">
            <a:xfrm>
              <a:off x="2403475" y="2554288"/>
              <a:ext cx="1625600" cy="1614488"/>
            </a:xfrm>
            <a:prstGeom prst="ellipse">
              <a:avLst/>
            </a:prstGeom>
            <a:solidFill>
              <a:srgbClr val="ED11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2" name="Freeform 919"/>
            <p:cNvSpPr>
              <a:spLocks noEditPoints="1"/>
            </p:cNvSpPr>
            <p:nvPr/>
          </p:nvSpPr>
          <p:spPr bwMode="auto">
            <a:xfrm>
              <a:off x="1755775" y="2466976"/>
              <a:ext cx="876300" cy="990600"/>
            </a:xfrm>
            <a:custGeom>
              <a:avLst/>
              <a:gdLst>
                <a:gd name="T0" fmla="*/ 552 w 552"/>
                <a:gd name="T1" fmla="*/ 230 h 624"/>
                <a:gd name="T2" fmla="*/ 265 w 552"/>
                <a:gd name="T3" fmla="*/ 63 h 624"/>
                <a:gd name="T4" fmla="*/ 218 w 552"/>
                <a:gd name="T5" fmla="*/ 23 h 624"/>
                <a:gd name="T6" fmla="*/ 146 w 552"/>
                <a:gd name="T7" fmla="*/ 39 h 624"/>
                <a:gd name="T8" fmla="*/ 8 w 552"/>
                <a:gd name="T9" fmla="*/ 364 h 624"/>
                <a:gd name="T10" fmla="*/ 28 w 552"/>
                <a:gd name="T11" fmla="*/ 424 h 624"/>
                <a:gd name="T12" fmla="*/ 122 w 552"/>
                <a:gd name="T13" fmla="*/ 493 h 624"/>
                <a:gd name="T14" fmla="*/ 129 w 552"/>
                <a:gd name="T15" fmla="*/ 492 h 624"/>
                <a:gd name="T16" fmla="*/ 211 w 552"/>
                <a:gd name="T17" fmla="*/ 533 h 624"/>
                <a:gd name="T18" fmla="*/ 214 w 552"/>
                <a:gd name="T19" fmla="*/ 539 h 624"/>
                <a:gd name="T20" fmla="*/ 207 w 552"/>
                <a:gd name="T21" fmla="*/ 561 h 624"/>
                <a:gd name="T22" fmla="*/ 217 w 552"/>
                <a:gd name="T23" fmla="*/ 593 h 624"/>
                <a:gd name="T24" fmla="*/ 222 w 552"/>
                <a:gd name="T25" fmla="*/ 594 h 624"/>
                <a:gd name="T26" fmla="*/ 224 w 552"/>
                <a:gd name="T27" fmla="*/ 584 h 624"/>
                <a:gd name="T28" fmla="*/ 245 w 552"/>
                <a:gd name="T29" fmla="*/ 574 h 624"/>
                <a:gd name="T30" fmla="*/ 321 w 552"/>
                <a:gd name="T31" fmla="*/ 600 h 624"/>
                <a:gd name="T32" fmla="*/ 397 w 552"/>
                <a:gd name="T33" fmla="*/ 624 h 624"/>
                <a:gd name="T34" fmla="*/ 552 w 552"/>
                <a:gd name="T35" fmla="*/ 230 h 624"/>
                <a:gd name="T36" fmla="*/ 148 w 552"/>
                <a:gd name="T37" fmla="*/ 469 h 624"/>
                <a:gd name="T38" fmla="*/ 162 w 552"/>
                <a:gd name="T39" fmla="*/ 442 h 624"/>
                <a:gd name="T40" fmla="*/ 208 w 552"/>
                <a:gd name="T41" fmla="*/ 495 h 624"/>
                <a:gd name="T42" fmla="*/ 204 w 552"/>
                <a:gd name="T43" fmla="*/ 502 h 624"/>
                <a:gd name="T44" fmla="*/ 148 w 552"/>
                <a:gd name="T45" fmla="*/ 469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2" h="624">
                  <a:moveTo>
                    <a:pt x="552" y="230"/>
                  </a:moveTo>
                  <a:cubicBezTo>
                    <a:pt x="265" y="63"/>
                    <a:pt x="265" y="63"/>
                    <a:pt x="265" y="63"/>
                  </a:cubicBezTo>
                  <a:cubicBezTo>
                    <a:pt x="218" y="23"/>
                    <a:pt x="218" y="23"/>
                    <a:pt x="218" y="23"/>
                  </a:cubicBezTo>
                  <a:cubicBezTo>
                    <a:pt x="218" y="23"/>
                    <a:pt x="175" y="0"/>
                    <a:pt x="146" y="39"/>
                  </a:cubicBezTo>
                  <a:cubicBezTo>
                    <a:pt x="146" y="39"/>
                    <a:pt x="28" y="257"/>
                    <a:pt x="8" y="364"/>
                  </a:cubicBezTo>
                  <a:cubicBezTo>
                    <a:pt x="8" y="364"/>
                    <a:pt x="0" y="397"/>
                    <a:pt x="28" y="424"/>
                  </a:cubicBezTo>
                  <a:cubicBezTo>
                    <a:pt x="56" y="450"/>
                    <a:pt x="122" y="493"/>
                    <a:pt x="122" y="493"/>
                  </a:cubicBezTo>
                  <a:cubicBezTo>
                    <a:pt x="129" y="492"/>
                    <a:pt x="129" y="492"/>
                    <a:pt x="129" y="492"/>
                  </a:cubicBezTo>
                  <a:cubicBezTo>
                    <a:pt x="129" y="492"/>
                    <a:pt x="187" y="527"/>
                    <a:pt x="211" y="533"/>
                  </a:cubicBezTo>
                  <a:cubicBezTo>
                    <a:pt x="214" y="539"/>
                    <a:pt x="214" y="539"/>
                    <a:pt x="214" y="539"/>
                  </a:cubicBezTo>
                  <a:cubicBezTo>
                    <a:pt x="214" y="539"/>
                    <a:pt x="200" y="549"/>
                    <a:pt x="207" y="561"/>
                  </a:cubicBezTo>
                  <a:cubicBezTo>
                    <a:pt x="217" y="593"/>
                    <a:pt x="217" y="593"/>
                    <a:pt x="217" y="593"/>
                  </a:cubicBezTo>
                  <a:cubicBezTo>
                    <a:pt x="222" y="594"/>
                    <a:pt x="222" y="594"/>
                    <a:pt x="222" y="594"/>
                  </a:cubicBezTo>
                  <a:cubicBezTo>
                    <a:pt x="224" y="584"/>
                    <a:pt x="224" y="584"/>
                    <a:pt x="224" y="584"/>
                  </a:cubicBezTo>
                  <a:cubicBezTo>
                    <a:pt x="224" y="584"/>
                    <a:pt x="226" y="566"/>
                    <a:pt x="245" y="574"/>
                  </a:cubicBezTo>
                  <a:cubicBezTo>
                    <a:pt x="321" y="600"/>
                    <a:pt x="321" y="600"/>
                    <a:pt x="321" y="600"/>
                  </a:cubicBezTo>
                  <a:cubicBezTo>
                    <a:pt x="397" y="624"/>
                    <a:pt x="397" y="624"/>
                    <a:pt x="397" y="624"/>
                  </a:cubicBezTo>
                  <a:cubicBezTo>
                    <a:pt x="432" y="336"/>
                    <a:pt x="552" y="232"/>
                    <a:pt x="552" y="230"/>
                  </a:cubicBezTo>
                  <a:close/>
                  <a:moveTo>
                    <a:pt x="148" y="469"/>
                  </a:moveTo>
                  <a:cubicBezTo>
                    <a:pt x="162" y="442"/>
                    <a:pt x="162" y="442"/>
                    <a:pt x="162" y="442"/>
                  </a:cubicBezTo>
                  <a:cubicBezTo>
                    <a:pt x="208" y="495"/>
                    <a:pt x="208" y="495"/>
                    <a:pt x="208" y="495"/>
                  </a:cubicBezTo>
                  <a:cubicBezTo>
                    <a:pt x="204" y="502"/>
                    <a:pt x="204" y="502"/>
                    <a:pt x="204" y="502"/>
                  </a:cubicBezTo>
                  <a:cubicBezTo>
                    <a:pt x="172" y="493"/>
                    <a:pt x="148" y="469"/>
                    <a:pt x="148" y="469"/>
                  </a:cubicBezTo>
                  <a:close/>
                </a:path>
              </a:pathLst>
            </a:custGeom>
            <a:solidFill>
              <a:srgbClr val="D70F56"/>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3" name="Freeform 920"/>
            <p:cNvSpPr>
              <a:spLocks/>
            </p:cNvSpPr>
            <p:nvPr/>
          </p:nvSpPr>
          <p:spPr bwMode="auto">
            <a:xfrm>
              <a:off x="1924050" y="2541588"/>
              <a:ext cx="919163" cy="930275"/>
            </a:xfrm>
            <a:custGeom>
              <a:avLst/>
              <a:gdLst>
                <a:gd name="T0" fmla="*/ 577 w 579"/>
                <a:gd name="T1" fmla="*/ 322 h 586"/>
                <a:gd name="T2" fmla="*/ 553 w 579"/>
                <a:gd name="T3" fmla="*/ 269 h 586"/>
                <a:gd name="T4" fmla="*/ 525 w 579"/>
                <a:gd name="T5" fmla="*/ 178 h 586"/>
                <a:gd name="T6" fmla="*/ 485 w 579"/>
                <a:gd name="T7" fmla="*/ 146 h 586"/>
                <a:gd name="T8" fmla="*/ 455 w 579"/>
                <a:gd name="T9" fmla="*/ 96 h 586"/>
                <a:gd name="T10" fmla="*/ 417 w 579"/>
                <a:gd name="T11" fmla="*/ 72 h 586"/>
                <a:gd name="T12" fmla="*/ 334 w 579"/>
                <a:gd name="T13" fmla="*/ 29 h 586"/>
                <a:gd name="T14" fmla="*/ 254 w 579"/>
                <a:gd name="T15" fmla="*/ 7 h 586"/>
                <a:gd name="T16" fmla="*/ 181 w 579"/>
                <a:gd name="T17" fmla="*/ 15 h 586"/>
                <a:gd name="T18" fmla="*/ 103 w 579"/>
                <a:gd name="T19" fmla="*/ 58 h 586"/>
                <a:gd name="T20" fmla="*/ 51 w 579"/>
                <a:gd name="T21" fmla="*/ 113 h 586"/>
                <a:gd name="T22" fmla="*/ 40 w 579"/>
                <a:gd name="T23" fmla="*/ 190 h 586"/>
                <a:gd name="T24" fmla="*/ 5 w 579"/>
                <a:gd name="T25" fmla="*/ 271 h 586"/>
                <a:gd name="T26" fmla="*/ 16 w 579"/>
                <a:gd name="T27" fmla="*/ 336 h 586"/>
                <a:gd name="T28" fmla="*/ 44 w 579"/>
                <a:gd name="T29" fmla="*/ 378 h 586"/>
                <a:gd name="T30" fmla="*/ 106 w 579"/>
                <a:gd name="T31" fmla="*/ 452 h 586"/>
                <a:gd name="T32" fmla="*/ 176 w 579"/>
                <a:gd name="T33" fmla="*/ 527 h 586"/>
                <a:gd name="T34" fmla="*/ 230 w 579"/>
                <a:gd name="T35" fmla="*/ 568 h 586"/>
                <a:gd name="T36" fmla="*/ 273 w 579"/>
                <a:gd name="T37" fmla="*/ 582 h 586"/>
                <a:gd name="T38" fmla="*/ 358 w 579"/>
                <a:gd name="T39" fmla="*/ 576 h 586"/>
                <a:gd name="T40" fmla="*/ 436 w 579"/>
                <a:gd name="T41" fmla="*/ 540 h 586"/>
                <a:gd name="T42" fmla="*/ 497 w 579"/>
                <a:gd name="T43" fmla="*/ 522 h 586"/>
                <a:gd name="T44" fmla="*/ 481 w 579"/>
                <a:gd name="T45" fmla="*/ 460 h 586"/>
                <a:gd name="T46" fmla="*/ 390 w 579"/>
                <a:gd name="T47" fmla="*/ 466 h 586"/>
                <a:gd name="T48" fmla="*/ 337 w 579"/>
                <a:gd name="T49" fmla="*/ 462 h 586"/>
                <a:gd name="T50" fmla="*/ 277 w 579"/>
                <a:gd name="T51" fmla="*/ 464 h 586"/>
                <a:gd name="T52" fmla="*/ 232 w 579"/>
                <a:gd name="T53" fmla="*/ 432 h 586"/>
                <a:gd name="T54" fmla="*/ 216 w 579"/>
                <a:gd name="T55" fmla="*/ 407 h 586"/>
                <a:gd name="T56" fmla="*/ 250 w 579"/>
                <a:gd name="T57" fmla="*/ 381 h 586"/>
                <a:gd name="T58" fmla="*/ 309 w 579"/>
                <a:gd name="T59" fmla="*/ 255 h 586"/>
                <a:gd name="T60" fmla="*/ 306 w 579"/>
                <a:gd name="T61" fmla="*/ 204 h 586"/>
                <a:gd name="T62" fmla="*/ 302 w 579"/>
                <a:gd name="T63" fmla="*/ 171 h 586"/>
                <a:gd name="T64" fmla="*/ 332 w 579"/>
                <a:gd name="T65" fmla="*/ 170 h 586"/>
                <a:gd name="T66" fmla="*/ 370 w 579"/>
                <a:gd name="T67" fmla="*/ 177 h 586"/>
                <a:gd name="T68" fmla="*/ 396 w 579"/>
                <a:gd name="T69" fmla="*/ 206 h 586"/>
                <a:gd name="T70" fmla="*/ 441 w 579"/>
                <a:gd name="T71" fmla="*/ 244 h 586"/>
                <a:gd name="T72" fmla="*/ 474 w 579"/>
                <a:gd name="T73" fmla="*/ 290 h 586"/>
                <a:gd name="T74" fmla="*/ 518 w 579"/>
                <a:gd name="T75" fmla="*/ 344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86">
                  <a:moveTo>
                    <a:pt x="518" y="344"/>
                  </a:moveTo>
                  <a:cubicBezTo>
                    <a:pt x="518" y="344"/>
                    <a:pt x="548" y="303"/>
                    <a:pt x="577" y="322"/>
                  </a:cubicBezTo>
                  <a:cubicBezTo>
                    <a:pt x="579" y="317"/>
                    <a:pt x="579" y="317"/>
                    <a:pt x="579" y="317"/>
                  </a:cubicBezTo>
                  <a:cubicBezTo>
                    <a:pt x="553" y="269"/>
                    <a:pt x="553" y="269"/>
                    <a:pt x="553" y="269"/>
                  </a:cubicBezTo>
                  <a:cubicBezTo>
                    <a:pt x="553" y="269"/>
                    <a:pt x="547" y="231"/>
                    <a:pt x="542" y="215"/>
                  </a:cubicBezTo>
                  <a:cubicBezTo>
                    <a:pt x="537" y="199"/>
                    <a:pt x="533" y="186"/>
                    <a:pt x="525" y="178"/>
                  </a:cubicBezTo>
                  <a:cubicBezTo>
                    <a:pt x="517" y="170"/>
                    <a:pt x="513" y="167"/>
                    <a:pt x="507" y="164"/>
                  </a:cubicBezTo>
                  <a:cubicBezTo>
                    <a:pt x="501" y="160"/>
                    <a:pt x="493" y="158"/>
                    <a:pt x="485" y="146"/>
                  </a:cubicBezTo>
                  <a:cubicBezTo>
                    <a:pt x="477" y="134"/>
                    <a:pt x="473" y="124"/>
                    <a:pt x="468" y="116"/>
                  </a:cubicBezTo>
                  <a:cubicBezTo>
                    <a:pt x="464" y="108"/>
                    <a:pt x="463" y="102"/>
                    <a:pt x="455" y="96"/>
                  </a:cubicBezTo>
                  <a:cubicBezTo>
                    <a:pt x="447" y="89"/>
                    <a:pt x="448" y="90"/>
                    <a:pt x="437" y="85"/>
                  </a:cubicBezTo>
                  <a:cubicBezTo>
                    <a:pt x="425" y="81"/>
                    <a:pt x="425" y="79"/>
                    <a:pt x="417" y="72"/>
                  </a:cubicBezTo>
                  <a:cubicBezTo>
                    <a:pt x="409" y="66"/>
                    <a:pt x="395" y="62"/>
                    <a:pt x="380" y="53"/>
                  </a:cubicBezTo>
                  <a:cubicBezTo>
                    <a:pt x="364" y="44"/>
                    <a:pt x="346" y="36"/>
                    <a:pt x="334" y="29"/>
                  </a:cubicBezTo>
                  <a:cubicBezTo>
                    <a:pt x="322" y="23"/>
                    <a:pt x="313" y="17"/>
                    <a:pt x="303" y="16"/>
                  </a:cubicBezTo>
                  <a:cubicBezTo>
                    <a:pt x="294" y="15"/>
                    <a:pt x="263" y="9"/>
                    <a:pt x="254" y="7"/>
                  </a:cubicBezTo>
                  <a:cubicBezTo>
                    <a:pt x="246" y="6"/>
                    <a:pt x="236" y="0"/>
                    <a:pt x="220" y="7"/>
                  </a:cubicBezTo>
                  <a:cubicBezTo>
                    <a:pt x="205" y="14"/>
                    <a:pt x="196" y="18"/>
                    <a:pt x="181" y="15"/>
                  </a:cubicBezTo>
                  <a:cubicBezTo>
                    <a:pt x="165" y="11"/>
                    <a:pt x="142" y="27"/>
                    <a:pt x="142" y="27"/>
                  </a:cubicBezTo>
                  <a:cubicBezTo>
                    <a:pt x="128" y="40"/>
                    <a:pt x="112" y="51"/>
                    <a:pt x="103" y="58"/>
                  </a:cubicBezTo>
                  <a:cubicBezTo>
                    <a:pt x="94" y="64"/>
                    <a:pt x="83" y="74"/>
                    <a:pt x="74" y="80"/>
                  </a:cubicBezTo>
                  <a:cubicBezTo>
                    <a:pt x="64" y="86"/>
                    <a:pt x="51" y="91"/>
                    <a:pt x="51" y="113"/>
                  </a:cubicBezTo>
                  <a:cubicBezTo>
                    <a:pt x="51" y="134"/>
                    <a:pt x="38" y="135"/>
                    <a:pt x="40" y="146"/>
                  </a:cubicBezTo>
                  <a:cubicBezTo>
                    <a:pt x="42" y="157"/>
                    <a:pt x="40" y="190"/>
                    <a:pt x="40" y="190"/>
                  </a:cubicBezTo>
                  <a:cubicBezTo>
                    <a:pt x="40" y="190"/>
                    <a:pt x="23" y="202"/>
                    <a:pt x="17" y="222"/>
                  </a:cubicBezTo>
                  <a:cubicBezTo>
                    <a:pt x="11" y="241"/>
                    <a:pt x="10" y="259"/>
                    <a:pt x="5" y="271"/>
                  </a:cubicBezTo>
                  <a:cubicBezTo>
                    <a:pt x="0" y="282"/>
                    <a:pt x="1" y="285"/>
                    <a:pt x="4" y="304"/>
                  </a:cubicBezTo>
                  <a:cubicBezTo>
                    <a:pt x="7" y="322"/>
                    <a:pt x="11" y="324"/>
                    <a:pt x="16" y="336"/>
                  </a:cubicBezTo>
                  <a:cubicBezTo>
                    <a:pt x="20" y="349"/>
                    <a:pt x="22" y="349"/>
                    <a:pt x="30" y="356"/>
                  </a:cubicBezTo>
                  <a:cubicBezTo>
                    <a:pt x="37" y="363"/>
                    <a:pt x="39" y="364"/>
                    <a:pt x="44" y="378"/>
                  </a:cubicBezTo>
                  <a:cubicBezTo>
                    <a:pt x="49" y="392"/>
                    <a:pt x="54" y="395"/>
                    <a:pt x="61" y="402"/>
                  </a:cubicBezTo>
                  <a:cubicBezTo>
                    <a:pt x="68" y="409"/>
                    <a:pt x="93" y="435"/>
                    <a:pt x="106" y="452"/>
                  </a:cubicBezTo>
                  <a:cubicBezTo>
                    <a:pt x="118" y="470"/>
                    <a:pt x="130" y="483"/>
                    <a:pt x="147" y="499"/>
                  </a:cubicBezTo>
                  <a:cubicBezTo>
                    <a:pt x="165" y="515"/>
                    <a:pt x="159" y="510"/>
                    <a:pt x="176" y="527"/>
                  </a:cubicBezTo>
                  <a:cubicBezTo>
                    <a:pt x="192" y="545"/>
                    <a:pt x="192" y="550"/>
                    <a:pt x="206" y="556"/>
                  </a:cubicBezTo>
                  <a:cubicBezTo>
                    <a:pt x="221" y="562"/>
                    <a:pt x="227" y="559"/>
                    <a:pt x="230" y="568"/>
                  </a:cubicBezTo>
                  <a:cubicBezTo>
                    <a:pt x="233" y="576"/>
                    <a:pt x="230" y="573"/>
                    <a:pt x="239" y="572"/>
                  </a:cubicBezTo>
                  <a:cubicBezTo>
                    <a:pt x="248" y="571"/>
                    <a:pt x="261" y="579"/>
                    <a:pt x="273" y="582"/>
                  </a:cubicBezTo>
                  <a:cubicBezTo>
                    <a:pt x="285" y="586"/>
                    <a:pt x="288" y="585"/>
                    <a:pt x="300" y="584"/>
                  </a:cubicBezTo>
                  <a:cubicBezTo>
                    <a:pt x="312" y="583"/>
                    <a:pt x="340" y="581"/>
                    <a:pt x="358" y="576"/>
                  </a:cubicBezTo>
                  <a:cubicBezTo>
                    <a:pt x="377" y="571"/>
                    <a:pt x="378" y="570"/>
                    <a:pt x="392" y="565"/>
                  </a:cubicBezTo>
                  <a:cubicBezTo>
                    <a:pt x="406" y="559"/>
                    <a:pt x="433" y="544"/>
                    <a:pt x="436" y="540"/>
                  </a:cubicBezTo>
                  <a:cubicBezTo>
                    <a:pt x="497" y="532"/>
                    <a:pt x="497" y="532"/>
                    <a:pt x="497" y="532"/>
                  </a:cubicBezTo>
                  <a:cubicBezTo>
                    <a:pt x="497" y="532"/>
                    <a:pt x="499" y="526"/>
                    <a:pt x="497" y="522"/>
                  </a:cubicBezTo>
                  <a:cubicBezTo>
                    <a:pt x="494" y="520"/>
                    <a:pt x="494" y="520"/>
                    <a:pt x="494" y="520"/>
                  </a:cubicBezTo>
                  <a:cubicBezTo>
                    <a:pt x="494" y="520"/>
                    <a:pt x="479" y="480"/>
                    <a:pt x="481" y="460"/>
                  </a:cubicBezTo>
                  <a:cubicBezTo>
                    <a:pt x="420" y="472"/>
                    <a:pt x="420" y="472"/>
                    <a:pt x="420" y="472"/>
                  </a:cubicBezTo>
                  <a:cubicBezTo>
                    <a:pt x="420" y="472"/>
                    <a:pt x="402" y="467"/>
                    <a:pt x="390" y="466"/>
                  </a:cubicBezTo>
                  <a:cubicBezTo>
                    <a:pt x="378" y="465"/>
                    <a:pt x="372" y="466"/>
                    <a:pt x="363" y="465"/>
                  </a:cubicBezTo>
                  <a:cubicBezTo>
                    <a:pt x="353" y="463"/>
                    <a:pt x="345" y="461"/>
                    <a:pt x="337" y="462"/>
                  </a:cubicBezTo>
                  <a:cubicBezTo>
                    <a:pt x="330" y="462"/>
                    <a:pt x="324" y="461"/>
                    <a:pt x="317" y="460"/>
                  </a:cubicBezTo>
                  <a:cubicBezTo>
                    <a:pt x="309" y="460"/>
                    <a:pt x="281" y="458"/>
                    <a:pt x="277" y="464"/>
                  </a:cubicBezTo>
                  <a:cubicBezTo>
                    <a:pt x="277" y="464"/>
                    <a:pt x="266" y="450"/>
                    <a:pt x="255" y="446"/>
                  </a:cubicBezTo>
                  <a:cubicBezTo>
                    <a:pt x="245" y="441"/>
                    <a:pt x="242" y="437"/>
                    <a:pt x="232" y="432"/>
                  </a:cubicBezTo>
                  <a:cubicBezTo>
                    <a:pt x="222" y="428"/>
                    <a:pt x="211" y="420"/>
                    <a:pt x="212" y="414"/>
                  </a:cubicBezTo>
                  <a:cubicBezTo>
                    <a:pt x="212" y="408"/>
                    <a:pt x="209" y="409"/>
                    <a:pt x="216" y="407"/>
                  </a:cubicBezTo>
                  <a:cubicBezTo>
                    <a:pt x="223" y="405"/>
                    <a:pt x="237" y="401"/>
                    <a:pt x="242" y="394"/>
                  </a:cubicBezTo>
                  <a:cubicBezTo>
                    <a:pt x="247" y="388"/>
                    <a:pt x="243" y="386"/>
                    <a:pt x="250" y="381"/>
                  </a:cubicBezTo>
                  <a:cubicBezTo>
                    <a:pt x="258" y="377"/>
                    <a:pt x="280" y="351"/>
                    <a:pt x="280" y="351"/>
                  </a:cubicBezTo>
                  <a:cubicBezTo>
                    <a:pt x="309" y="255"/>
                    <a:pt x="309" y="255"/>
                    <a:pt x="309" y="255"/>
                  </a:cubicBezTo>
                  <a:cubicBezTo>
                    <a:pt x="309" y="255"/>
                    <a:pt x="307" y="246"/>
                    <a:pt x="310" y="237"/>
                  </a:cubicBezTo>
                  <a:cubicBezTo>
                    <a:pt x="312" y="229"/>
                    <a:pt x="309" y="212"/>
                    <a:pt x="306" y="204"/>
                  </a:cubicBezTo>
                  <a:cubicBezTo>
                    <a:pt x="302" y="196"/>
                    <a:pt x="303" y="195"/>
                    <a:pt x="305" y="190"/>
                  </a:cubicBezTo>
                  <a:cubicBezTo>
                    <a:pt x="306" y="185"/>
                    <a:pt x="300" y="174"/>
                    <a:pt x="302" y="171"/>
                  </a:cubicBezTo>
                  <a:cubicBezTo>
                    <a:pt x="304" y="168"/>
                    <a:pt x="316" y="162"/>
                    <a:pt x="317" y="159"/>
                  </a:cubicBezTo>
                  <a:cubicBezTo>
                    <a:pt x="317" y="159"/>
                    <a:pt x="312" y="163"/>
                    <a:pt x="332" y="170"/>
                  </a:cubicBezTo>
                  <a:cubicBezTo>
                    <a:pt x="352" y="176"/>
                    <a:pt x="355" y="175"/>
                    <a:pt x="359" y="174"/>
                  </a:cubicBezTo>
                  <a:cubicBezTo>
                    <a:pt x="363" y="174"/>
                    <a:pt x="363" y="170"/>
                    <a:pt x="370" y="177"/>
                  </a:cubicBezTo>
                  <a:cubicBezTo>
                    <a:pt x="377" y="183"/>
                    <a:pt x="383" y="175"/>
                    <a:pt x="386" y="183"/>
                  </a:cubicBezTo>
                  <a:cubicBezTo>
                    <a:pt x="388" y="192"/>
                    <a:pt x="388" y="200"/>
                    <a:pt x="396" y="206"/>
                  </a:cubicBezTo>
                  <a:cubicBezTo>
                    <a:pt x="403" y="213"/>
                    <a:pt x="408" y="212"/>
                    <a:pt x="413" y="219"/>
                  </a:cubicBezTo>
                  <a:cubicBezTo>
                    <a:pt x="418" y="225"/>
                    <a:pt x="432" y="237"/>
                    <a:pt x="441" y="244"/>
                  </a:cubicBezTo>
                  <a:cubicBezTo>
                    <a:pt x="449" y="251"/>
                    <a:pt x="449" y="253"/>
                    <a:pt x="453" y="262"/>
                  </a:cubicBezTo>
                  <a:cubicBezTo>
                    <a:pt x="458" y="271"/>
                    <a:pt x="463" y="281"/>
                    <a:pt x="474" y="290"/>
                  </a:cubicBezTo>
                  <a:cubicBezTo>
                    <a:pt x="485" y="300"/>
                    <a:pt x="484" y="302"/>
                    <a:pt x="484" y="302"/>
                  </a:cubicBezTo>
                  <a:lnTo>
                    <a:pt x="518" y="3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4" name="Freeform 921"/>
            <p:cNvSpPr>
              <a:spLocks/>
            </p:cNvSpPr>
            <p:nvPr/>
          </p:nvSpPr>
          <p:spPr bwMode="auto">
            <a:xfrm>
              <a:off x="2301875" y="2903538"/>
              <a:ext cx="173038" cy="244475"/>
            </a:xfrm>
            <a:custGeom>
              <a:avLst/>
              <a:gdLst>
                <a:gd name="T0" fmla="*/ 21 w 109"/>
                <a:gd name="T1" fmla="*/ 0 h 154"/>
                <a:gd name="T2" fmla="*/ 77 w 109"/>
                <a:gd name="T3" fmla="*/ 36 h 154"/>
                <a:gd name="T4" fmla="*/ 109 w 109"/>
                <a:gd name="T5" fmla="*/ 69 h 154"/>
                <a:gd name="T6" fmla="*/ 60 w 109"/>
                <a:gd name="T7" fmla="*/ 154 h 154"/>
                <a:gd name="T8" fmla="*/ 28 w 109"/>
                <a:gd name="T9" fmla="*/ 104 h 154"/>
                <a:gd name="T10" fmla="*/ 5 w 109"/>
                <a:gd name="T11" fmla="*/ 75 h 154"/>
                <a:gd name="T12" fmla="*/ 0 w 109"/>
                <a:gd name="T13" fmla="*/ 64 h 154"/>
                <a:gd name="T14" fmla="*/ 21 w 109"/>
                <a:gd name="T15" fmla="*/ 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54">
                  <a:moveTo>
                    <a:pt x="21" y="0"/>
                  </a:moveTo>
                  <a:cubicBezTo>
                    <a:pt x="21" y="0"/>
                    <a:pt x="61" y="11"/>
                    <a:pt x="77" y="36"/>
                  </a:cubicBezTo>
                  <a:cubicBezTo>
                    <a:pt x="94" y="60"/>
                    <a:pt x="109" y="69"/>
                    <a:pt x="109" y="69"/>
                  </a:cubicBezTo>
                  <a:cubicBezTo>
                    <a:pt x="109" y="69"/>
                    <a:pt x="99" y="127"/>
                    <a:pt x="60" y="154"/>
                  </a:cubicBezTo>
                  <a:cubicBezTo>
                    <a:pt x="60" y="154"/>
                    <a:pt x="35" y="111"/>
                    <a:pt x="28" y="104"/>
                  </a:cubicBezTo>
                  <a:cubicBezTo>
                    <a:pt x="22" y="97"/>
                    <a:pt x="8" y="78"/>
                    <a:pt x="5" y="75"/>
                  </a:cubicBezTo>
                  <a:cubicBezTo>
                    <a:pt x="3" y="72"/>
                    <a:pt x="1" y="69"/>
                    <a:pt x="0" y="64"/>
                  </a:cubicBezTo>
                  <a:cubicBezTo>
                    <a:pt x="0" y="60"/>
                    <a:pt x="21" y="0"/>
                    <a:pt x="21" y="0"/>
                  </a:cubicBezTo>
                  <a:close/>
                </a:path>
              </a:pathLst>
            </a:custGeom>
            <a:solidFill>
              <a:srgbClr val="D70F56"/>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5" name="Freeform 922"/>
            <p:cNvSpPr>
              <a:spLocks/>
            </p:cNvSpPr>
            <p:nvPr/>
          </p:nvSpPr>
          <p:spPr bwMode="auto">
            <a:xfrm>
              <a:off x="1944688" y="2676526"/>
              <a:ext cx="403225" cy="361950"/>
            </a:xfrm>
            <a:custGeom>
              <a:avLst/>
              <a:gdLst>
                <a:gd name="T0" fmla="*/ 200 w 254"/>
                <a:gd name="T1" fmla="*/ 212 h 228"/>
                <a:gd name="T2" fmla="*/ 135 w 254"/>
                <a:gd name="T3" fmla="*/ 212 h 228"/>
                <a:gd name="T4" fmla="*/ 107 w 254"/>
                <a:gd name="T5" fmla="*/ 210 h 228"/>
                <a:gd name="T6" fmla="*/ 86 w 254"/>
                <a:gd name="T7" fmla="*/ 206 h 228"/>
                <a:gd name="T8" fmla="*/ 67 w 254"/>
                <a:gd name="T9" fmla="*/ 200 h 228"/>
                <a:gd name="T10" fmla="*/ 57 w 254"/>
                <a:gd name="T11" fmla="*/ 192 h 228"/>
                <a:gd name="T12" fmla="*/ 42 w 254"/>
                <a:gd name="T13" fmla="*/ 180 h 228"/>
                <a:gd name="T14" fmla="*/ 38 w 254"/>
                <a:gd name="T15" fmla="*/ 172 h 228"/>
                <a:gd name="T16" fmla="*/ 34 w 254"/>
                <a:gd name="T17" fmla="*/ 171 h 228"/>
                <a:gd name="T18" fmla="*/ 30 w 254"/>
                <a:gd name="T19" fmla="*/ 166 h 228"/>
                <a:gd name="T20" fmla="*/ 25 w 254"/>
                <a:gd name="T21" fmla="*/ 163 h 228"/>
                <a:gd name="T22" fmla="*/ 20 w 254"/>
                <a:gd name="T23" fmla="*/ 149 h 228"/>
                <a:gd name="T24" fmla="*/ 17 w 254"/>
                <a:gd name="T25" fmla="*/ 145 h 228"/>
                <a:gd name="T26" fmla="*/ 10 w 254"/>
                <a:gd name="T27" fmla="*/ 138 h 228"/>
                <a:gd name="T28" fmla="*/ 7 w 254"/>
                <a:gd name="T29" fmla="*/ 130 h 228"/>
                <a:gd name="T30" fmla="*/ 3 w 254"/>
                <a:gd name="T31" fmla="*/ 124 h 228"/>
                <a:gd name="T32" fmla="*/ 4 w 254"/>
                <a:gd name="T33" fmla="*/ 113 h 228"/>
                <a:gd name="T34" fmla="*/ 5 w 254"/>
                <a:gd name="T35" fmla="*/ 108 h 228"/>
                <a:gd name="T36" fmla="*/ 9 w 254"/>
                <a:gd name="T37" fmla="*/ 97 h 228"/>
                <a:gd name="T38" fmla="*/ 14 w 254"/>
                <a:gd name="T39" fmla="*/ 87 h 228"/>
                <a:gd name="T40" fmla="*/ 17 w 254"/>
                <a:gd name="T41" fmla="*/ 82 h 228"/>
                <a:gd name="T42" fmla="*/ 21 w 254"/>
                <a:gd name="T43" fmla="*/ 74 h 228"/>
                <a:gd name="T44" fmla="*/ 25 w 254"/>
                <a:gd name="T45" fmla="*/ 66 h 228"/>
                <a:gd name="T46" fmla="*/ 29 w 254"/>
                <a:gd name="T47" fmla="*/ 58 h 228"/>
                <a:gd name="T48" fmla="*/ 35 w 254"/>
                <a:gd name="T49" fmla="*/ 51 h 228"/>
                <a:gd name="T50" fmla="*/ 42 w 254"/>
                <a:gd name="T51" fmla="*/ 40 h 228"/>
                <a:gd name="T52" fmla="*/ 49 w 254"/>
                <a:gd name="T53" fmla="*/ 33 h 228"/>
                <a:gd name="T54" fmla="*/ 57 w 254"/>
                <a:gd name="T55" fmla="*/ 27 h 228"/>
                <a:gd name="T56" fmla="*/ 61 w 254"/>
                <a:gd name="T57" fmla="*/ 14 h 228"/>
                <a:gd name="T58" fmla="*/ 67 w 254"/>
                <a:gd name="T59" fmla="*/ 12 h 228"/>
                <a:gd name="T60" fmla="*/ 74 w 254"/>
                <a:gd name="T61" fmla="*/ 11 h 228"/>
                <a:gd name="T62" fmla="*/ 82 w 254"/>
                <a:gd name="T63" fmla="*/ 10 h 228"/>
                <a:gd name="T64" fmla="*/ 89 w 254"/>
                <a:gd name="T65" fmla="*/ 9 h 228"/>
                <a:gd name="T66" fmla="*/ 98 w 254"/>
                <a:gd name="T67" fmla="*/ 5 h 228"/>
                <a:gd name="T68" fmla="*/ 103 w 254"/>
                <a:gd name="T69" fmla="*/ 4 h 228"/>
                <a:gd name="T70" fmla="*/ 117 w 254"/>
                <a:gd name="T71" fmla="*/ 4 h 228"/>
                <a:gd name="T72" fmla="*/ 122 w 254"/>
                <a:gd name="T73" fmla="*/ 11 h 228"/>
                <a:gd name="T74" fmla="*/ 130 w 254"/>
                <a:gd name="T75" fmla="*/ 15 h 228"/>
                <a:gd name="T76" fmla="*/ 137 w 254"/>
                <a:gd name="T77" fmla="*/ 21 h 228"/>
                <a:gd name="T78" fmla="*/ 147 w 254"/>
                <a:gd name="T79" fmla="*/ 23 h 228"/>
                <a:gd name="T80" fmla="*/ 155 w 254"/>
                <a:gd name="T81" fmla="*/ 30 h 228"/>
                <a:gd name="T82" fmla="*/ 162 w 254"/>
                <a:gd name="T83" fmla="*/ 30 h 228"/>
                <a:gd name="T84" fmla="*/ 171 w 254"/>
                <a:gd name="T85" fmla="*/ 36 h 228"/>
                <a:gd name="T86" fmla="*/ 202 w 254"/>
                <a:gd name="T87" fmla="*/ 75 h 228"/>
                <a:gd name="T88" fmla="*/ 250 w 254"/>
                <a:gd name="T89" fmla="*/ 16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228">
                  <a:moveTo>
                    <a:pt x="245" y="195"/>
                  </a:moveTo>
                  <a:cubicBezTo>
                    <a:pt x="245" y="195"/>
                    <a:pt x="251" y="213"/>
                    <a:pt x="232" y="210"/>
                  </a:cubicBezTo>
                  <a:cubicBezTo>
                    <a:pt x="232" y="210"/>
                    <a:pt x="211" y="215"/>
                    <a:pt x="200" y="212"/>
                  </a:cubicBezTo>
                  <a:cubicBezTo>
                    <a:pt x="200" y="212"/>
                    <a:pt x="184" y="228"/>
                    <a:pt x="164" y="221"/>
                  </a:cubicBezTo>
                  <a:cubicBezTo>
                    <a:pt x="164" y="221"/>
                    <a:pt x="147" y="217"/>
                    <a:pt x="141" y="213"/>
                  </a:cubicBezTo>
                  <a:cubicBezTo>
                    <a:pt x="135" y="208"/>
                    <a:pt x="139" y="211"/>
                    <a:pt x="135" y="212"/>
                  </a:cubicBezTo>
                  <a:cubicBezTo>
                    <a:pt x="131" y="213"/>
                    <a:pt x="130" y="211"/>
                    <a:pt x="125" y="210"/>
                  </a:cubicBezTo>
                  <a:cubicBezTo>
                    <a:pt x="121" y="208"/>
                    <a:pt x="121" y="212"/>
                    <a:pt x="116" y="212"/>
                  </a:cubicBezTo>
                  <a:cubicBezTo>
                    <a:pt x="111" y="212"/>
                    <a:pt x="108" y="212"/>
                    <a:pt x="107" y="210"/>
                  </a:cubicBezTo>
                  <a:cubicBezTo>
                    <a:pt x="106" y="207"/>
                    <a:pt x="109" y="206"/>
                    <a:pt x="103" y="206"/>
                  </a:cubicBezTo>
                  <a:cubicBezTo>
                    <a:pt x="98" y="205"/>
                    <a:pt x="98" y="203"/>
                    <a:pt x="94" y="205"/>
                  </a:cubicBezTo>
                  <a:cubicBezTo>
                    <a:pt x="90" y="206"/>
                    <a:pt x="88" y="208"/>
                    <a:pt x="86" y="206"/>
                  </a:cubicBezTo>
                  <a:cubicBezTo>
                    <a:pt x="84" y="204"/>
                    <a:pt x="77" y="204"/>
                    <a:pt x="77" y="202"/>
                  </a:cubicBezTo>
                  <a:cubicBezTo>
                    <a:pt x="76" y="200"/>
                    <a:pt x="77" y="197"/>
                    <a:pt x="74" y="199"/>
                  </a:cubicBezTo>
                  <a:cubicBezTo>
                    <a:pt x="70" y="201"/>
                    <a:pt x="66" y="203"/>
                    <a:pt x="67" y="200"/>
                  </a:cubicBezTo>
                  <a:cubicBezTo>
                    <a:pt x="67" y="196"/>
                    <a:pt x="68" y="192"/>
                    <a:pt x="65" y="195"/>
                  </a:cubicBezTo>
                  <a:cubicBezTo>
                    <a:pt x="63" y="197"/>
                    <a:pt x="59" y="200"/>
                    <a:pt x="59" y="197"/>
                  </a:cubicBezTo>
                  <a:cubicBezTo>
                    <a:pt x="59" y="194"/>
                    <a:pt x="60" y="190"/>
                    <a:pt x="57" y="192"/>
                  </a:cubicBezTo>
                  <a:cubicBezTo>
                    <a:pt x="54" y="194"/>
                    <a:pt x="53" y="192"/>
                    <a:pt x="52" y="190"/>
                  </a:cubicBezTo>
                  <a:cubicBezTo>
                    <a:pt x="50" y="187"/>
                    <a:pt x="49" y="181"/>
                    <a:pt x="47" y="184"/>
                  </a:cubicBezTo>
                  <a:cubicBezTo>
                    <a:pt x="45" y="186"/>
                    <a:pt x="41" y="181"/>
                    <a:pt x="42" y="180"/>
                  </a:cubicBezTo>
                  <a:cubicBezTo>
                    <a:pt x="43" y="178"/>
                    <a:pt x="44" y="176"/>
                    <a:pt x="42" y="176"/>
                  </a:cubicBezTo>
                  <a:cubicBezTo>
                    <a:pt x="40" y="177"/>
                    <a:pt x="38" y="179"/>
                    <a:pt x="39" y="177"/>
                  </a:cubicBezTo>
                  <a:cubicBezTo>
                    <a:pt x="39" y="175"/>
                    <a:pt x="40" y="172"/>
                    <a:pt x="38" y="172"/>
                  </a:cubicBezTo>
                  <a:cubicBezTo>
                    <a:pt x="36" y="173"/>
                    <a:pt x="36" y="176"/>
                    <a:pt x="36" y="173"/>
                  </a:cubicBezTo>
                  <a:cubicBezTo>
                    <a:pt x="36" y="170"/>
                    <a:pt x="37" y="167"/>
                    <a:pt x="36" y="169"/>
                  </a:cubicBezTo>
                  <a:cubicBezTo>
                    <a:pt x="34" y="171"/>
                    <a:pt x="34" y="172"/>
                    <a:pt x="34" y="171"/>
                  </a:cubicBezTo>
                  <a:cubicBezTo>
                    <a:pt x="34" y="169"/>
                    <a:pt x="35" y="166"/>
                    <a:pt x="34" y="167"/>
                  </a:cubicBezTo>
                  <a:cubicBezTo>
                    <a:pt x="33" y="168"/>
                    <a:pt x="31" y="170"/>
                    <a:pt x="31" y="168"/>
                  </a:cubicBezTo>
                  <a:cubicBezTo>
                    <a:pt x="31" y="166"/>
                    <a:pt x="32" y="164"/>
                    <a:pt x="30" y="166"/>
                  </a:cubicBezTo>
                  <a:cubicBezTo>
                    <a:pt x="27" y="169"/>
                    <a:pt x="24" y="170"/>
                    <a:pt x="26" y="167"/>
                  </a:cubicBezTo>
                  <a:cubicBezTo>
                    <a:pt x="28" y="164"/>
                    <a:pt x="29" y="162"/>
                    <a:pt x="27" y="162"/>
                  </a:cubicBezTo>
                  <a:cubicBezTo>
                    <a:pt x="26" y="163"/>
                    <a:pt x="24" y="165"/>
                    <a:pt x="25" y="163"/>
                  </a:cubicBezTo>
                  <a:cubicBezTo>
                    <a:pt x="25" y="161"/>
                    <a:pt x="27" y="157"/>
                    <a:pt x="24" y="159"/>
                  </a:cubicBezTo>
                  <a:cubicBezTo>
                    <a:pt x="21" y="160"/>
                    <a:pt x="20" y="159"/>
                    <a:pt x="21" y="158"/>
                  </a:cubicBezTo>
                  <a:cubicBezTo>
                    <a:pt x="22" y="157"/>
                    <a:pt x="19" y="150"/>
                    <a:pt x="20" y="149"/>
                  </a:cubicBezTo>
                  <a:cubicBezTo>
                    <a:pt x="22" y="149"/>
                    <a:pt x="23" y="147"/>
                    <a:pt x="20" y="148"/>
                  </a:cubicBezTo>
                  <a:cubicBezTo>
                    <a:pt x="18" y="149"/>
                    <a:pt x="14" y="150"/>
                    <a:pt x="17" y="148"/>
                  </a:cubicBezTo>
                  <a:cubicBezTo>
                    <a:pt x="19" y="145"/>
                    <a:pt x="20" y="145"/>
                    <a:pt x="17" y="145"/>
                  </a:cubicBezTo>
                  <a:cubicBezTo>
                    <a:pt x="14" y="145"/>
                    <a:pt x="13" y="146"/>
                    <a:pt x="14" y="143"/>
                  </a:cubicBezTo>
                  <a:cubicBezTo>
                    <a:pt x="15" y="141"/>
                    <a:pt x="16" y="140"/>
                    <a:pt x="13" y="141"/>
                  </a:cubicBezTo>
                  <a:cubicBezTo>
                    <a:pt x="9" y="141"/>
                    <a:pt x="8" y="141"/>
                    <a:pt x="10" y="138"/>
                  </a:cubicBezTo>
                  <a:cubicBezTo>
                    <a:pt x="12" y="136"/>
                    <a:pt x="13" y="136"/>
                    <a:pt x="9" y="136"/>
                  </a:cubicBezTo>
                  <a:cubicBezTo>
                    <a:pt x="6" y="136"/>
                    <a:pt x="4" y="137"/>
                    <a:pt x="6" y="134"/>
                  </a:cubicBezTo>
                  <a:cubicBezTo>
                    <a:pt x="8" y="132"/>
                    <a:pt x="12" y="130"/>
                    <a:pt x="7" y="130"/>
                  </a:cubicBezTo>
                  <a:cubicBezTo>
                    <a:pt x="3" y="130"/>
                    <a:pt x="2" y="131"/>
                    <a:pt x="4" y="129"/>
                  </a:cubicBezTo>
                  <a:cubicBezTo>
                    <a:pt x="6" y="127"/>
                    <a:pt x="7" y="125"/>
                    <a:pt x="5" y="125"/>
                  </a:cubicBezTo>
                  <a:cubicBezTo>
                    <a:pt x="3" y="125"/>
                    <a:pt x="0" y="124"/>
                    <a:pt x="3" y="124"/>
                  </a:cubicBezTo>
                  <a:cubicBezTo>
                    <a:pt x="5" y="124"/>
                    <a:pt x="4" y="123"/>
                    <a:pt x="3" y="122"/>
                  </a:cubicBezTo>
                  <a:cubicBezTo>
                    <a:pt x="3" y="120"/>
                    <a:pt x="3" y="121"/>
                    <a:pt x="2" y="119"/>
                  </a:cubicBezTo>
                  <a:cubicBezTo>
                    <a:pt x="2" y="117"/>
                    <a:pt x="5" y="114"/>
                    <a:pt x="4" y="113"/>
                  </a:cubicBezTo>
                  <a:cubicBezTo>
                    <a:pt x="4" y="113"/>
                    <a:pt x="2" y="112"/>
                    <a:pt x="4" y="113"/>
                  </a:cubicBezTo>
                  <a:cubicBezTo>
                    <a:pt x="6" y="113"/>
                    <a:pt x="6" y="112"/>
                    <a:pt x="5" y="111"/>
                  </a:cubicBezTo>
                  <a:cubicBezTo>
                    <a:pt x="4" y="110"/>
                    <a:pt x="6" y="107"/>
                    <a:pt x="5" y="108"/>
                  </a:cubicBezTo>
                  <a:cubicBezTo>
                    <a:pt x="5" y="109"/>
                    <a:pt x="4" y="102"/>
                    <a:pt x="6" y="103"/>
                  </a:cubicBezTo>
                  <a:cubicBezTo>
                    <a:pt x="8" y="103"/>
                    <a:pt x="11" y="100"/>
                    <a:pt x="9" y="98"/>
                  </a:cubicBezTo>
                  <a:cubicBezTo>
                    <a:pt x="7" y="97"/>
                    <a:pt x="7" y="96"/>
                    <a:pt x="9" y="97"/>
                  </a:cubicBezTo>
                  <a:cubicBezTo>
                    <a:pt x="11" y="98"/>
                    <a:pt x="11" y="92"/>
                    <a:pt x="13" y="91"/>
                  </a:cubicBezTo>
                  <a:cubicBezTo>
                    <a:pt x="14" y="91"/>
                    <a:pt x="14" y="89"/>
                    <a:pt x="13" y="88"/>
                  </a:cubicBezTo>
                  <a:cubicBezTo>
                    <a:pt x="12" y="88"/>
                    <a:pt x="13" y="86"/>
                    <a:pt x="14" y="87"/>
                  </a:cubicBezTo>
                  <a:cubicBezTo>
                    <a:pt x="16" y="88"/>
                    <a:pt x="18" y="87"/>
                    <a:pt x="15" y="86"/>
                  </a:cubicBezTo>
                  <a:cubicBezTo>
                    <a:pt x="13" y="84"/>
                    <a:pt x="14" y="83"/>
                    <a:pt x="16" y="83"/>
                  </a:cubicBezTo>
                  <a:cubicBezTo>
                    <a:pt x="18" y="84"/>
                    <a:pt x="19" y="84"/>
                    <a:pt x="17" y="82"/>
                  </a:cubicBezTo>
                  <a:cubicBezTo>
                    <a:pt x="16" y="81"/>
                    <a:pt x="16" y="80"/>
                    <a:pt x="17" y="80"/>
                  </a:cubicBezTo>
                  <a:cubicBezTo>
                    <a:pt x="19" y="80"/>
                    <a:pt x="21" y="78"/>
                    <a:pt x="20" y="76"/>
                  </a:cubicBezTo>
                  <a:cubicBezTo>
                    <a:pt x="19" y="74"/>
                    <a:pt x="20" y="74"/>
                    <a:pt x="21" y="74"/>
                  </a:cubicBezTo>
                  <a:cubicBezTo>
                    <a:pt x="23" y="74"/>
                    <a:pt x="23" y="71"/>
                    <a:pt x="23" y="70"/>
                  </a:cubicBezTo>
                  <a:cubicBezTo>
                    <a:pt x="22" y="69"/>
                    <a:pt x="21" y="67"/>
                    <a:pt x="23" y="68"/>
                  </a:cubicBezTo>
                  <a:cubicBezTo>
                    <a:pt x="24" y="68"/>
                    <a:pt x="26" y="68"/>
                    <a:pt x="25" y="66"/>
                  </a:cubicBezTo>
                  <a:cubicBezTo>
                    <a:pt x="24" y="65"/>
                    <a:pt x="23" y="64"/>
                    <a:pt x="25" y="64"/>
                  </a:cubicBezTo>
                  <a:cubicBezTo>
                    <a:pt x="28" y="65"/>
                    <a:pt x="29" y="64"/>
                    <a:pt x="28" y="61"/>
                  </a:cubicBezTo>
                  <a:cubicBezTo>
                    <a:pt x="27" y="59"/>
                    <a:pt x="27" y="58"/>
                    <a:pt x="29" y="58"/>
                  </a:cubicBezTo>
                  <a:cubicBezTo>
                    <a:pt x="31" y="59"/>
                    <a:pt x="30" y="58"/>
                    <a:pt x="31" y="56"/>
                  </a:cubicBezTo>
                  <a:cubicBezTo>
                    <a:pt x="31" y="54"/>
                    <a:pt x="32" y="53"/>
                    <a:pt x="32" y="53"/>
                  </a:cubicBezTo>
                  <a:cubicBezTo>
                    <a:pt x="32" y="53"/>
                    <a:pt x="34" y="55"/>
                    <a:pt x="35" y="51"/>
                  </a:cubicBezTo>
                  <a:cubicBezTo>
                    <a:pt x="36" y="47"/>
                    <a:pt x="37" y="44"/>
                    <a:pt x="38" y="46"/>
                  </a:cubicBezTo>
                  <a:cubicBezTo>
                    <a:pt x="38" y="48"/>
                    <a:pt x="40" y="49"/>
                    <a:pt x="40" y="45"/>
                  </a:cubicBezTo>
                  <a:cubicBezTo>
                    <a:pt x="41" y="40"/>
                    <a:pt x="42" y="39"/>
                    <a:pt x="42" y="40"/>
                  </a:cubicBezTo>
                  <a:cubicBezTo>
                    <a:pt x="43" y="41"/>
                    <a:pt x="44" y="41"/>
                    <a:pt x="45" y="37"/>
                  </a:cubicBezTo>
                  <a:cubicBezTo>
                    <a:pt x="45" y="33"/>
                    <a:pt x="46" y="33"/>
                    <a:pt x="47" y="35"/>
                  </a:cubicBezTo>
                  <a:cubicBezTo>
                    <a:pt x="47" y="37"/>
                    <a:pt x="49" y="35"/>
                    <a:pt x="49" y="33"/>
                  </a:cubicBezTo>
                  <a:cubicBezTo>
                    <a:pt x="49" y="30"/>
                    <a:pt x="51" y="28"/>
                    <a:pt x="52" y="30"/>
                  </a:cubicBezTo>
                  <a:cubicBezTo>
                    <a:pt x="53" y="32"/>
                    <a:pt x="53" y="32"/>
                    <a:pt x="54" y="29"/>
                  </a:cubicBezTo>
                  <a:cubicBezTo>
                    <a:pt x="54" y="25"/>
                    <a:pt x="57" y="27"/>
                    <a:pt x="57" y="27"/>
                  </a:cubicBezTo>
                  <a:cubicBezTo>
                    <a:pt x="57" y="27"/>
                    <a:pt x="59" y="25"/>
                    <a:pt x="59" y="21"/>
                  </a:cubicBezTo>
                  <a:cubicBezTo>
                    <a:pt x="58" y="18"/>
                    <a:pt x="57" y="16"/>
                    <a:pt x="59" y="17"/>
                  </a:cubicBezTo>
                  <a:cubicBezTo>
                    <a:pt x="61" y="18"/>
                    <a:pt x="60" y="18"/>
                    <a:pt x="61" y="14"/>
                  </a:cubicBezTo>
                  <a:cubicBezTo>
                    <a:pt x="62" y="10"/>
                    <a:pt x="62" y="9"/>
                    <a:pt x="63" y="12"/>
                  </a:cubicBezTo>
                  <a:cubicBezTo>
                    <a:pt x="64" y="14"/>
                    <a:pt x="65" y="13"/>
                    <a:pt x="66" y="11"/>
                  </a:cubicBezTo>
                  <a:cubicBezTo>
                    <a:pt x="67" y="10"/>
                    <a:pt x="67" y="12"/>
                    <a:pt x="67" y="12"/>
                  </a:cubicBezTo>
                  <a:cubicBezTo>
                    <a:pt x="67" y="12"/>
                    <a:pt x="67" y="15"/>
                    <a:pt x="70" y="12"/>
                  </a:cubicBezTo>
                  <a:cubicBezTo>
                    <a:pt x="72" y="9"/>
                    <a:pt x="73" y="5"/>
                    <a:pt x="72" y="9"/>
                  </a:cubicBezTo>
                  <a:cubicBezTo>
                    <a:pt x="71" y="13"/>
                    <a:pt x="71" y="14"/>
                    <a:pt x="74" y="11"/>
                  </a:cubicBezTo>
                  <a:cubicBezTo>
                    <a:pt x="77" y="8"/>
                    <a:pt x="78" y="7"/>
                    <a:pt x="77" y="9"/>
                  </a:cubicBezTo>
                  <a:cubicBezTo>
                    <a:pt x="76" y="12"/>
                    <a:pt x="76" y="14"/>
                    <a:pt x="78" y="11"/>
                  </a:cubicBezTo>
                  <a:cubicBezTo>
                    <a:pt x="81" y="9"/>
                    <a:pt x="82" y="7"/>
                    <a:pt x="82" y="10"/>
                  </a:cubicBezTo>
                  <a:cubicBezTo>
                    <a:pt x="82" y="13"/>
                    <a:pt x="80" y="18"/>
                    <a:pt x="83" y="14"/>
                  </a:cubicBezTo>
                  <a:cubicBezTo>
                    <a:pt x="86" y="9"/>
                    <a:pt x="86" y="8"/>
                    <a:pt x="87" y="10"/>
                  </a:cubicBezTo>
                  <a:cubicBezTo>
                    <a:pt x="88" y="12"/>
                    <a:pt x="88" y="12"/>
                    <a:pt x="89" y="9"/>
                  </a:cubicBezTo>
                  <a:cubicBezTo>
                    <a:pt x="91" y="6"/>
                    <a:pt x="91" y="4"/>
                    <a:pt x="92" y="6"/>
                  </a:cubicBezTo>
                  <a:cubicBezTo>
                    <a:pt x="93" y="9"/>
                    <a:pt x="92" y="9"/>
                    <a:pt x="94" y="7"/>
                  </a:cubicBezTo>
                  <a:cubicBezTo>
                    <a:pt x="97" y="4"/>
                    <a:pt x="98" y="3"/>
                    <a:pt x="98" y="5"/>
                  </a:cubicBezTo>
                  <a:cubicBezTo>
                    <a:pt x="98" y="7"/>
                    <a:pt x="99" y="5"/>
                    <a:pt x="101" y="3"/>
                  </a:cubicBezTo>
                  <a:cubicBezTo>
                    <a:pt x="103" y="1"/>
                    <a:pt x="104" y="1"/>
                    <a:pt x="103" y="3"/>
                  </a:cubicBezTo>
                  <a:cubicBezTo>
                    <a:pt x="102" y="5"/>
                    <a:pt x="99" y="7"/>
                    <a:pt x="103" y="4"/>
                  </a:cubicBezTo>
                  <a:cubicBezTo>
                    <a:pt x="108" y="1"/>
                    <a:pt x="110" y="1"/>
                    <a:pt x="109" y="4"/>
                  </a:cubicBezTo>
                  <a:cubicBezTo>
                    <a:pt x="108" y="6"/>
                    <a:pt x="110" y="8"/>
                    <a:pt x="112" y="5"/>
                  </a:cubicBezTo>
                  <a:cubicBezTo>
                    <a:pt x="114" y="2"/>
                    <a:pt x="118" y="0"/>
                    <a:pt x="117" y="4"/>
                  </a:cubicBezTo>
                  <a:cubicBezTo>
                    <a:pt x="116" y="7"/>
                    <a:pt x="116" y="9"/>
                    <a:pt x="119" y="7"/>
                  </a:cubicBezTo>
                  <a:cubicBezTo>
                    <a:pt x="122" y="6"/>
                    <a:pt x="122" y="5"/>
                    <a:pt x="122" y="8"/>
                  </a:cubicBezTo>
                  <a:cubicBezTo>
                    <a:pt x="121" y="10"/>
                    <a:pt x="120" y="13"/>
                    <a:pt x="122" y="11"/>
                  </a:cubicBezTo>
                  <a:cubicBezTo>
                    <a:pt x="124" y="10"/>
                    <a:pt x="125" y="9"/>
                    <a:pt x="125" y="11"/>
                  </a:cubicBezTo>
                  <a:cubicBezTo>
                    <a:pt x="125" y="14"/>
                    <a:pt x="122" y="15"/>
                    <a:pt x="125" y="14"/>
                  </a:cubicBezTo>
                  <a:cubicBezTo>
                    <a:pt x="129" y="12"/>
                    <a:pt x="130" y="12"/>
                    <a:pt x="130" y="15"/>
                  </a:cubicBezTo>
                  <a:cubicBezTo>
                    <a:pt x="129" y="17"/>
                    <a:pt x="129" y="18"/>
                    <a:pt x="131" y="17"/>
                  </a:cubicBezTo>
                  <a:cubicBezTo>
                    <a:pt x="134" y="16"/>
                    <a:pt x="137" y="16"/>
                    <a:pt x="136" y="18"/>
                  </a:cubicBezTo>
                  <a:cubicBezTo>
                    <a:pt x="134" y="21"/>
                    <a:pt x="135" y="23"/>
                    <a:pt x="137" y="21"/>
                  </a:cubicBezTo>
                  <a:cubicBezTo>
                    <a:pt x="139" y="20"/>
                    <a:pt x="141" y="19"/>
                    <a:pt x="141" y="21"/>
                  </a:cubicBezTo>
                  <a:cubicBezTo>
                    <a:pt x="141" y="23"/>
                    <a:pt x="140" y="26"/>
                    <a:pt x="143" y="24"/>
                  </a:cubicBezTo>
                  <a:cubicBezTo>
                    <a:pt x="145" y="22"/>
                    <a:pt x="147" y="20"/>
                    <a:pt x="147" y="23"/>
                  </a:cubicBezTo>
                  <a:cubicBezTo>
                    <a:pt x="148" y="25"/>
                    <a:pt x="146" y="29"/>
                    <a:pt x="149" y="26"/>
                  </a:cubicBezTo>
                  <a:cubicBezTo>
                    <a:pt x="152" y="24"/>
                    <a:pt x="154" y="23"/>
                    <a:pt x="153" y="26"/>
                  </a:cubicBezTo>
                  <a:cubicBezTo>
                    <a:pt x="153" y="28"/>
                    <a:pt x="153" y="33"/>
                    <a:pt x="155" y="30"/>
                  </a:cubicBezTo>
                  <a:cubicBezTo>
                    <a:pt x="158" y="26"/>
                    <a:pt x="159" y="26"/>
                    <a:pt x="159" y="28"/>
                  </a:cubicBezTo>
                  <a:cubicBezTo>
                    <a:pt x="159" y="30"/>
                    <a:pt x="156" y="33"/>
                    <a:pt x="159" y="31"/>
                  </a:cubicBezTo>
                  <a:cubicBezTo>
                    <a:pt x="162" y="29"/>
                    <a:pt x="163" y="28"/>
                    <a:pt x="162" y="30"/>
                  </a:cubicBezTo>
                  <a:cubicBezTo>
                    <a:pt x="162" y="33"/>
                    <a:pt x="159" y="37"/>
                    <a:pt x="163" y="34"/>
                  </a:cubicBezTo>
                  <a:cubicBezTo>
                    <a:pt x="167" y="32"/>
                    <a:pt x="168" y="31"/>
                    <a:pt x="167" y="33"/>
                  </a:cubicBezTo>
                  <a:cubicBezTo>
                    <a:pt x="166" y="35"/>
                    <a:pt x="171" y="36"/>
                    <a:pt x="171" y="36"/>
                  </a:cubicBezTo>
                  <a:cubicBezTo>
                    <a:pt x="171" y="36"/>
                    <a:pt x="173" y="33"/>
                    <a:pt x="184" y="40"/>
                  </a:cubicBezTo>
                  <a:cubicBezTo>
                    <a:pt x="195" y="47"/>
                    <a:pt x="195" y="44"/>
                    <a:pt x="200" y="53"/>
                  </a:cubicBezTo>
                  <a:cubicBezTo>
                    <a:pt x="205" y="63"/>
                    <a:pt x="208" y="60"/>
                    <a:pt x="202" y="75"/>
                  </a:cubicBezTo>
                  <a:cubicBezTo>
                    <a:pt x="202" y="75"/>
                    <a:pt x="215" y="81"/>
                    <a:pt x="228" y="98"/>
                  </a:cubicBezTo>
                  <a:cubicBezTo>
                    <a:pt x="228" y="98"/>
                    <a:pt x="250" y="128"/>
                    <a:pt x="248" y="137"/>
                  </a:cubicBezTo>
                  <a:cubicBezTo>
                    <a:pt x="247" y="147"/>
                    <a:pt x="247" y="153"/>
                    <a:pt x="250" y="162"/>
                  </a:cubicBezTo>
                  <a:cubicBezTo>
                    <a:pt x="253" y="171"/>
                    <a:pt x="254" y="183"/>
                    <a:pt x="245" y="195"/>
                  </a:cubicBezTo>
                  <a:close/>
                </a:path>
              </a:pathLst>
            </a:custGeom>
            <a:solidFill>
              <a:srgbClr val="D70F56"/>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6" name="Freeform 923"/>
            <p:cNvSpPr>
              <a:spLocks/>
            </p:cNvSpPr>
            <p:nvPr/>
          </p:nvSpPr>
          <p:spPr bwMode="auto">
            <a:xfrm>
              <a:off x="2743200" y="3038476"/>
              <a:ext cx="165100" cy="176213"/>
            </a:xfrm>
            <a:custGeom>
              <a:avLst/>
              <a:gdLst>
                <a:gd name="T0" fmla="*/ 2 w 104"/>
                <a:gd name="T1" fmla="*/ 27 h 111"/>
                <a:gd name="T2" fmla="*/ 2 w 104"/>
                <a:gd name="T3" fmla="*/ 54 h 111"/>
                <a:gd name="T4" fmla="*/ 19 w 104"/>
                <a:gd name="T5" fmla="*/ 79 h 111"/>
                <a:gd name="T6" fmla="*/ 34 w 104"/>
                <a:gd name="T7" fmla="*/ 97 h 111"/>
                <a:gd name="T8" fmla="*/ 46 w 104"/>
                <a:gd name="T9" fmla="*/ 102 h 111"/>
                <a:gd name="T10" fmla="*/ 44 w 104"/>
                <a:gd name="T11" fmla="*/ 79 h 111"/>
                <a:gd name="T12" fmla="*/ 40 w 104"/>
                <a:gd name="T13" fmla="*/ 62 h 111"/>
                <a:gd name="T14" fmla="*/ 56 w 104"/>
                <a:gd name="T15" fmla="*/ 72 h 111"/>
                <a:gd name="T16" fmla="*/ 61 w 104"/>
                <a:gd name="T17" fmla="*/ 103 h 111"/>
                <a:gd name="T18" fmla="*/ 69 w 104"/>
                <a:gd name="T19" fmla="*/ 110 h 111"/>
                <a:gd name="T20" fmla="*/ 75 w 104"/>
                <a:gd name="T21" fmla="*/ 106 h 111"/>
                <a:gd name="T22" fmla="*/ 88 w 104"/>
                <a:gd name="T23" fmla="*/ 95 h 111"/>
                <a:gd name="T24" fmla="*/ 98 w 104"/>
                <a:gd name="T25" fmla="*/ 80 h 111"/>
                <a:gd name="T26" fmla="*/ 98 w 104"/>
                <a:gd name="T27" fmla="*/ 63 h 111"/>
                <a:gd name="T28" fmla="*/ 87 w 104"/>
                <a:gd name="T29" fmla="*/ 35 h 111"/>
                <a:gd name="T30" fmla="*/ 80 w 104"/>
                <a:gd name="T31" fmla="*/ 26 h 111"/>
                <a:gd name="T32" fmla="*/ 62 w 104"/>
                <a:gd name="T33" fmla="*/ 11 h 111"/>
                <a:gd name="T34" fmla="*/ 53 w 104"/>
                <a:gd name="T35" fmla="*/ 0 h 111"/>
                <a:gd name="T36" fmla="*/ 2 w 104"/>
                <a:gd name="T37"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1">
                  <a:moveTo>
                    <a:pt x="2" y="27"/>
                  </a:moveTo>
                  <a:cubicBezTo>
                    <a:pt x="2" y="27"/>
                    <a:pt x="4" y="48"/>
                    <a:pt x="2" y="54"/>
                  </a:cubicBezTo>
                  <a:cubicBezTo>
                    <a:pt x="0" y="60"/>
                    <a:pt x="11" y="69"/>
                    <a:pt x="19" y="79"/>
                  </a:cubicBezTo>
                  <a:cubicBezTo>
                    <a:pt x="26" y="89"/>
                    <a:pt x="30" y="92"/>
                    <a:pt x="34" y="97"/>
                  </a:cubicBezTo>
                  <a:cubicBezTo>
                    <a:pt x="37" y="102"/>
                    <a:pt x="44" y="108"/>
                    <a:pt x="46" y="102"/>
                  </a:cubicBezTo>
                  <a:cubicBezTo>
                    <a:pt x="49" y="97"/>
                    <a:pt x="54" y="88"/>
                    <a:pt x="44" y="79"/>
                  </a:cubicBezTo>
                  <a:cubicBezTo>
                    <a:pt x="34" y="70"/>
                    <a:pt x="35" y="62"/>
                    <a:pt x="40" y="62"/>
                  </a:cubicBezTo>
                  <a:cubicBezTo>
                    <a:pt x="45" y="62"/>
                    <a:pt x="55" y="66"/>
                    <a:pt x="56" y="72"/>
                  </a:cubicBezTo>
                  <a:cubicBezTo>
                    <a:pt x="58" y="77"/>
                    <a:pt x="59" y="97"/>
                    <a:pt x="61" y="103"/>
                  </a:cubicBezTo>
                  <a:cubicBezTo>
                    <a:pt x="62" y="109"/>
                    <a:pt x="64" y="110"/>
                    <a:pt x="69" y="110"/>
                  </a:cubicBezTo>
                  <a:cubicBezTo>
                    <a:pt x="74" y="110"/>
                    <a:pt x="75" y="106"/>
                    <a:pt x="75" y="106"/>
                  </a:cubicBezTo>
                  <a:cubicBezTo>
                    <a:pt x="75" y="106"/>
                    <a:pt x="79" y="111"/>
                    <a:pt x="88" y="95"/>
                  </a:cubicBezTo>
                  <a:cubicBezTo>
                    <a:pt x="97" y="79"/>
                    <a:pt x="98" y="80"/>
                    <a:pt x="98" y="80"/>
                  </a:cubicBezTo>
                  <a:cubicBezTo>
                    <a:pt x="98" y="80"/>
                    <a:pt x="104" y="77"/>
                    <a:pt x="98" y="63"/>
                  </a:cubicBezTo>
                  <a:cubicBezTo>
                    <a:pt x="92" y="50"/>
                    <a:pt x="89" y="39"/>
                    <a:pt x="87" y="35"/>
                  </a:cubicBezTo>
                  <a:cubicBezTo>
                    <a:pt x="85" y="31"/>
                    <a:pt x="86" y="31"/>
                    <a:pt x="80" y="26"/>
                  </a:cubicBezTo>
                  <a:cubicBezTo>
                    <a:pt x="74" y="21"/>
                    <a:pt x="66" y="14"/>
                    <a:pt x="62" y="11"/>
                  </a:cubicBezTo>
                  <a:cubicBezTo>
                    <a:pt x="59" y="7"/>
                    <a:pt x="53" y="0"/>
                    <a:pt x="53" y="0"/>
                  </a:cubicBezTo>
                  <a:cubicBezTo>
                    <a:pt x="53" y="0"/>
                    <a:pt x="15" y="2"/>
                    <a:pt x="2" y="27"/>
                  </a:cubicBezTo>
                  <a:close/>
                </a:path>
              </a:pathLst>
            </a:custGeom>
            <a:solidFill>
              <a:srgbClr val="D70F56"/>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7" name="Freeform 924"/>
            <p:cNvSpPr>
              <a:spLocks/>
            </p:cNvSpPr>
            <p:nvPr/>
          </p:nvSpPr>
          <p:spPr bwMode="auto">
            <a:xfrm>
              <a:off x="2681288" y="3221038"/>
              <a:ext cx="176213" cy="161925"/>
            </a:xfrm>
            <a:custGeom>
              <a:avLst/>
              <a:gdLst>
                <a:gd name="T0" fmla="*/ 0 w 111"/>
                <a:gd name="T1" fmla="*/ 35 h 102"/>
                <a:gd name="T2" fmla="*/ 26 w 111"/>
                <a:gd name="T3" fmla="*/ 12 h 102"/>
                <a:gd name="T4" fmla="*/ 51 w 111"/>
                <a:gd name="T5" fmla="*/ 4 h 102"/>
                <a:gd name="T6" fmla="*/ 69 w 111"/>
                <a:gd name="T7" fmla="*/ 2 h 102"/>
                <a:gd name="T8" fmla="*/ 79 w 111"/>
                <a:gd name="T9" fmla="*/ 3 h 102"/>
                <a:gd name="T10" fmla="*/ 99 w 111"/>
                <a:gd name="T11" fmla="*/ 4 h 102"/>
                <a:gd name="T12" fmla="*/ 91 w 111"/>
                <a:gd name="T13" fmla="*/ 18 h 102"/>
                <a:gd name="T14" fmla="*/ 68 w 111"/>
                <a:gd name="T15" fmla="*/ 24 h 102"/>
                <a:gd name="T16" fmla="*/ 54 w 111"/>
                <a:gd name="T17" fmla="*/ 27 h 102"/>
                <a:gd name="T18" fmla="*/ 67 w 111"/>
                <a:gd name="T19" fmla="*/ 31 h 102"/>
                <a:gd name="T20" fmla="*/ 92 w 111"/>
                <a:gd name="T21" fmla="*/ 13 h 102"/>
                <a:gd name="T22" fmla="*/ 105 w 111"/>
                <a:gd name="T23" fmla="*/ 9 h 102"/>
                <a:gd name="T24" fmla="*/ 106 w 111"/>
                <a:gd name="T25" fmla="*/ 22 h 102"/>
                <a:gd name="T26" fmla="*/ 104 w 111"/>
                <a:gd name="T27" fmla="*/ 30 h 102"/>
                <a:gd name="T28" fmla="*/ 110 w 111"/>
                <a:gd name="T29" fmla="*/ 51 h 102"/>
                <a:gd name="T30" fmla="*/ 105 w 111"/>
                <a:gd name="T31" fmla="*/ 60 h 102"/>
                <a:gd name="T32" fmla="*/ 97 w 111"/>
                <a:gd name="T33" fmla="*/ 72 h 102"/>
                <a:gd name="T34" fmla="*/ 94 w 111"/>
                <a:gd name="T35" fmla="*/ 81 h 102"/>
                <a:gd name="T36" fmla="*/ 71 w 111"/>
                <a:gd name="T37" fmla="*/ 97 h 102"/>
                <a:gd name="T38" fmla="*/ 57 w 111"/>
                <a:gd name="T39" fmla="*/ 100 h 102"/>
                <a:gd name="T40" fmla="*/ 13 w 111"/>
                <a:gd name="T41" fmla="*/ 94 h 102"/>
                <a:gd name="T42" fmla="*/ 0 w 111"/>
                <a:gd name="T43" fmla="*/ 3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02">
                  <a:moveTo>
                    <a:pt x="0" y="35"/>
                  </a:moveTo>
                  <a:cubicBezTo>
                    <a:pt x="0" y="35"/>
                    <a:pt x="18" y="19"/>
                    <a:pt x="26" y="12"/>
                  </a:cubicBezTo>
                  <a:cubicBezTo>
                    <a:pt x="35" y="5"/>
                    <a:pt x="38" y="5"/>
                    <a:pt x="51" y="4"/>
                  </a:cubicBezTo>
                  <a:cubicBezTo>
                    <a:pt x="65" y="3"/>
                    <a:pt x="65" y="3"/>
                    <a:pt x="69" y="2"/>
                  </a:cubicBezTo>
                  <a:cubicBezTo>
                    <a:pt x="72" y="1"/>
                    <a:pt x="72" y="4"/>
                    <a:pt x="79" y="3"/>
                  </a:cubicBezTo>
                  <a:cubicBezTo>
                    <a:pt x="87" y="1"/>
                    <a:pt x="96" y="0"/>
                    <a:pt x="99" y="4"/>
                  </a:cubicBezTo>
                  <a:cubicBezTo>
                    <a:pt x="101" y="8"/>
                    <a:pt x="98" y="15"/>
                    <a:pt x="91" y="18"/>
                  </a:cubicBezTo>
                  <a:cubicBezTo>
                    <a:pt x="83" y="21"/>
                    <a:pt x="76" y="23"/>
                    <a:pt x="68" y="24"/>
                  </a:cubicBezTo>
                  <a:cubicBezTo>
                    <a:pt x="59" y="24"/>
                    <a:pt x="51" y="24"/>
                    <a:pt x="54" y="27"/>
                  </a:cubicBezTo>
                  <a:cubicBezTo>
                    <a:pt x="57" y="30"/>
                    <a:pt x="59" y="33"/>
                    <a:pt x="67" y="31"/>
                  </a:cubicBezTo>
                  <a:cubicBezTo>
                    <a:pt x="75" y="29"/>
                    <a:pt x="89" y="18"/>
                    <a:pt x="92" y="13"/>
                  </a:cubicBezTo>
                  <a:cubicBezTo>
                    <a:pt x="95" y="9"/>
                    <a:pt x="101" y="2"/>
                    <a:pt x="105" y="9"/>
                  </a:cubicBezTo>
                  <a:cubicBezTo>
                    <a:pt x="109" y="17"/>
                    <a:pt x="107" y="18"/>
                    <a:pt x="106" y="22"/>
                  </a:cubicBezTo>
                  <a:cubicBezTo>
                    <a:pt x="105" y="27"/>
                    <a:pt x="104" y="30"/>
                    <a:pt x="104" y="30"/>
                  </a:cubicBezTo>
                  <a:cubicBezTo>
                    <a:pt x="104" y="30"/>
                    <a:pt x="111" y="48"/>
                    <a:pt x="110" y="51"/>
                  </a:cubicBezTo>
                  <a:cubicBezTo>
                    <a:pt x="110" y="55"/>
                    <a:pt x="108" y="58"/>
                    <a:pt x="105" y="60"/>
                  </a:cubicBezTo>
                  <a:cubicBezTo>
                    <a:pt x="105" y="60"/>
                    <a:pt x="102" y="70"/>
                    <a:pt x="97" y="72"/>
                  </a:cubicBezTo>
                  <a:cubicBezTo>
                    <a:pt x="97" y="72"/>
                    <a:pt x="101" y="77"/>
                    <a:pt x="94" y="81"/>
                  </a:cubicBezTo>
                  <a:cubicBezTo>
                    <a:pt x="71" y="97"/>
                    <a:pt x="71" y="97"/>
                    <a:pt x="71" y="97"/>
                  </a:cubicBezTo>
                  <a:cubicBezTo>
                    <a:pt x="71" y="97"/>
                    <a:pt x="64" y="102"/>
                    <a:pt x="57" y="100"/>
                  </a:cubicBezTo>
                  <a:cubicBezTo>
                    <a:pt x="49" y="98"/>
                    <a:pt x="24" y="91"/>
                    <a:pt x="13" y="94"/>
                  </a:cubicBezTo>
                  <a:cubicBezTo>
                    <a:pt x="1" y="97"/>
                    <a:pt x="0" y="35"/>
                    <a:pt x="0" y="35"/>
                  </a:cubicBezTo>
                  <a:close/>
                </a:path>
              </a:pathLst>
            </a:custGeom>
            <a:solidFill>
              <a:srgbClr val="D70F56"/>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38" name="Freeform 925"/>
            <p:cNvSpPr>
              <a:spLocks noEditPoints="1"/>
            </p:cNvSpPr>
            <p:nvPr/>
          </p:nvSpPr>
          <p:spPr bwMode="auto">
            <a:xfrm>
              <a:off x="3775075" y="1760538"/>
              <a:ext cx="1624013" cy="1603375"/>
            </a:xfrm>
            <a:prstGeom prst="ellipse">
              <a:avLst/>
            </a:prstGeom>
            <a:solidFill>
              <a:srgbClr val="CAD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0" name="Freeform 927"/>
            <p:cNvSpPr>
              <a:spLocks noEditPoints="1"/>
            </p:cNvSpPr>
            <p:nvPr/>
          </p:nvSpPr>
          <p:spPr bwMode="auto">
            <a:xfrm>
              <a:off x="4114800" y="982663"/>
              <a:ext cx="927100" cy="519113"/>
            </a:xfrm>
            <a:custGeom>
              <a:avLst/>
              <a:gdLst>
                <a:gd name="T0" fmla="*/ 509 w 585"/>
                <a:gd name="T1" fmla="*/ 279 h 327"/>
                <a:gd name="T2" fmla="*/ 499 w 585"/>
                <a:gd name="T3" fmla="*/ 281 h 327"/>
                <a:gd name="T4" fmla="*/ 500 w 585"/>
                <a:gd name="T5" fmla="*/ 293 h 327"/>
                <a:gd name="T6" fmla="*/ 509 w 585"/>
                <a:gd name="T7" fmla="*/ 320 h 327"/>
                <a:gd name="T8" fmla="*/ 510 w 585"/>
                <a:gd name="T9" fmla="*/ 320 h 327"/>
                <a:gd name="T10" fmla="*/ 514 w 585"/>
                <a:gd name="T11" fmla="*/ 303 h 327"/>
                <a:gd name="T12" fmla="*/ 516 w 585"/>
                <a:gd name="T13" fmla="*/ 302 h 327"/>
                <a:gd name="T14" fmla="*/ 565 w 585"/>
                <a:gd name="T15" fmla="*/ 327 h 327"/>
                <a:gd name="T16" fmla="*/ 581 w 585"/>
                <a:gd name="T17" fmla="*/ 326 h 327"/>
                <a:gd name="T18" fmla="*/ 584 w 585"/>
                <a:gd name="T19" fmla="*/ 317 h 327"/>
                <a:gd name="T20" fmla="*/ 525 w 585"/>
                <a:gd name="T21" fmla="*/ 284 h 327"/>
                <a:gd name="T22" fmla="*/ 509 w 585"/>
                <a:gd name="T23" fmla="*/ 279 h 327"/>
                <a:gd name="T24" fmla="*/ 204 w 585"/>
                <a:gd name="T25" fmla="*/ 0 h 327"/>
                <a:gd name="T26" fmla="*/ 92 w 585"/>
                <a:gd name="T27" fmla="*/ 27 h 327"/>
                <a:gd name="T28" fmla="*/ 15 w 585"/>
                <a:gd name="T29" fmla="*/ 71 h 327"/>
                <a:gd name="T30" fmla="*/ 22 w 585"/>
                <a:gd name="T31" fmla="*/ 135 h 327"/>
                <a:gd name="T32" fmla="*/ 50 w 585"/>
                <a:gd name="T33" fmla="*/ 133 h 327"/>
                <a:gd name="T34" fmla="*/ 106 w 585"/>
                <a:gd name="T35" fmla="*/ 119 h 327"/>
                <a:gd name="T36" fmla="*/ 119 w 585"/>
                <a:gd name="T37" fmla="*/ 117 h 327"/>
                <a:gd name="T38" fmla="*/ 158 w 585"/>
                <a:gd name="T39" fmla="*/ 122 h 327"/>
                <a:gd name="T40" fmla="*/ 159 w 585"/>
                <a:gd name="T41" fmla="*/ 122 h 327"/>
                <a:gd name="T42" fmla="*/ 176 w 585"/>
                <a:gd name="T43" fmla="*/ 121 h 327"/>
                <a:gd name="T44" fmla="*/ 197 w 585"/>
                <a:gd name="T45" fmla="*/ 120 h 327"/>
                <a:gd name="T46" fmla="*/ 207 w 585"/>
                <a:gd name="T47" fmla="*/ 121 h 327"/>
                <a:gd name="T48" fmla="*/ 217 w 585"/>
                <a:gd name="T49" fmla="*/ 121 h 327"/>
                <a:gd name="T50" fmla="*/ 230 w 585"/>
                <a:gd name="T51" fmla="*/ 120 h 327"/>
                <a:gd name="T52" fmla="*/ 240 w 585"/>
                <a:gd name="T53" fmla="*/ 120 h 327"/>
                <a:gd name="T54" fmla="*/ 242 w 585"/>
                <a:gd name="T55" fmla="*/ 120 h 327"/>
                <a:gd name="T56" fmla="*/ 285 w 585"/>
                <a:gd name="T57" fmla="*/ 135 h 327"/>
                <a:gd name="T58" fmla="*/ 317 w 585"/>
                <a:gd name="T59" fmla="*/ 151 h 327"/>
                <a:gd name="T60" fmla="*/ 323 w 585"/>
                <a:gd name="T61" fmla="*/ 153 h 327"/>
                <a:gd name="T62" fmla="*/ 328 w 585"/>
                <a:gd name="T63" fmla="*/ 152 h 327"/>
                <a:gd name="T64" fmla="*/ 333 w 585"/>
                <a:gd name="T65" fmla="*/ 152 h 327"/>
                <a:gd name="T66" fmla="*/ 342 w 585"/>
                <a:gd name="T67" fmla="*/ 153 h 327"/>
                <a:gd name="T68" fmla="*/ 378 w 585"/>
                <a:gd name="T69" fmla="*/ 171 h 327"/>
                <a:gd name="T70" fmla="*/ 395 w 585"/>
                <a:gd name="T71" fmla="*/ 184 h 327"/>
                <a:gd name="T72" fmla="*/ 414 w 585"/>
                <a:gd name="T73" fmla="*/ 200 h 327"/>
                <a:gd name="T74" fmla="*/ 451 w 585"/>
                <a:gd name="T75" fmla="*/ 201 h 327"/>
                <a:gd name="T76" fmla="*/ 458 w 585"/>
                <a:gd name="T77" fmla="*/ 241 h 327"/>
                <a:gd name="T78" fmla="*/ 487 w 585"/>
                <a:gd name="T79" fmla="*/ 264 h 327"/>
                <a:gd name="T80" fmla="*/ 479 w 585"/>
                <a:gd name="T81" fmla="*/ 201 h 327"/>
                <a:gd name="T82" fmla="*/ 485 w 585"/>
                <a:gd name="T83" fmla="*/ 194 h 327"/>
                <a:gd name="T84" fmla="*/ 442 w 585"/>
                <a:gd name="T85" fmla="*/ 61 h 327"/>
                <a:gd name="T86" fmla="*/ 334 w 585"/>
                <a:gd name="T87" fmla="*/ 17 h 327"/>
                <a:gd name="T88" fmla="*/ 206 w 585"/>
                <a:gd name="T89" fmla="*/ 0 h 327"/>
                <a:gd name="T90" fmla="*/ 204 w 585"/>
                <a:gd name="T91"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5" h="327">
                  <a:moveTo>
                    <a:pt x="509" y="279"/>
                  </a:moveTo>
                  <a:cubicBezTo>
                    <a:pt x="504" y="279"/>
                    <a:pt x="500" y="280"/>
                    <a:pt x="499" y="281"/>
                  </a:cubicBezTo>
                  <a:cubicBezTo>
                    <a:pt x="500" y="285"/>
                    <a:pt x="500" y="290"/>
                    <a:pt x="500" y="293"/>
                  </a:cubicBezTo>
                  <a:cubicBezTo>
                    <a:pt x="500" y="301"/>
                    <a:pt x="509" y="310"/>
                    <a:pt x="509" y="320"/>
                  </a:cubicBezTo>
                  <a:cubicBezTo>
                    <a:pt x="509" y="320"/>
                    <a:pt x="510" y="320"/>
                    <a:pt x="510" y="320"/>
                  </a:cubicBezTo>
                  <a:cubicBezTo>
                    <a:pt x="512" y="306"/>
                    <a:pt x="514" y="303"/>
                    <a:pt x="514" y="303"/>
                  </a:cubicBezTo>
                  <a:cubicBezTo>
                    <a:pt x="515" y="302"/>
                    <a:pt x="515" y="302"/>
                    <a:pt x="516" y="302"/>
                  </a:cubicBezTo>
                  <a:cubicBezTo>
                    <a:pt x="526" y="302"/>
                    <a:pt x="565" y="327"/>
                    <a:pt x="565" y="327"/>
                  </a:cubicBezTo>
                  <a:cubicBezTo>
                    <a:pt x="581" y="326"/>
                    <a:pt x="581" y="326"/>
                    <a:pt x="581" y="326"/>
                  </a:cubicBezTo>
                  <a:cubicBezTo>
                    <a:pt x="585" y="324"/>
                    <a:pt x="584" y="317"/>
                    <a:pt x="584" y="317"/>
                  </a:cubicBezTo>
                  <a:cubicBezTo>
                    <a:pt x="584" y="317"/>
                    <a:pt x="538" y="293"/>
                    <a:pt x="525" y="284"/>
                  </a:cubicBezTo>
                  <a:cubicBezTo>
                    <a:pt x="520" y="280"/>
                    <a:pt x="514" y="279"/>
                    <a:pt x="509" y="279"/>
                  </a:cubicBezTo>
                  <a:moveTo>
                    <a:pt x="204" y="0"/>
                  </a:moveTo>
                  <a:cubicBezTo>
                    <a:pt x="167" y="0"/>
                    <a:pt x="92" y="27"/>
                    <a:pt x="92" y="27"/>
                  </a:cubicBezTo>
                  <a:cubicBezTo>
                    <a:pt x="35" y="44"/>
                    <a:pt x="15" y="71"/>
                    <a:pt x="15" y="71"/>
                  </a:cubicBezTo>
                  <a:cubicBezTo>
                    <a:pt x="0" y="92"/>
                    <a:pt x="17" y="125"/>
                    <a:pt x="22" y="135"/>
                  </a:cubicBezTo>
                  <a:cubicBezTo>
                    <a:pt x="25" y="135"/>
                    <a:pt x="37" y="134"/>
                    <a:pt x="50" y="133"/>
                  </a:cubicBezTo>
                  <a:cubicBezTo>
                    <a:pt x="64" y="132"/>
                    <a:pt x="89" y="124"/>
                    <a:pt x="106" y="119"/>
                  </a:cubicBezTo>
                  <a:cubicBezTo>
                    <a:pt x="110" y="118"/>
                    <a:pt x="115" y="117"/>
                    <a:pt x="119" y="117"/>
                  </a:cubicBezTo>
                  <a:cubicBezTo>
                    <a:pt x="134" y="117"/>
                    <a:pt x="150" y="122"/>
                    <a:pt x="158" y="122"/>
                  </a:cubicBezTo>
                  <a:cubicBezTo>
                    <a:pt x="158" y="122"/>
                    <a:pt x="159" y="122"/>
                    <a:pt x="159" y="122"/>
                  </a:cubicBezTo>
                  <a:cubicBezTo>
                    <a:pt x="163" y="122"/>
                    <a:pt x="169" y="122"/>
                    <a:pt x="176" y="121"/>
                  </a:cubicBezTo>
                  <a:cubicBezTo>
                    <a:pt x="183" y="121"/>
                    <a:pt x="190" y="120"/>
                    <a:pt x="197" y="120"/>
                  </a:cubicBezTo>
                  <a:cubicBezTo>
                    <a:pt x="201" y="120"/>
                    <a:pt x="204" y="120"/>
                    <a:pt x="207" y="121"/>
                  </a:cubicBezTo>
                  <a:cubicBezTo>
                    <a:pt x="211" y="121"/>
                    <a:pt x="214" y="121"/>
                    <a:pt x="217" y="121"/>
                  </a:cubicBezTo>
                  <a:cubicBezTo>
                    <a:pt x="222" y="121"/>
                    <a:pt x="226" y="121"/>
                    <a:pt x="230" y="120"/>
                  </a:cubicBezTo>
                  <a:cubicBezTo>
                    <a:pt x="234" y="120"/>
                    <a:pt x="237" y="120"/>
                    <a:pt x="240" y="120"/>
                  </a:cubicBezTo>
                  <a:cubicBezTo>
                    <a:pt x="241" y="120"/>
                    <a:pt x="242" y="120"/>
                    <a:pt x="242" y="120"/>
                  </a:cubicBezTo>
                  <a:cubicBezTo>
                    <a:pt x="251" y="120"/>
                    <a:pt x="274" y="131"/>
                    <a:pt x="285" y="135"/>
                  </a:cubicBezTo>
                  <a:cubicBezTo>
                    <a:pt x="295" y="139"/>
                    <a:pt x="309" y="147"/>
                    <a:pt x="317" y="151"/>
                  </a:cubicBezTo>
                  <a:cubicBezTo>
                    <a:pt x="319" y="152"/>
                    <a:pt x="321" y="153"/>
                    <a:pt x="323" y="153"/>
                  </a:cubicBezTo>
                  <a:cubicBezTo>
                    <a:pt x="325" y="153"/>
                    <a:pt x="326" y="152"/>
                    <a:pt x="328" y="152"/>
                  </a:cubicBezTo>
                  <a:cubicBezTo>
                    <a:pt x="329" y="152"/>
                    <a:pt x="331" y="152"/>
                    <a:pt x="333" y="152"/>
                  </a:cubicBezTo>
                  <a:cubicBezTo>
                    <a:pt x="336" y="152"/>
                    <a:pt x="338" y="152"/>
                    <a:pt x="342" y="153"/>
                  </a:cubicBezTo>
                  <a:cubicBezTo>
                    <a:pt x="356" y="155"/>
                    <a:pt x="370" y="164"/>
                    <a:pt x="378" y="171"/>
                  </a:cubicBezTo>
                  <a:cubicBezTo>
                    <a:pt x="385" y="178"/>
                    <a:pt x="386" y="181"/>
                    <a:pt x="395" y="184"/>
                  </a:cubicBezTo>
                  <a:cubicBezTo>
                    <a:pt x="402" y="186"/>
                    <a:pt x="408" y="192"/>
                    <a:pt x="414" y="200"/>
                  </a:cubicBezTo>
                  <a:cubicBezTo>
                    <a:pt x="451" y="201"/>
                    <a:pt x="451" y="201"/>
                    <a:pt x="451" y="201"/>
                  </a:cubicBezTo>
                  <a:cubicBezTo>
                    <a:pt x="451" y="201"/>
                    <a:pt x="457" y="220"/>
                    <a:pt x="458" y="241"/>
                  </a:cubicBezTo>
                  <a:cubicBezTo>
                    <a:pt x="468" y="250"/>
                    <a:pt x="480" y="261"/>
                    <a:pt x="487" y="264"/>
                  </a:cubicBezTo>
                  <a:cubicBezTo>
                    <a:pt x="487" y="241"/>
                    <a:pt x="479" y="201"/>
                    <a:pt x="479" y="201"/>
                  </a:cubicBezTo>
                  <a:cubicBezTo>
                    <a:pt x="485" y="199"/>
                    <a:pt x="485" y="194"/>
                    <a:pt x="485" y="194"/>
                  </a:cubicBezTo>
                  <a:cubicBezTo>
                    <a:pt x="471" y="91"/>
                    <a:pt x="442" y="61"/>
                    <a:pt x="442" y="61"/>
                  </a:cubicBezTo>
                  <a:cubicBezTo>
                    <a:pt x="406" y="36"/>
                    <a:pt x="364" y="31"/>
                    <a:pt x="334" y="17"/>
                  </a:cubicBezTo>
                  <a:cubicBezTo>
                    <a:pt x="303" y="3"/>
                    <a:pt x="242" y="2"/>
                    <a:pt x="206" y="0"/>
                  </a:cubicBezTo>
                  <a:cubicBezTo>
                    <a:pt x="205" y="0"/>
                    <a:pt x="204" y="0"/>
                    <a:pt x="204"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1" name="Freeform 928"/>
            <p:cNvSpPr>
              <a:spLocks noEditPoints="1"/>
            </p:cNvSpPr>
            <p:nvPr/>
          </p:nvSpPr>
          <p:spPr bwMode="auto">
            <a:xfrm>
              <a:off x="4189413" y="1490663"/>
              <a:ext cx="769938" cy="339725"/>
            </a:xfrm>
            <a:custGeom>
              <a:avLst/>
              <a:gdLst>
                <a:gd name="T0" fmla="*/ 8 w 486"/>
                <a:gd name="T1" fmla="*/ 132 h 214"/>
                <a:gd name="T2" fmla="*/ 8 w 486"/>
                <a:gd name="T3" fmla="*/ 134 h 214"/>
                <a:gd name="T4" fmla="*/ 8 w 486"/>
                <a:gd name="T5" fmla="*/ 134 h 214"/>
                <a:gd name="T6" fmla="*/ 8 w 486"/>
                <a:gd name="T7" fmla="*/ 132 h 214"/>
                <a:gd name="T8" fmla="*/ 322 w 486"/>
                <a:gd name="T9" fmla="*/ 97 h 214"/>
                <a:gd name="T10" fmla="*/ 310 w 486"/>
                <a:gd name="T11" fmla="*/ 110 h 214"/>
                <a:gd name="T12" fmla="*/ 263 w 486"/>
                <a:gd name="T13" fmla="*/ 138 h 214"/>
                <a:gd name="T14" fmla="*/ 209 w 486"/>
                <a:gd name="T15" fmla="*/ 159 h 214"/>
                <a:gd name="T16" fmla="*/ 251 w 486"/>
                <a:gd name="T17" fmla="*/ 157 h 214"/>
                <a:gd name="T18" fmla="*/ 293 w 486"/>
                <a:gd name="T19" fmla="*/ 159 h 214"/>
                <a:gd name="T20" fmla="*/ 305 w 486"/>
                <a:gd name="T21" fmla="*/ 140 h 214"/>
                <a:gd name="T22" fmla="*/ 310 w 486"/>
                <a:gd name="T23" fmla="*/ 130 h 214"/>
                <a:gd name="T24" fmla="*/ 310 w 486"/>
                <a:gd name="T25" fmla="*/ 120 h 214"/>
                <a:gd name="T26" fmla="*/ 321 w 486"/>
                <a:gd name="T27" fmla="*/ 104 h 214"/>
                <a:gd name="T28" fmla="*/ 322 w 486"/>
                <a:gd name="T29" fmla="*/ 97 h 214"/>
                <a:gd name="T30" fmla="*/ 9 w 486"/>
                <a:gd name="T31" fmla="*/ 74 h 214"/>
                <a:gd name="T32" fmla="*/ 6 w 486"/>
                <a:gd name="T33" fmla="*/ 83 h 214"/>
                <a:gd name="T34" fmla="*/ 5 w 486"/>
                <a:gd name="T35" fmla="*/ 105 h 214"/>
                <a:gd name="T36" fmla="*/ 8 w 486"/>
                <a:gd name="T37" fmla="*/ 123 h 214"/>
                <a:gd name="T38" fmla="*/ 9 w 486"/>
                <a:gd name="T39" fmla="*/ 96 h 214"/>
                <a:gd name="T40" fmla="*/ 13 w 486"/>
                <a:gd name="T41" fmla="*/ 137 h 214"/>
                <a:gd name="T42" fmla="*/ 15 w 486"/>
                <a:gd name="T43" fmla="*/ 152 h 214"/>
                <a:gd name="T44" fmla="*/ 42 w 486"/>
                <a:gd name="T45" fmla="*/ 200 h 214"/>
                <a:gd name="T46" fmla="*/ 41 w 486"/>
                <a:gd name="T47" fmla="*/ 200 h 214"/>
                <a:gd name="T48" fmla="*/ 41 w 486"/>
                <a:gd name="T49" fmla="*/ 200 h 214"/>
                <a:gd name="T50" fmla="*/ 49 w 486"/>
                <a:gd name="T51" fmla="*/ 198 h 214"/>
                <a:gd name="T52" fmla="*/ 116 w 486"/>
                <a:gd name="T53" fmla="*/ 175 h 214"/>
                <a:gd name="T54" fmla="*/ 112 w 486"/>
                <a:gd name="T55" fmla="*/ 159 h 214"/>
                <a:gd name="T56" fmla="*/ 107 w 486"/>
                <a:gd name="T57" fmla="*/ 146 h 214"/>
                <a:gd name="T58" fmla="*/ 57 w 486"/>
                <a:gd name="T59" fmla="*/ 108 h 214"/>
                <a:gd name="T60" fmla="*/ 9 w 486"/>
                <a:gd name="T61" fmla="*/ 74 h 214"/>
                <a:gd name="T62" fmla="*/ 462 w 486"/>
                <a:gd name="T63" fmla="*/ 0 h 214"/>
                <a:gd name="T64" fmla="*/ 462 w 486"/>
                <a:gd name="T65" fmla="*/ 1 h 214"/>
                <a:gd name="T66" fmla="*/ 452 w 486"/>
                <a:gd name="T67" fmla="*/ 23 h 214"/>
                <a:gd name="T68" fmla="*/ 442 w 486"/>
                <a:gd name="T69" fmla="*/ 66 h 214"/>
                <a:gd name="T70" fmla="*/ 432 w 486"/>
                <a:gd name="T71" fmla="*/ 93 h 214"/>
                <a:gd name="T72" fmla="*/ 417 w 486"/>
                <a:gd name="T73" fmla="*/ 119 h 214"/>
                <a:gd name="T74" fmla="*/ 389 w 486"/>
                <a:gd name="T75" fmla="*/ 161 h 214"/>
                <a:gd name="T76" fmla="*/ 379 w 486"/>
                <a:gd name="T77" fmla="*/ 173 h 214"/>
                <a:gd name="T78" fmla="*/ 432 w 486"/>
                <a:gd name="T79" fmla="*/ 190 h 214"/>
                <a:gd name="T80" fmla="*/ 429 w 486"/>
                <a:gd name="T81" fmla="*/ 143 h 214"/>
                <a:gd name="T82" fmla="*/ 456 w 486"/>
                <a:gd name="T83" fmla="*/ 200 h 214"/>
                <a:gd name="T84" fmla="*/ 486 w 486"/>
                <a:gd name="T85" fmla="*/ 214 h 214"/>
                <a:gd name="T86" fmla="*/ 470 w 486"/>
                <a:gd name="T87" fmla="*/ 176 h 214"/>
                <a:gd name="T88" fmla="*/ 460 w 486"/>
                <a:gd name="T89" fmla="*/ 111 h 214"/>
                <a:gd name="T90" fmla="*/ 463 w 486"/>
                <a:gd name="T91" fmla="*/ 6 h 214"/>
                <a:gd name="T92" fmla="*/ 463 w 486"/>
                <a:gd name="T93" fmla="*/ 0 h 214"/>
                <a:gd name="T94" fmla="*/ 462 w 486"/>
                <a:gd name="T9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214">
                  <a:moveTo>
                    <a:pt x="8" y="132"/>
                  </a:moveTo>
                  <a:cubicBezTo>
                    <a:pt x="8" y="133"/>
                    <a:pt x="8" y="134"/>
                    <a:pt x="8" y="134"/>
                  </a:cubicBezTo>
                  <a:cubicBezTo>
                    <a:pt x="8" y="134"/>
                    <a:pt x="8" y="134"/>
                    <a:pt x="8" y="134"/>
                  </a:cubicBezTo>
                  <a:cubicBezTo>
                    <a:pt x="8" y="132"/>
                    <a:pt x="8" y="132"/>
                    <a:pt x="8" y="132"/>
                  </a:cubicBezTo>
                  <a:moveTo>
                    <a:pt x="322" y="97"/>
                  </a:moveTo>
                  <a:cubicBezTo>
                    <a:pt x="320" y="100"/>
                    <a:pt x="310" y="110"/>
                    <a:pt x="310" y="110"/>
                  </a:cubicBezTo>
                  <a:cubicBezTo>
                    <a:pt x="310" y="110"/>
                    <a:pt x="282" y="129"/>
                    <a:pt x="263" y="138"/>
                  </a:cubicBezTo>
                  <a:cubicBezTo>
                    <a:pt x="251" y="145"/>
                    <a:pt x="224" y="154"/>
                    <a:pt x="209" y="159"/>
                  </a:cubicBezTo>
                  <a:cubicBezTo>
                    <a:pt x="223" y="158"/>
                    <a:pt x="237" y="157"/>
                    <a:pt x="251" y="157"/>
                  </a:cubicBezTo>
                  <a:cubicBezTo>
                    <a:pt x="265" y="157"/>
                    <a:pt x="279" y="158"/>
                    <a:pt x="293" y="159"/>
                  </a:cubicBezTo>
                  <a:cubicBezTo>
                    <a:pt x="299" y="150"/>
                    <a:pt x="304" y="142"/>
                    <a:pt x="305" y="140"/>
                  </a:cubicBezTo>
                  <a:cubicBezTo>
                    <a:pt x="306" y="137"/>
                    <a:pt x="305" y="133"/>
                    <a:pt x="310" y="130"/>
                  </a:cubicBezTo>
                  <a:cubicBezTo>
                    <a:pt x="315" y="128"/>
                    <a:pt x="310" y="126"/>
                    <a:pt x="310" y="120"/>
                  </a:cubicBezTo>
                  <a:cubicBezTo>
                    <a:pt x="310" y="114"/>
                    <a:pt x="321" y="104"/>
                    <a:pt x="321" y="104"/>
                  </a:cubicBezTo>
                  <a:cubicBezTo>
                    <a:pt x="325" y="101"/>
                    <a:pt x="322" y="97"/>
                    <a:pt x="322" y="97"/>
                  </a:cubicBezTo>
                  <a:moveTo>
                    <a:pt x="9" y="74"/>
                  </a:moveTo>
                  <a:cubicBezTo>
                    <a:pt x="9" y="74"/>
                    <a:pt x="7" y="79"/>
                    <a:pt x="6" y="83"/>
                  </a:cubicBezTo>
                  <a:cubicBezTo>
                    <a:pt x="5" y="87"/>
                    <a:pt x="0" y="99"/>
                    <a:pt x="5" y="105"/>
                  </a:cubicBezTo>
                  <a:cubicBezTo>
                    <a:pt x="8" y="108"/>
                    <a:pt x="8" y="116"/>
                    <a:pt x="8" y="123"/>
                  </a:cubicBezTo>
                  <a:cubicBezTo>
                    <a:pt x="9" y="96"/>
                    <a:pt x="9" y="96"/>
                    <a:pt x="9" y="96"/>
                  </a:cubicBezTo>
                  <a:cubicBezTo>
                    <a:pt x="18" y="99"/>
                    <a:pt x="14" y="129"/>
                    <a:pt x="13" y="137"/>
                  </a:cubicBezTo>
                  <a:cubicBezTo>
                    <a:pt x="18" y="143"/>
                    <a:pt x="15" y="152"/>
                    <a:pt x="15" y="152"/>
                  </a:cubicBezTo>
                  <a:cubicBezTo>
                    <a:pt x="42" y="200"/>
                    <a:pt x="42" y="200"/>
                    <a:pt x="42" y="200"/>
                  </a:cubicBezTo>
                  <a:cubicBezTo>
                    <a:pt x="41" y="200"/>
                    <a:pt x="41" y="200"/>
                    <a:pt x="41" y="200"/>
                  </a:cubicBezTo>
                  <a:cubicBezTo>
                    <a:pt x="41" y="200"/>
                    <a:pt x="41" y="200"/>
                    <a:pt x="41" y="200"/>
                  </a:cubicBezTo>
                  <a:cubicBezTo>
                    <a:pt x="49" y="198"/>
                    <a:pt x="49" y="198"/>
                    <a:pt x="49" y="198"/>
                  </a:cubicBezTo>
                  <a:cubicBezTo>
                    <a:pt x="71" y="189"/>
                    <a:pt x="93" y="181"/>
                    <a:pt x="116" y="175"/>
                  </a:cubicBezTo>
                  <a:cubicBezTo>
                    <a:pt x="115" y="170"/>
                    <a:pt x="117" y="167"/>
                    <a:pt x="112" y="159"/>
                  </a:cubicBezTo>
                  <a:cubicBezTo>
                    <a:pt x="110" y="155"/>
                    <a:pt x="108" y="151"/>
                    <a:pt x="107" y="146"/>
                  </a:cubicBezTo>
                  <a:cubicBezTo>
                    <a:pt x="99" y="141"/>
                    <a:pt x="66" y="122"/>
                    <a:pt x="57" y="108"/>
                  </a:cubicBezTo>
                  <a:cubicBezTo>
                    <a:pt x="48" y="93"/>
                    <a:pt x="9" y="74"/>
                    <a:pt x="9" y="74"/>
                  </a:cubicBezTo>
                  <a:moveTo>
                    <a:pt x="462" y="0"/>
                  </a:moveTo>
                  <a:cubicBezTo>
                    <a:pt x="462" y="0"/>
                    <a:pt x="462" y="1"/>
                    <a:pt x="462" y="1"/>
                  </a:cubicBezTo>
                  <a:cubicBezTo>
                    <a:pt x="461" y="12"/>
                    <a:pt x="453" y="16"/>
                    <a:pt x="452" y="23"/>
                  </a:cubicBezTo>
                  <a:cubicBezTo>
                    <a:pt x="451" y="29"/>
                    <a:pt x="450" y="58"/>
                    <a:pt x="442" y="66"/>
                  </a:cubicBezTo>
                  <a:cubicBezTo>
                    <a:pt x="434" y="75"/>
                    <a:pt x="435" y="79"/>
                    <a:pt x="432" y="93"/>
                  </a:cubicBezTo>
                  <a:cubicBezTo>
                    <a:pt x="430" y="107"/>
                    <a:pt x="426" y="114"/>
                    <a:pt x="417" y="119"/>
                  </a:cubicBezTo>
                  <a:cubicBezTo>
                    <a:pt x="409" y="123"/>
                    <a:pt x="399" y="147"/>
                    <a:pt x="389" y="161"/>
                  </a:cubicBezTo>
                  <a:cubicBezTo>
                    <a:pt x="386" y="167"/>
                    <a:pt x="382" y="170"/>
                    <a:pt x="379" y="173"/>
                  </a:cubicBezTo>
                  <a:cubicBezTo>
                    <a:pt x="397" y="178"/>
                    <a:pt x="414" y="183"/>
                    <a:pt x="432" y="190"/>
                  </a:cubicBezTo>
                  <a:cubicBezTo>
                    <a:pt x="430" y="178"/>
                    <a:pt x="429" y="143"/>
                    <a:pt x="429" y="143"/>
                  </a:cubicBezTo>
                  <a:cubicBezTo>
                    <a:pt x="431" y="155"/>
                    <a:pt x="451" y="191"/>
                    <a:pt x="456" y="200"/>
                  </a:cubicBezTo>
                  <a:cubicBezTo>
                    <a:pt x="466" y="204"/>
                    <a:pt x="476" y="209"/>
                    <a:pt x="486" y="214"/>
                  </a:cubicBezTo>
                  <a:cubicBezTo>
                    <a:pt x="470" y="176"/>
                    <a:pt x="470" y="176"/>
                    <a:pt x="470" y="176"/>
                  </a:cubicBezTo>
                  <a:cubicBezTo>
                    <a:pt x="457" y="142"/>
                    <a:pt x="460" y="111"/>
                    <a:pt x="460" y="111"/>
                  </a:cubicBezTo>
                  <a:cubicBezTo>
                    <a:pt x="463" y="6"/>
                    <a:pt x="463" y="6"/>
                    <a:pt x="463" y="6"/>
                  </a:cubicBezTo>
                  <a:cubicBezTo>
                    <a:pt x="463" y="4"/>
                    <a:pt x="463" y="2"/>
                    <a:pt x="463" y="0"/>
                  </a:cubicBezTo>
                  <a:cubicBezTo>
                    <a:pt x="463" y="0"/>
                    <a:pt x="462" y="0"/>
                    <a:pt x="462"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2" name="Freeform 929"/>
            <p:cNvSpPr>
              <a:spLocks noEditPoints="1"/>
            </p:cNvSpPr>
            <p:nvPr/>
          </p:nvSpPr>
          <p:spPr bwMode="auto">
            <a:xfrm>
              <a:off x="4267200" y="1739901"/>
              <a:ext cx="693738" cy="93663"/>
            </a:xfrm>
            <a:custGeom>
              <a:avLst/>
              <a:gdLst>
                <a:gd name="T0" fmla="*/ 407 w 438"/>
                <a:gd name="T1" fmla="*/ 43 h 59"/>
                <a:gd name="T2" fmla="*/ 408 w 438"/>
                <a:gd name="T3" fmla="*/ 45 h 59"/>
                <a:gd name="T4" fmla="*/ 438 w 438"/>
                <a:gd name="T5" fmla="*/ 59 h 59"/>
                <a:gd name="T6" fmla="*/ 437 w 438"/>
                <a:gd name="T7" fmla="*/ 57 h 59"/>
                <a:gd name="T8" fmla="*/ 407 w 438"/>
                <a:gd name="T9" fmla="*/ 43 h 59"/>
                <a:gd name="T10" fmla="*/ 67 w 438"/>
                <a:gd name="T11" fmla="*/ 18 h 59"/>
                <a:gd name="T12" fmla="*/ 0 w 438"/>
                <a:gd name="T13" fmla="*/ 41 h 59"/>
                <a:gd name="T14" fmla="*/ 70 w 438"/>
                <a:gd name="T15" fmla="*/ 25 h 59"/>
                <a:gd name="T16" fmla="*/ 68 w 438"/>
                <a:gd name="T17" fmla="*/ 21 h 59"/>
                <a:gd name="T18" fmla="*/ 67 w 438"/>
                <a:gd name="T19" fmla="*/ 18 h 59"/>
                <a:gd name="T20" fmla="*/ 330 w 438"/>
                <a:gd name="T21" fmla="*/ 16 h 59"/>
                <a:gd name="T22" fmla="*/ 319 w 438"/>
                <a:gd name="T23" fmla="*/ 22 h 59"/>
                <a:gd name="T24" fmla="*/ 318 w 438"/>
                <a:gd name="T25" fmla="*/ 23 h 59"/>
                <a:gd name="T26" fmla="*/ 383 w 438"/>
                <a:gd name="T27" fmla="*/ 36 h 59"/>
                <a:gd name="T28" fmla="*/ 383 w 438"/>
                <a:gd name="T29" fmla="*/ 33 h 59"/>
                <a:gd name="T30" fmla="*/ 330 w 438"/>
                <a:gd name="T31" fmla="*/ 16 h 59"/>
                <a:gd name="T32" fmla="*/ 202 w 438"/>
                <a:gd name="T33" fmla="*/ 0 h 59"/>
                <a:gd name="T34" fmla="*/ 160 w 438"/>
                <a:gd name="T35" fmla="*/ 2 h 59"/>
                <a:gd name="T36" fmla="*/ 149 w 438"/>
                <a:gd name="T37" fmla="*/ 5 h 59"/>
                <a:gd name="T38" fmla="*/ 148 w 438"/>
                <a:gd name="T39" fmla="*/ 5 h 59"/>
                <a:gd name="T40" fmla="*/ 151 w 438"/>
                <a:gd name="T41" fmla="*/ 14 h 59"/>
                <a:gd name="T42" fmla="*/ 190 w 438"/>
                <a:gd name="T43" fmla="*/ 13 h 59"/>
                <a:gd name="T44" fmla="*/ 236 w 438"/>
                <a:gd name="T45" fmla="*/ 14 h 59"/>
                <a:gd name="T46" fmla="*/ 244 w 438"/>
                <a:gd name="T47" fmla="*/ 2 h 59"/>
                <a:gd name="T48" fmla="*/ 202 w 438"/>
                <a:gd name="T4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8" h="59">
                  <a:moveTo>
                    <a:pt x="407" y="43"/>
                  </a:moveTo>
                  <a:cubicBezTo>
                    <a:pt x="408" y="44"/>
                    <a:pt x="408" y="45"/>
                    <a:pt x="408" y="45"/>
                  </a:cubicBezTo>
                  <a:cubicBezTo>
                    <a:pt x="438" y="59"/>
                    <a:pt x="438" y="59"/>
                    <a:pt x="438" y="59"/>
                  </a:cubicBezTo>
                  <a:cubicBezTo>
                    <a:pt x="437" y="57"/>
                    <a:pt x="437" y="57"/>
                    <a:pt x="437" y="57"/>
                  </a:cubicBezTo>
                  <a:cubicBezTo>
                    <a:pt x="427" y="52"/>
                    <a:pt x="417" y="47"/>
                    <a:pt x="407" y="43"/>
                  </a:cubicBezTo>
                  <a:moveTo>
                    <a:pt x="67" y="18"/>
                  </a:moveTo>
                  <a:cubicBezTo>
                    <a:pt x="44" y="24"/>
                    <a:pt x="22" y="32"/>
                    <a:pt x="0" y="41"/>
                  </a:cubicBezTo>
                  <a:cubicBezTo>
                    <a:pt x="70" y="25"/>
                    <a:pt x="70" y="25"/>
                    <a:pt x="70" y="25"/>
                  </a:cubicBezTo>
                  <a:cubicBezTo>
                    <a:pt x="70" y="24"/>
                    <a:pt x="69" y="22"/>
                    <a:pt x="68" y="21"/>
                  </a:cubicBezTo>
                  <a:cubicBezTo>
                    <a:pt x="68" y="20"/>
                    <a:pt x="67" y="19"/>
                    <a:pt x="67" y="18"/>
                  </a:cubicBezTo>
                  <a:moveTo>
                    <a:pt x="330" y="16"/>
                  </a:moveTo>
                  <a:cubicBezTo>
                    <a:pt x="324" y="21"/>
                    <a:pt x="319" y="22"/>
                    <a:pt x="319" y="22"/>
                  </a:cubicBezTo>
                  <a:cubicBezTo>
                    <a:pt x="318" y="23"/>
                    <a:pt x="318" y="23"/>
                    <a:pt x="318" y="23"/>
                  </a:cubicBezTo>
                  <a:cubicBezTo>
                    <a:pt x="358" y="30"/>
                    <a:pt x="383" y="36"/>
                    <a:pt x="383" y="36"/>
                  </a:cubicBezTo>
                  <a:cubicBezTo>
                    <a:pt x="383" y="36"/>
                    <a:pt x="383" y="35"/>
                    <a:pt x="383" y="33"/>
                  </a:cubicBezTo>
                  <a:cubicBezTo>
                    <a:pt x="365" y="26"/>
                    <a:pt x="348" y="21"/>
                    <a:pt x="330" y="16"/>
                  </a:cubicBezTo>
                  <a:moveTo>
                    <a:pt x="202" y="0"/>
                  </a:moveTo>
                  <a:cubicBezTo>
                    <a:pt x="188" y="0"/>
                    <a:pt x="174" y="1"/>
                    <a:pt x="160" y="2"/>
                  </a:cubicBezTo>
                  <a:cubicBezTo>
                    <a:pt x="154" y="4"/>
                    <a:pt x="149" y="5"/>
                    <a:pt x="149" y="5"/>
                  </a:cubicBezTo>
                  <a:cubicBezTo>
                    <a:pt x="148" y="5"/>
                    <a:pt x="148" y="5"/>
                    <a:pt x="148" y="5"/>
                  </a:cubicBezTo>
                  <a:cubicBezTo>
                    <a:pt x="149" y="9"/>
                    <a:pt x="151" y="12"/>
                    <a:pt x="151" y="14"/>
                  </a:cubicBezTo>
                  <a:cubicBezTo>
                    <a:pt x="164" y="13"/>
                    <a:pt x="177" y="13"/>
                    <a:pt x="190" y="13"/>
                  </a:cubicBezTo>
                  <a:cubicBezTo>
                    <a:pt x="206" y="13"/>
                    <a:pt x="221" y="13"/>
                    <a:pt x="236" y="14"/>
                  </a:cubicBezTo>
                  <a:cubicBezTo>
                    <a:pt x="239" y="10"/>
                    <a:pt x="242" y="6"/>
                    <a:pt x="244" y="2"/>
                  </a:cubicBezTo>
                  <a:cubicBezTo>
                    <a:pt x="230" y="1"/>
                    <a:pt x="216" y="0"/>
                    <a:pt x="202" y="0"/>
                  </a:cubicBezTo>
                </a:path>
              </a:pathLst>
            </a:custGeom>
            <a:solidFill>
              <a:srgbClr val="CADB2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3" name="Freeform 930"/>
            <p:cNvSpPr>
              <a:spLocks/>
            </p:cNvSpPr>
            <p:nvPr/>
          </p:nvSpPr>
          <p:spPr bwMode="auto">
            <a:xfrm>
              <a:off x="4235450" y="1787526"/>
              <a:ext cx="450850" cy="523875"/>
            </a:xfrm>
            <a:custGeom>
              <a:avLst/>
              <a:gdLst>
                <a:gd name="T0" fmla="*/ 284 w 284"/>
                <a:gd name="T1" fmla="*/ 46 h 330"/>
                <a:gd name="T2" fmla="*/ 72 w 284"/>
                <a:gd name="T3" fmla="*/ 0 h 330"/>
                <a:gd name="T4" fmla="*/ 0 w 284"/>
                <a:gd name="T5" fmla="*/ 288 h 330"/>
                <a:gd name="T6" fmla="*/ 214 w 284"/>
                <a:gd name="T7" fmla="*/ 330 h 330"/>
                <a:gd name="T8" fmla="*/ 284 w 284"/>
                <a:gd name="T9" fmla="*/ 46 h 330"/>
              </a:gdLst>
              <a:ahLst/>
              <a:cxnLst>
                <a:cxn ang="0">
                  <a:pos x="T0" y="T1"/>
                </a:cxn>
                <a:cxn ang="0">
                  <a:pos x="T2" y="T3"/>
                </a:cxn>
                <a:cxn ang="0">
                  <a:pos x="T4" y="T5"/>
                </a:cxn>
                <a:cxn ang="0">
                  <a:pos x="T6" y="T7"/>
                </a:cxn>
                <a:cxn ang="0">
                  <a:pos x="T8" y="T9"/>
                </a:cxn>
              </a:cxnLst>
              <a:rect l="0" t="0" r="r" b="b"/>
              <a:pathLst>
                <a:path w="284" h="330">
                  <a:moveTo>
                    <a:pt x="284" y="46"/>
                  </a:moveTo>
                  <a:lnTo>
                    <a:pt x="72" y="0"/>
                  </a:lnTo>
                  <a:lnTo>
                    <a:pt x="0" y="288"/>
                  </a:lnTo>
                  <a:lnTo>
                    <a:pt x="214" y="330"/>
                  </a:lnTo>
                  <a:lnTo>
                    <a:pt x="284"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4" name="Freeform 931"/>
            <p:cNvSpPr>
              <a:spLocks/>
            </p:cNvSpPr>
            <p:nvPr/>
          </p:nvSpPr>
          <p:spPr bwMode="auto">
            <a:xfrm>
              <a:off x="4235450" y="1787526"/>
              <a:ext cx="450850" cy="523875"/>
            </a:xfrm>
            <a:custGeom>
              <a:avLst/>
              <a:gdLst>
                <a:gd name="T0" fmla="*/ 284 w 284"/>
                <a:gd name="T1" fmla="*/ 46 h 330"/>
                <a:gd name="T2" fmla="*/ 72 w 284"/>
                <a:gd name="T3" fmla="*/ 0 h 330"/>
                <a:gd name="T4" fmla="*/ 0 w 284"/>
                <a:gd name="T5" fmla="*/ 288 h 330"/>
                <a:gd name="T6" fmla="*/ 214 w 284"/>
                <a:gd name="T7" fmla="*/ 330 h 330"/>
                <a:gd name="T8" fmla="*/ 284 w 284"/>
                <a:gd name="T9" fmla="*/ 46 h 330"/>
              </a:gdLst>
              <a:ahLst/>
              <a:cxnLst>
                <a:cxn ang="0">
                  <a:pos x="T0" y="T1"/>
                </a:cxn>
                <a:cxn ang="0">
                  <a:pos x="T2" y="T3"/>
                </a:cxn>
                <a:cxn ang="0">
                  <a:pos x="T4" y="T5"/>
                </a:cxn>
                <a:cxn ang="0">
                  <a:pos x="T6" y="T7"/>
                </a:cxn>
                <a:cxn ang="0">
                  <a:pos x="T8" y="T9"/>
                </a:cxn>
              </a:cxnLst>
              <a:rect l="0" t="0" r="r" b="b"/>
              <a:pathLst>
                <a:path w="284" h="330">
                  <a:moveTo>
                    <a:pt x="284" y="46"/>
                  </a:moveTo>
                  <a:lnTo>
                    <a:pt x="72" y="0"/>
                  </a:lnTo>
                  <a:lnTo>
                    <a:pt x="0" y="288"/>
                  </a:lnTo>
                  <a:lnTo>
                    <a:pt x="214" y="330"/>
                  </a:lnTo>
                  <a:lnTo>
                    <a:pt x="284"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5" name="Freeform 932"/>
            <p:cNvSpPr>
              <a:spLocks/>
            </p:cNvSpPr>
            <p:nvPr/>
          </p:nvSpPr>
          <p:spPr bwMode="auto">
            <a:xfrm>
              <a:off x="4573588" y="1797051"/>
              <a:ext cx="163513" cy="276225"/>
            </a:xfrm>
            <a:custGeom>
              <a:avLst/>
              <a:gdLst>
                <a:gd name="T0" fmla="*/ 28 w 103"/>
                <a:gd name="T1" fmla="*/ 0 h 174"/>
                <a:gd name="T2" fmla="*/ 14 w 103"/>
                <a:gd name="T3" fmla="*/ 12 h 174"/>
                <a:gd name="T4" fmla="*/ 0 w 103"/>
                <a:gd name="T5" fmla="*/ 25 h 174"/>
                <a:gd name="T6" fmla="*/ 71 w 103"/>
                <a:gd name="T7" fmla="*/ 40 h 174"/>
                <a:gd name="T8" fmla="*/ 38 w 103"/>
                <a:gd name="T9" fmla="*/ 174 h 174"/>
                <a:gd name="T10" fmla="*/ 44 w 103"/>
                <a:gd name="T11" fmla="*/ 174 h 174"/>
                <a:gd name="T12" fmla="*/ 58 w 103"/>
                <a:gd name="T13" fmla="*/ 162 h 174"/>
                <a:gd name="T14" fmla="*/ 66 w 103"/>
                <a:gd name="T15" fmla="*/ 137 h 174"/>
                <a:gd name="T16" fmla="*/ 73 w 103"/>
                <a:gd name="T17" fmla="*/ 155 h 174"/>
                <a:gd name="T18" fmla="*/ 74 w 103"/>
                <a:gd name="T19" fmla="*/ 155 h 174"/>
                <a:gd name="T20" fmla="*/ 89 w 103"/>
                <a:gd name="T21" fmla="*/ 130 h 174"/>
                <a:gd name="T22" fmla="*/ 94 w 103"/>
                <a:gd name="T23" fmla="*/ 93 h 174"/>
                <a:gd name="T24" fmla="*/ 103 w 103"/>
                <a:gd name="T25" fmla="*/ 41 h 174"/>
                <a:gd name="T26" fmla="*/ 28 w 103"/>
                <a:gd name="T2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74">
                  <a:moveTo>
                    <a:pt x="28" y="0"/>
                  </a:moveTo>
                  <a:cubicBezTo>
                    <a:pt x="24" y="3"/>
                    <a:pt x="18" y="8"/>
                    <a:pt x="14" y="12"/>
                  </a:cubicBezTo>
                  <a:cubicBezTo>
                    <a:pt x="10" y="16"/>
                    <a:pt x="4" y="20"/>
                    <a:pt x="0" y="25"/>
                  </a:cubicBezTo>
                  <a:cubicBezTo>
                    <a:pt x="71" y="40"/>
                    <a:pt x="71" y="40"/>
                    <a:pt x="71" y="40"/>
                  </a:cubicBezTo>
                  <a:cubicBezTo>
                    <a:pt x="38" y="174"/>
                    <a:pt x="38" y="174"/>
                    <a:pt x="38" y="174"/>
                  </a:cubicBezTo>
                  <a:cubicBezTo>
                    <a:pt x="40" y="174"/>
                    <a:pt x="42" y="174"/>
                    <a:pt x="44" y="174"/>
                  </a:cubicBezTo>
                  <a:cubicBezTo>
                    <a:pt x="49" y="174"/>
                    <a:pt x="56" y="172"/>
                    <a:pt x="58" y="162"/>
                  </a:cubicBezTo>
                  <a:cubicBezTo>
                    <a:pt x="58" y="162"/>
                    <a:pt x="64" y="141"/>
                    <a:pt x="66" y="137"/>
                  </a:cubicBezTo>
                  <a:cubicBezTo>
                    <a:pt x="66" y="137"/>
                    <a:pt x="64" y="153"/>
                    <a:pt x="73" y="155"/>
                  </a:cubicBezTo>
                  <a:cubicBezTo>
                    <a:pt x="73" y="155"/>
                    <a:pt x="73" y="155"/>
                    <a:pt x="74" y="155"/>
                  </a:cubicBezTo>
                  <a:cubicBezTo>
                    <a:pt x="78" y="155"/>
                    <a:pt x="87" y="153"/>
                    <a:pt x="89" y="130"/>
                  </a:cubicBezTo>
                  <a:cubicBezTo>
                    <a:pt x="89" y="130"/>
                    <a:pt x="92" y="97"/>
                    <a:pt x="94" y="93"/>
                  </a:cubicBezTo>
                  <a:cubicBezTo>
                    <a:pt x="96" y="91"/>
                    <a:pt x="102" y="58"/>
                    <a:pt x="103" y="41"/>
                  </a:cubicBezTo>
                  <a:cubicBezTo>
                    <a:pt x="86" y="11"/>
                    <a:pt x="30" y="0"/>
                    <a:pt x="28"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6" name="Freeform 933"/>
            <p:cNvSpPr>
              <a:spLocks/>
            </p:cNvSpPr>
            <p:nvPr/>
          </p:nvSpPr>
          <p:spPr bwMode="auto">
            <a:xfrm>
              <a:off x="4491038" y="1836738"/>
              <a:ext cx="195263" cy="246063"/>
            </a:xfrm>
            <a:custGeom>
              <a:avLst/>
              <a:gdLst>
                <a:gd name="T0" fmla="*/ 52 w 123"/>
                <a:gd name="T1" fmla="*/ 0 h 155"/>
                <a:gd name="T2" fmla="*/ 45 w 123"/>
                <a:gd name="T3" fmla="*/ 7 h 155"/>
                <a:gd name="T4" fmla="*/ 30 w 123"/>
                <a:gd name="T5" fmla="*/ 22 h 155"/>
                <a:gd name="T6" fmla="*/ 16 w 123"/>
                <a:gd name="T7" fmla="*/ 32 h 155"/>
                <a:gd name="T8" fmla="*/ 2 w 123"/>
                <a:gd name="T9" fmla="*/ 45 h 155"/>
                <a:gd name="T10" fmla="*/ 17 w 123"/>
                <a:gd name="T11" fmla="*/ 51 h 155"/>
                <a:gd name="T12" fmla="*/ 33 w 123"/>
                <a:gd name="T13" fmla="*/ 49 h 155"/>
                <a:gd name="T14" fmla="*/ 55 w 123"/>
                <a:gd name="T15" fmla="*/ 32 h 155"/>
                <a:gd name="T16" fmla="*/ 57 w 123"/>
                <a:gd name="T17" fmla="*/ 32 h 155"/>
                <a:gd name="T18" fmla="*/ 62 w 123"/>
                <a:gd name="T19" fmla="*/ 39 h 155"/>
                <a:gd name="T20" fmla="*/ 61 w 123"/>
                <a:gd name="T21" fmla="*/ 62 h 155"/>
                <a:gd name="T22" fmla="*/ 57 w 123"/>
                <a:gd name="T23" fmla="*/ 81 h 155"/>
                <a:gd name="T24" fmla="*/ 46 w 123"/>
                <a:gd name="T25" fmla="*/ 106 h 155"/>
                <a:gd name="T26" fmla="*/ 51 w 123"/>
                <a:gd name="T27" fmla="*/ 116 h 155"/>
                <a:gd name="T28" fmla="*/ 54 w 123"/>
                <a:gd name="T29" fmla="*/ 117 h 155"/>
                <a:gd name="T30" fmla="*/ 69 w 123"/>
                <a:gd name="T31" fmla="*/ 106 h 155"/>
                <a:gd name="T32" fmla="*/ 69 w 123"/>
                <a:gd name="T33" fmla="*/ 116 h 155"/>
                <a:gd name="T34" fmla="*/ 67 w 123"/>
                <a:gd name="T35" fmla="*/ 150 h 155"/>
                <a:gd name="T36" fmla="*/ 78 w 123"/>
                <a:gd name="T37" fmla="*/ 155 h 155"/>
                <a:gd name="T38" fmla="*/ 86 w 123"/>
                <a:gd name="T39" fmla="*/ 147 h 155"/>
                <a:gd name="T40" fmla="*/ 90 w 123"/>
                <a:gd name="T41" fmla="*/ 149 h 155"/>
                <a:gd name="T42" fmla="*/ 123 w 123"/>
                <a:gd name="T43" fmla="*/ 15 h 155"/>
                <a:gd name="T44" fmla="*/ 52 w 123"/>
                <a:gd name="T4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55">
                  <a:moveTo>
                    <a:pt x="52" y="0"/>
                  </a:moveTo>
                  <a:cubicBezTo>
                    <a:pt x="49" y="2"/>
                    <a:pt x="46" y="5"/>
                    <a:pt x="45" y="7"/>
                  </a:cubicBezTo>
                  <a:cubicBezTo>
                    <a:pt x="43" y="13"/>
                    <a:pt x="35" y="19"/>
                    <a:pt x="30" y="22"/>
                  </a:cubicBezTo>
                  <a:cubicBezTo>
                    <a:pt x="24" y="26"/>
                    <a:pt x="20" y="30"/>
                    <a:pt x="16" y="32"/>
                  </a:cubicBezTo>
                  <a:cubicBezTo>
                    <a:pt x="12" y="33"/>
                    <a:pt x="0" y="36"/>
                    <a:pt x="2" y="45"/>
                  </a:cubicBezTo>
                  <a:cubicBezTo>
                    <a:pt x="2" y="45"/>
                    <a:pt x="4" y="51"/>
                    <a:pt x="17" y="51"/>
                  </a:cubicBezTo>
                  <a:cubicBezTo>
                    <a:pt x="21" y="51"/>
                    <a:pt x="26" y="51"/>
                    <a:pt x="33" y="49"/>
                  </a:cubicBezTo>
                  <a:cubicBezTo>
                    <a:pt x="33" y="49"/>
                    <a:pt x="50" y="39"/>
                    <a:pt x="55" y="32"/>
                  </a:cubicBezTo>
                  <a:cubicBezTo>
                    <a:pt x="55" y="32"/>
                    <a:pt x="56" y="32"/>
                    <a:pt x="57" y="32"/>
                  </a:cubicBezTo>
                  <a:cubicBezTo>
                    <a:pt x="58" y="32"/>
                    <a:pt x="61" y="33"/>
                    <a:pt x="62" y="39"/>
                  </a:cubicBezTo>
                  <a:cubicBezTo>
                    <a:pt x="62" y="39"/>
                    <a:pt x="65" y="55"/>
                    <a:pt x="61" y="62"/>
                  </a:cubicBezTo>
                  <a:cubicBezTo>
                    <a:pt x="57" y="69"/>
                    <a:pt x="58" y="75"/>
                    <a:pt x="57" y="81"/>
                  </a:cubicBezTo>
                  <a:cubicBezTo>
                    <a:pt x="56" y="86"/>
                    <a:pt x="48" y="102"/>
                    <a:pt x="46" y="106"/>
                  </a:cubicBezTo>
                  <a:cubicBezTo>
                    <a:pt x="43" y="110"/>
                    <a:pt x="43" y="114"/>
                    <a:pt x="51" y="116"/>
                  </a:cubicBezTo>
                  <a:cubicBezTo>
                    <a:pt x="51" y="116"/>
                    <a:pt x="52" y="117"/>
                    <a:pt x="54" y="117"/>
                  </a:cubicBezTo>
                  <a:cubicBezTo>
                    <a:pt x="57" y="117"/>
                    <a:pt x="64" y="115"/>
                    <a:pt x="69" y="106"/>
                  </a:cubicBezTo>
                  <a:cubicBezTo>
                    <a:pt x="69" y="106"/>
                    <a:pt x="71" y="110"/>
                    <a:pt x="69" y="116"/>
                  </a:cubicBezTo>
                  <a:cubicBezTo>
                    <a:pt x="66" y="122"/>
                    <a:pt x="60" y="142"/>
                    <a:pt x="67" y="150"/>
                  </a:cubicBezTo>
                  <a:cubicBezTo>
                    <a:pt x="70" y="153"/>
                    <a:pt x="74" y="155"/>
                    <a:pt x="78" y="155"/>
                  </a:cubicBezTo>
                  <a:cubicBezTo>
                    <a:pt x="82" y="155"/>
                    <a:pt x="85" y="152"/>
                    <a:pt x="86" y="147"/>
                  </a:cubicBezTo>
                  <a:cubicBezTo>
                    <a:pt x="86" y="147"/>
                    <a:pt x="88" y="148"/>
                    <a:pt x="90" y="149"/>
                  </a:cubicBezTo>
                  <a:cubicBezTo>
                    <a:pt x="123" y="15"/>
                    <a:pt x="123" y="15"/>
                    <a:pt x="123" y="15"/>
                  </a:cubicBezTo>
                  <a:cubicBezTo>
                    <a:pt x="52" y="0"/>
                    <a:pt x="52" y="0"/>
                    <a:pt x="52"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7" name="Freeform 934"/>
            <p:cNvSpPr>
              <a:spLocks/>
            </p:cNvSpPr>
            <p:nvPr/>
          </p:nvSpPr>
          <p:spPr bwMode="auto">
            <a:xfrm>
              <a:off x="4135438" y="1808163"/>
              <a:ext cx="122238" cy="68263"/>
            </a:xfrm>
            <a:custGeom>
              <a:avLst/>
              <a:gdLst>
                <a:gd name="T0" fmla="*/ 75 w 77"/>
                <a:gd name="T1" fmla="*/ 0 h 43"/>
                <a:gd name="T2" fmla="*/ 58 w 77"/>
                <a:gd name="T3" fmla="*/ 4 h 43"/>
                <a:gd name="T4" fmla="*/ 58 w 77"/>
                <a:gd name="T5" fmla="*/ 4 h 43"/>
                <a:gd name="T6" fmla="*/ 0 w 77"/>
                <a:gd name="T7" fmla="*/ 43 h 43"/>
                <a:gd name="T8" fmla="*/ 0 w 77"/>
                <a:gd name="T9" fmla="*/ 43 h 43"/>
                <a:gd name="T10" fmla="*/ 77 w 77"/>
                <a:gd name="T11" fmla="*/ 1 h 43"/>
                <a:gd name="T12" fmla="*/ 75 w 7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77" h="43">
                  <a:moveTo>
                    <a:pt x="75" y="0"/>
                  </a:moveTo>
                  <a:cubicBezTo>
                    <a:pt x="58" y="4"/>
                    <a:pt x="58" y="4"/>
                    <a:pt x="58" y="4"/>
                  </a:cubicBezTo>
                  <a:cubicBezTo>
                    <a:pt x="58" y="4"/>
                    <a:pt x="58" y="4"/>
                    <a:pt x="58" y="4"/>
                  </a:cubicBezTo>
                  <a:cubicBezTo>
                    <a:pt x="14" y="15"/>
                    <a:pt x="3" y="37"/>
                    <a:pt x="0" y="43"/>
                  </a:cubicBezTo>
                  <a:cubicBezTo>
                    <a:pt x="0" y="43"/>
                    <a:pt x="0" y="43"/>
                    <a:pt x="0" y="43"/>
                  </a:cubicBezTo>
                  <a:cubicBezTo>
                    <a:pt x="25" y="27"/>
                    <a:pt x="50" y="13"/>
                    <a:pt x="77" y="1"/>
                  </a:cubicBezTo>
                  <a:cubicBezTo>
                    <a:pt x="76" y="1"/>
                    <a:pt x="76" y="1"/>
                    <a:pt x="75"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8" name="Freeform 935"/>
            <p:cNvSpPr>
              <a:spLocks/>
            </p:cNvSpPr>
            <p:nvPr/>
          </p:nvSpPr>
          <p:spPr bwMode="auto">
            <a:xfrm>
              <a:off x="4135438" y="1809751"/>
              <a:ext cx="198438" cy="266700"/>
            </a:xfrm>
            <a:custGeom>
              <a:avLst/>
              <a:gdLst>
                <a:gd name="T0" fmla="*/ 77 w 125"/>
                <a:gd name="T1" fmla="*/ 0 h 168"/>
                <a:gd name="T2" fmla="*/ 0 w 125"/>
                <a:gd name="T3" fmla="*/ 42 h 168"/>
                <a:gd name="T4" fmla="*/ 1 w 125"/>
                <a:gd name="T5" fmla="*/ 52 h 168"/>
                <a:gd name="T6" fmla="*/ 4 w 125"/>
                <a:gd name="T7" fmla="*/ 86 h 168"/>
                <a:gd name="T8" fmla="*/ 9 w 125"/>
                <a:gd name="T9" fmla="*/ 114 h 168"/>
                <a:gd name="T10" fmla="*/ 20 w 125"/>
                <a:gd name="T11" fmla="*/ 148 h 168"/>
                <a:gd name="T12" fmla="*/ 23 w 125"/>
                <a:gd name="T13" fmla="*/ 149 h 168"/>
                <a:gd name="T14" fmla="*/ 32 w 125"/>
                <a:gd name="T15" fmla="*/ 143 h 168"/>
                <a:gd name="T16" fmla="*/ 31 w 125"/>
                <a:gd name="T17" fmla="*/ 126 h 168"/>
                <a:gd name="T18" fmla="*/ 35 w 125"/>
                <a:gd name="T19" fmla="*/ 136 h 168"/>
                <a:gd name="T20" fmla="*/ 40 w 125"/>
                <a:gd name="T21" fmla="*/ 157 h 168"/>
                <a:gd name="T22" fmla="*/ 49 w 125"/>
                <a:gd name="T23" fmla="*/ 166 h 168"/>
                <a:gd name="T24" fmla="*/ 52 w 125"/>
                <a:gd name="T25" fmla="*/ 166 h 168"/>
                <a:gd name="T26" fmla="*/ 61 w 125"/>
                <a:gd name="T27" fmla="*/ 154 h 168"/>
                <a:gd name="T28" fmla="*/ 64 w 125"/>
                <a:gd name="T29" fmla="*/ 154 h 168"/>
                <a:gd name="T30" fmla="*/ 65 w 125"/>
                <a:gd name="T31" fmla="*/ 154 h 168"/>
                <a:gd name="T32" fmla="*/ 67 w 125"/>
                <a:gd name="T33" fmla="*/ 164 h 168"/>
                <a:gd name="T34" fmla="*/ 74 w 125"/>
                <a:gd name="T35" fmla="*/ 168 h 168"/>
                <a:gd name="T36" fmla="*/ 82 w 125"/>
                <a:gd name="T37" fmla="*/ 164 h 168"/>
                <a:gd name="T38" fmla="*/ 81 w 125"/>
                <a:gd name="T39" fmla="*/ 139 h 168"/>
                <a:gd name="T40" fmla="*/ 76 w 125"/>
                <a:gd name="T41" fmla="*/ 125 h 168"/>
                <a:gd name="T42" fmla="*/ 73 w 125"/>
                <a:gd name="T43" fmla="*/ 104 h 168"/>
                <a:gd name="T44" fmla="*/ 75 w 125"/>
                <a:gd name="T45" fmla="*/ 74 h 168"/>
                <a:gd name="T46" fmla="*/ 81 w 125"/>
                <a:gd name="T47" fmla="*/ 50 h 168"/>
                <a:gd name="T48" fmla="*/ 97 w 125"/>
                <a:gd name="T49" fmla="*/ 43 h 168"/>
                <a:gd name="T50" fmla="*/ 98 w 125"/>
                <a:gd name="T51" fmla="*/ 43 h 168"/>
                <a:gd name="T52" fmla="*/ 119 w 125"/>
                <a:gd name="T53" fmla="*/ 49 h 168"/>
                <a:gd name="T54" fmla="*/ 125 w 125"/>
                <a:gd name="T55" fmla="*/ 28 h 168"/>
                <a:gd name="T56" fmla="*/ 91 w 125"/>
                <a:gd name="T57" fmla="*/ 11 h 168"/>
                <a:gd name="T58" fmla="*/ 77 w 125"/>
                <a:gd name="T5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 h="168">
                  <a:moveTo>
                    <a:pt x="77" y="0"/>
                  </a:moveTo>
                  <a:cubicBezTo>
                    <a:pt x="50" y="12"/>
                    <a:pt x="25" y="26"/>
                    <a:pt x="0" y="42"/>
                  </a:cubicBezTo>
                  <a:cubicBezTo>
                    <a:pt x="1" y="46"/>
                    <a:pt x="1" y="49"/>
                    <a:pt x="1" y="52"/>
                  </a:cubicBezTo>
                  <a:cubicBezTo>
                    <a:pt x="1" y="60"/>
                    <a:pt x="2" y="79"/>
                    <a:pt x="4" y="86"/>
                  </a:cubicBezTo>
                  <a:cubicBezTo>
                    <a:pt x="5" y="93"/>
                    <a:pt x="8" y="98"/>
                    <a:pt x="9" y="114"/>
                  </a:cubicBezTo>
                  <a:cubicBezTo>
                    <a:pt x="11" y="129"/>
                    <a:pt x="18" y="145"/>
                    <a:pt x="20" y="148"/>
                  </a:cubicBezTo>
                  <a:cubicBezTo>
                    <a:pt x="21" y="149"/>
                    <a:pt x="22" y="149"/>
                    <a:pt x="23" y="149"/>
                  </a:cubicBezTo>
                  <a:cubicBezTo>
                    <a:pt x="27" y="149"/>
                    <a:pt x="31" y="147"/>
                    <a:pt x="32" y="143"/>
                  </a:cubicBezTo>
                  <a:cubicBezTo>
                    <a:pt x="34" y="138"/>
                    <a:pt x="31" y="128"/>
                    <a:pt x="31" y="126"/>
                  </a:cubicBezTo>
                  <a:cubicBezTo>
                    <a:pt x="31" y="127"/>
                    <a:pt x="33" y="133"/>
                    <a:pt x="35" y="136"/>
                  </a:cubicBezTo>
                  <a:cubicBezTo>
                    <a:pt x="38" y="140"/>
                    <a:pt x="40" y="157"/>
                    <a:pt x="40" y="157"/>
                  </a:cubicBezTo>
                  <a:cubicBezTo>
                    <a:pt x="41" y="165"/>
                    <a:pt x="46" y="166"/>
                    <a:pt x="49" y="166"/>
                  </a:cubicBezTo>
                  <a:cubicBezTo>
                    <a:pt x="51" y="166"/>
                    <a:pt x="52" y="166"/>
                    <a:pt x="52" y="166"/>
                  </a:cubicBezTo>
                  <a:cubicBezTo>
                    <a:pt x="64" y="163"/>
                    <a:pt x="61" y="154"/>
                    <a:pt x="61" y="154"/>
                  </a:cubicBezTo>
                  <a:cubicBezTo>
                    <a:pt x="62" y="154"/>
                    <a:pt x="63" y="154"/>
                    <a:pt x="64" y="154"/>
                  </a:cubicBezTo>
                  <a:cubicBezTo>
                    <a:pt x="65" y="154"/>
                    <a:pt x="65" y="154"/>
                    <a:pt x="65" y="154"/>
                  </a:cubicBezTo>
                  <a:cubicBezTo>
                    <a:pt x="67" y="164"/>
                    <a:pt x="67" y="164"/>
                    <a:pt x="67" y="164"/>
                  </a:cubicBezTo>
                  <a:cubicBezTo>
                    <a:pt x="70" y="167"/>
                    <a:pt x="72" y="168"/>
                    <a:pt x="74" y="168"/>
                  </a:cubicBezTo>
                  <a:cubicBezTo>
                    <a:pt x="78" y="168"/>
                    <a:pt x="82" y="164"/>
                    <a:pt x="82" y="164"/>
                  </a:cubicBezTo>
                  <a:cubicBezTo>
                    <a:pt x="88" y="156"/>
                    <a:pt x="81" y="139"/>
                    <a:pt x="81" y="139"/>
                  </a:cubicBezTo>
                  <a:cubicBezTo>
                    <a:pt x="82" y="135"/>
                    <a:pt x="78" y="130"/>
                    <a:pt x="76" y="125"/>
                  </a:cubicBezTo>
                  <a:cubicBezTo>
                    <a:pt x="75" y="120"/>
                    <a:pt x="73" y="110"/>
                    <a:pt x="73" y="104"/>
                  </a:cubicBezTo>
                  <a:cubicBezTo>
                    <a:pt x="73" y="98"/>
                    <a:pt x="75" y="74"/>
                    <a:pt x="75" y="74"/>
                  </a:cubicBezTo>
                  <a:cubicBezTo>
                    <a:pt x="75" y="74"/>
                    <a:pt x="77" y="56"/>
                    <a:pt x="81" y="50"/>
                  </a:cubicBezTo>
                  <a:cubicBezTo>
                    <a:pt x="85" y="44"/>
                    <a:pt x="91" y="44"/>
                    <a:pt x="97" y="43"/>
                  </a:cubicBezTo>
                  <a:cubicBezTo>
                    <a:pt x="97" y="43"/>
                    <a:pt x="98" y="43"/>
                    <a:pt x="98" y="43"/>
                  </a:cubicBezTo>
                  <a:cubicBezTo>
                    <a:pt x="104" y="43"/>
                    <a:pt x="117" y="48"/>
                    <a:pt x="119" y="49"/>
                  </a:cubicBezTo>
                  <a:cubicBezTo>
                    <a:pt x="125" y="28"/>
                    <a:pt x="125" y="28"/>
                    <a:pt x="125" y="28"/>
                  </a:cubicBezTo>
                  <a:cubicBezTo>
                    <a:pt x="112" y="23"/>
                    <a:pt x="96" y="15"/>
                    <a:pt x="91" y="11"/>
                  </a:cubicBezTo>
                  <a:cubicBezTo>
                    <a:pt x="88" y="8"/>
                    <a:pt x="82" y="3"/>
                    <a:pt x="77"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49" name="Freeform 936"/>
            <p:cNvSpPr>
              <a:spLocks/>
            </p:cNvSpPr>
            <p:nvPr/>
          </p:nvSpPr>
          <p:spPr bwMode="auto">
            <a:xfrm>
              <a:off x="4227513" y="1808163"/>
              <a:ext cx="26988" cy="6350"/>
            </a:xfrm>
            <a:custGeom>
              <a:avLst/>
              <a:gdLst>
                <a:gd name="T0" fmla="*/ 17 w 17"/>
                <a:gd name="T1" fmla="*/ 0 h 4"/>
                <a:gd name="T2" fmla="*/ 0 w 17"/>
                <a:gd name="T3" fmla="*/ 4 h 4"/>
                <a:gd name="T4" fmla="*/ 0 w 17"/>
                <a:gd name="T5" fmla="*/ 4 h 4"/>
                <a:gd name="T6" fmla="*/ 17 w 17"/>
                <a:gd name="T7" fmla="*/ 0 h 4"/>
                <a:gd name="T8" fmla="*/ 17 w 17"/>
                <a:gd name="T9" fmla="*/ 0 h 4"/>
              </a:gdLst>
              <a:ahLst/>
              <a:cxnLst>
                <a:cxn ang="0">
                  <a:pos x="T0" y="T1"/>
                </a:cxn>
                <a:cxn ang="0">
                  <a:pos x="T2" y="T3"/>
                </a:cxn>
                <a:cxn ang="0">
                  <a:pos x="T4" y="T5"/>
                </a:cxn>
                <a:cxn ang="0">
                  <a:pos x="T6" y="T7"/>
                </a:cxn>
                <a:cxn ang="0">
                  <a:pos x="T8" y="T9"/>
                </a:cxn>
              </a:cxnLst>
              <a:rect l="0" t="0" r="r" b="b"/>
              <a:pathLst>
                <a:path w="17" h="4">
                  <a:moveTo>
                    <a:pt x="17" y="0"/>
                  </a:moveTo>
                  <a:cubicBezTo>
                    <a:pt x="11" y="1"/>
                    <a:pt x="5" y="2"/>
                    <a:pt x="0" y="4"/>
                  </a:cubicBezTo>
                  <a:cubicBezTo>
                    <a:pt x="0" y="4"/>
                    <a:pt x="0" y="4"/>
                    <a:pt x="0" y="4"/>
                  </a:cubicBezTo>
                  <a:cubicBezTo>
                    <a:pt x="17" y="0"/>
                    <a:pt x="17" y="0"/>
                    <a:pt x="17" y="0"/>
                  </a:cubicBezTo>
                  <a:cubicBezTo>
                    <a:pt x="17" y="0"/>
                    <a:pt x="17" y="0"/>
                    <a:pt x="17"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0" name="Freeform 937"/>
            <p:cNvSpPr>
              <a:spLocks/>
            </p:cNvSpPr>
            <p:nvPr/>
          </p:nvSpPr>
          <p:spPr bwMode="auto">
            <a:xfrm>
              <a:off x="4324350" y="1854201"/>
              <a:ext cx="46038" cy="33338"/>
            </a:xfrm>
            <a:custGeom>
              <a:avLst/>
              <a:gdLst>
                <a:gd name="T0" fmla="*/ 6 w 29"/>
                <a:gd name="T1" fmla="*/ 0 h 21"/>
                <a:gd name="T2" fmla="*/ 0 w 29"/>
                <a:gd name="T3" fmla="*/ 21 h 21"/>
                <a:gd name="T4" fmla="*/ 1 w 29"/>
                <a:gd name="T5" fmla="*/ 21 h 21"/>
                <a:gd name="T6" fmla="*/ 9 w 29"/>
                <a:gd name="T7" fmla="*/ 21 h 21"/>
                <a:gd name="T8" fmla="*/ 29 w 29"/>
                <a:gd name="T9" fmla="*/ 10 h 21"/>
                <a:gd name="T10" fmla="*/ 11 w 29"/>
                <a:gd name="T11" fmla="*/ 2 h 21"/>
                <a:gd name="T12" fmla="*/ 6 w 2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9" h="21">
                  <a:moveTo>
                    <a:pt x="6" y="0"/>
                  </a:moveTo>
                  <a:cubicBezTo>
                    <a:pt x="0" y="21"/>
                    <a:pt x="0" y="21"/>
                    <a:pt x="0" y="21"/>
                  </a:cubicBezTo>
                  <a:cubicBezTo>
                    <a:pt x="1" y="21"/>
                    <a:pt x="1" y="21"/>
                    <a:pt x="1" y="21"/>
                  </a:cubicBezTo>
                  <a:cubicBezTo>
                    <a:pt x="4" y="21"/>
                    <a:pt x="6" y="21"/>
                    <a:pt x="9" y="21"/>
                  </a:cubicBezTo>
                  <a:cubicBezTo>
                    <a:pt x="27" y="21"/>
                    <a:pt x="29" y="10"/>
                    <a:pt x="29" y="10"/>
                  </a:cubicBezTo>
                  <a:cubicBezTo>
                    <a:pt x="27" y="2"/>
                    <a:pt x="23" y="6"/>
                    <a:pt x="11" y="2"/>
                  </a:cubicBezTo>
                  <a:cubicBezTo>
                    <a:pt x="9" y="1"/>
                    <a:pt x="8" y="1"/>
                    <a:pt x="6" y="0"/>
                  </a:cubicBezTo>
                </a:path>
              </a:pathLst>
            </a:custGeom>
            <a:solidFill>
              <a:srgbClr val="CAD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1" name="Freeform 938"/>
            <p:cNvSpPr>
              <a:spLocks/>
            </p:cNvSpPr>
            <p:nvPr/>
          </p:nvSpPr>
          <p:spPr bwMode="auto">
            <a:xfrm>
              <a:off x="3990975" y="1163638"/>
              <a:ext cx="931863" cy="714375"/>
            </a:xfrm>
            <a:custGeom>
              <a:avLst/>
              <a:gdLst>
                <a:gd name="T0" fmla="*/ 85 w 588"/>
                <a:gd name="T1" fmla="*/ 31 h 450"/>
                <a:gd name="T2" fmla="*/ 59 w 588"/>
                <a:gd name="T3" fmla="*/ 46 h 450"/>
                <a:gd name="T4" fmla="*/ 36 w 588"/>
                <a:gd name="T5" fmla="*/ 57 h 450"/>
                <a:gd name="T6" fmla="*/ 9 w 588"/>
                <a:gd name="T7" fmla="*/ 101 h 450"/>
                <a:gd name="T8" fmla="*/ 2 w 588"/>
                <a:gd name="T9" fmla="*/ 182 h 450"/>
                <a:gd name="T10" fmla="*/ 7 w 588"/>
                <a:gd name="T11" fmla="*/ 219 h 450"/>
                <a:gd name="T12" fmla="*/ 18 w 588"/>
                <a:gd name="T13" fmla="*/ 237 h 450"/>
                <a:gd name="T14" fmla="*/ 26 w 588"/>
                <a:gd name="T15" fmla="*/ 253 h 450"/>
                <a:gd name="T16" fmla="*/ 32 w 588"/>
                <a:gd name="T17" fmla="*/ 266 h 450"/>
                <a:gd name="T18" fmla="*/ 43 w 588"/>
                <a:gd name="T19" fmla="*/ 308 h 450"/>
                <a:gd name="T20" fmla="*/ 48 w 588"/>
                <a:gd name="T21" fmla="*/ 361 h 450"/>
                <a:gd name="T22" fmla="*/ 91 w 588"/>
                <a:gd name="T23" fmla="*/ 450 h 450"/>
                <a:gd name="T24" fmla="*/ 140 w 588"/>
                <a:gd name="T25" fmla="*/ 358 h 450"/>
                <a:gd name="T26" fmla="*/ 130 w 588"/>
                <a:gd name="T27" fmla="*/ 311 h 450"/>
                <a:gd name="T28" fmla="*/ 134 w 588"/>
                <a:gd name="T29" fmla="*/ 280 h 450"/>
                <a:gd name="T30" fmla="*/ 232 w 588"/>
                <a:gd name="T31" fmla="*/ 353 h 450"/>
                <a:gd name="T32" fmla="*/ 323 w 588"/>
                <a:gd name="T33" fmla="*/ 368 h 450"/>
                <a:gd name="T34" fmla="*/ 435 w 588"/>
                <a:gd name="T35" fmla="*/ 316 h 450"/>
                <a:gd name="T36" fmla="*/ 446 w 588"/>
                <a:gd name="T37" fmla="*/ 310 h 450"/>
                <a:gd name="T38" fmla="*/ 435 w 588"/>
                <a:gd name="T39" fmla="*/ 336 h 450"/>
                <a:gd name="T40" fmla="*/ 396 w 588"/>
                <a:gd name="T41" fmla="*/ 399 h 450"/>
                <a:gd name="T42" fmla="*/ 493 w 588"/>
                <a:gd name="T43" fmla="*/ 385 h 450"/>
                <a:gd name="T44" fmla="*/ 542 w 588"/>
                <a:gd name="T45" fmla="*/ 325 h 450"/>
                <a:gd name="T46" fmla="*/ 567 w 588"/>
                <a:gd name="T47" fmla="*/ 272 h 450"/>
                <a:gd name="T48" fmla="*/ 587 w 588"/>
                <a:gd name="T49" fmla="*/ 207 h 450"/>
                <a:gd name="T50" fmla="*/ 567 w 588"/>
                <a:gd name="T51" fmla="*/ 151 h 450"/>
                <a:gd name="T52" fmla="*/ 494 w 588"/>
                <a:gd name="T53" fmla="*/ 87 h 450"/>
                <a:gd name="T54" fmla="*/ 456 w 588"/>
                <a:gd name="T55" fmla="*/ 57 h 450"/>
                <a:gd name="T56" fmla="*/ 406 w 588"/>
                <a:gd name="T57" fmla="*/ 38 h 450"/>
                <a:gd name="T58" fmla="*/ 363 w 588"/>
                <a:gd name="T59" fmla="*/ 21 h 450"/>
                <a:gd name="T60" fmla="*/ 308 w 588"/>
                <a:gd name="T61" fmla="*/ 6 h 450"/>
                <a:gd name="T62" fmla="*/ 254 w 588"/>
                <a:gd name="T63" fmla="*/ 7 h 450"/>
                <a:gd name="T64" fmla="*/ 184 w 588"/>
                <a:gd name="T65" fmla="*/ 5 h 450"/>
                <a:gd name="T66" fmla="*/ 99 w 588"/>
                <a:gd name="T67" fmla="*/ 2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450">
                  <a:moveTo>
                    <a:pt x="99" y="21"/>
                  </a:moveTo>
                  <a:cubicBezTo>
                    <a:pt x="99" y="21"/>
                    <a:pt x="94" y="34"/>
                    <a:pt x="85" y="31"/>
                  </a:cubicBezTo>
                  <a:cubicBezTo>
                    <a:pt x="76" y="28"/>
                    <a:pt x="71" y="32"/>
                    <a:pt x="68" y="40"/>
                  </a:cubicBezTo>
                  <a:cubicBezTo>
                    <a:pt x="68" y="40"/>
                    <a:pt x="65" y="48"/>
                    <a:pt x="59" y="46"/>
                  </a:cubicBezTo>
                  <a:cubicBezTo>
                    <a:pt x="53" y="44"/>
                    <a:pt x="55" y="50"/>
                    <a:pt x="51" y="50"/>
                  </a:cubicBezTo>
                  <a:cubicBezTo>
                    <a:pt x="48" y="50"/>
                    <a:pt x="41" y="54"/>
                    <a:pt x="36" y="57"/>
                  </a:cubicBezTo>
                  <a:cubicBezTo>
                    <a:pt x="30" y="61"/>
                    <a:pt x="16" y="73"/>
                    <a:pt x="14" y="79"/>
                  </a:cubicBezTo>
                  <a:cubicBezTo>
                    <a:pt x="12" y="85"/>
                    <a:pt x="14" y="94"/>
                    <a:pt x="9" y="101"/>
                  </a:cubicBezTo>
                  <a:cubicBezTo>
                    <a:pt x="4" y="107"/>
                    <a:pt x="7" y="124"/>
                    <a:pt x="3" y="146"/>
                  </a:cubicBezTo>
                  <a:cubicBezTo>
                    <a:pt x="0" y="169"/>
                    <a:pt x="0" y="172"/>
                    <a:pt x="2" y="182"/>
                  </a:cubicBezTo>
                  <a:cubicBezTo>
                    <a:pt x="3" y="192"/>
                    <a:pt x="8" y="192"/>
                    <a:pt x="5" y="200"/>
                  </a:cubicBezTo>
                  <a:cubicBezTo>
                    <a:pt x="3" y="207"/>
                    <a:pt x="2" y="213"/>
                    <a:pt x="7" y="219"/>
                  </a:cubicBezTo>
                  <a:cubicBezTo>
                    <a:pt x="12" y="226"/>
                    <a:pt x="15" y="221"/>
                    <a:pt x="14" y="226"/>
                  </a:cubicBezTo>
                  <a:cubicBezTo>
                    <a:pt x="13" y="230"/>
                    <a:pt x="15" y="232"/>
                    <a:pt x="18" y="237"/>
                  </a:cubicBezTo>
                  <a:cubicBezTo>
                    <a:pt x="22" y="242"/>
                    <a:pt x="17" y="248"/>
                    <a:pt x="21" y="251"/>
                  </a:cubicBezTo>
                  <a:cubicBezTo>
                    <a:pt x="24" y="253"/>
                    <a:pt x="25" y="253"/>
                    <a:pt x="26" y="253"/>
                  </a:cubicBezTo>
                  <a:cubicBezTo>
                    <a:pt x="27" y="253"/>
                    <a:pt x="28" y="253"/>
                    <a:pt x="28" y="255"/>
                  </a:cubicBezTo>
                  <a:cubicBezTo>
                    <a:pt x="28" y="260"/>
                    <a:pt x="29" y="260"/>
                    <a:pt x="32" y="266"/>
                  </a:cubicBezTo>
                  <a:cubicBezTo>
                    <a:pt x="34" y="272"/>
                    <a:pt x="30" y="276"/>
                    <a:pt x="32" y="284"/>
                  </a:cubicBezTo>
                  <a:cubicBezTo>
                    <a:pt x="34" y="292"/>
                    <a:pt x="42" y="303"/>
                    <a:pt x="43" y="308"/>
                  </a:cubicBezTo>
                  <a:cubicBezTo>
                    <a:pt x="44" y="313"/>
                    <a:pt x="42" y="328"/>
                    <a:pt x="41" y="335"/>
                  </a:cubicBezTo>
                  <a:cubicBezTo>
                    <a:pt x="39" y="342"/>
                    <a:pt x="41" y="351"/>
                    <a:pt x="48" y="361"/>
                  </a:cubicBezTo>
                  <a:cubicBezTo>
                    <a:pt x="56" y="370"/>
                    <a:pt x="63" y="367"/>
                    <a:pt x="66" y="373"/>
                  </a:cubicBezTo>
                  <a:cubicBezTo>
                    <a:pt x="69" y="379"/>
                    <a:pt x="91" y="450"/>
                    <a:pt x="91" y="450"/>
                  </a:cubicBezTo>
                  <a:cubicBezTo>
                    <a:pt x="91" y="450"/>
                    <a:pt x="100" y="416"/>
                    <a:pt x="167" y="406"/>
                  </a:cubicBezTo>
                  <a:cubicBezTo>
                    <a:pt x="140" y="358"/>
                    <a:pt x="140" y="358"/>
                    <a:pt x="140" y="358"/>
                  </a:cubicBezTo>
                  <a:cubicBezTo>
                    <a:pt x="140" y="358"/>
                    <a:pt x="144" y="344"/>
                    <a:pt x="133" y="340"/>
                  </a:cubicBezTo>
                  <a:cubicBezTo>
                    <a:pt x="133" y="340"/>
                    <a:pt x="135" y="317"/>
                    <a:pt x="130" y="311"/>
                  </a:cubicBezTo>
                  <a:cubicBezTo>
                    <a:pt x="125" y="305"/>
                    <a:pt x="130" y="293"/>
                    <a:pt x="131" y="289"/>
                  </a:cubicBezTo>
                  <a:cubicBezTo>
                    <a:pt x="132" y="285"/>
                    <a:pt x="134" y="280"/>
                    <a:pt x="134" y="280"/>
                  </a:cubicBezTo>
                  <a:cubicBezTo>
                    <a:pt x="134" y="280"/>
                    <a:pt x="173" y="299"/>
                    <a:pt x="182" y="314"/>
                  </a:cubicBezTo>
                  <a:cubicBezTo>
                    <a:pt x="191" y="328"/>
                    <a:pt x="227" y="348"/>
                    <a:pt x="232" y="353"/>
                  </a:cubicBezTo>
                  <a:cubicBezTo>
                    <a:pt x="237" y="358"/>
                    <a:pt x="256" y="363"/>
                    <a:pt x="256" y="363"/>
                  </a:cubicBezTo>
                  <a:cubicBezTo>
                    <a:pt x="323" y="368"/>
                    <a:pt x="323" y="368"/>
                    <a:pt x="323" y="368"/>
                  </a:cubicBezTo>
                  <a:cubicBezTo>
                    <a:pt x="323" y="368"/>
                    <a:pt x="370" y="353"/>
                    <a:pt x="388" y="344"/>
                  </a:cubicBezTo>
                  <a:cubicBezTo>
                    <a:pt x="407" y="335"/>
                    <a:pt x="435" y="316"/>
                    <a:pt x="435" y="316"/>
                  </a:cubicBezTo>
                  <a:cubicBezTo>
                    <a:pt x="435" y="316"/>
                    <a:pt x="445" y="306"/>
                    <a:pt x="447" y="303"/>
                  </a:cubicBezTo>
                  <a:cubicBezTo>
                    <a:pt x="447" y="303"/>
                    <a:pt x="450" y="307"/>
                    <a:pt x="446" y="310"/>
                  </a:cubicBezTo>
                  <a:cubicBezTo>
                    <a:pt x="446" y="310"/>
                    <a:pt x="435" y="320"/>
                    <a:pt x="435" y="326"/>
                  </a:cubicBezTo>
                  <a:cubicBezTo>
                    <a:pt x="435" y="332"/>
                    <a:pt x="440" y="334"/>
                    <a:pt x="435" y="336"/>
                  </a:cubicBezTo>
                  <a:cubicBezTo>
                    <a:pt x="430" y="339"/>
                    <a:pt x="431" y="343"/>
                    <a:pt x="430" y="346"/>
                  </a:cubicBezTo>
                  <a:cubicBezTo>
                    <a:pt x="428" y="350"/>
                    <a:pt x="396" y="399"/>
                    <a:pt x="396" y="399"/>
                  </a:cubicBezTo>
                  <a:cubicBezTo>
                    <a:pt x="396" y="399"/>
                    <a:pt x="454" y="409"/>
                    <a:pt x="471" y="440"/>
                  </a:cubicBezTo>
                  <a:cubicBezTo>
                    <a:pt x="493" y="385"/>
                    <a:pt x="493" y="385"/>
                    <a:pt x="493" y="385"/>
                  </a:cubicBezTo>
                  <a:cubicBezTo>
                    <a:pt x="493" y="385"/>
                    <a:pt x="505" y="382"/>
                    <a:pt x="514" y="367"/>
                  </a:cubicBezTo>
                  <a:cubicBezTo>
                    <a:pt x="524" y="353"/>
                    <a:pt x="534" y="329"/>
                    <a:pt x="542" y="325"/>
                  </a:cubicBezTo>
                  <a:cubicBezTo>
                    <a:pt x="551" y="320"/>
                    <a:pt x="555" y="313"/>
                    <a:pt x="557" y="299"/>
                  </a:cubicBezTo>
                  <a:cubicBezTo>
                    <a:pt x="560" y="285"/>
                    <a:pt x="559" y="281"/>
                    <a:pt x="567" y="272"/>
                  </a:cubicBezTo>
                  <a:cubicBezTo>
                    <a:pt x="575" y="264"/>
                    <a:pt x="576" y="235"/>
                    <a:pt x="577" y="229"/>
                  </a:cubicBezTo>
                  <a:cubicBezTo>
                    <a:pt x="578" y="222"/>
                    <a:pt x="586" y="218"/>
                    <a:pt x="587" y="207"/>
                  </a:cubicBezTo>
                  <a:cubicBezTo>
                    <a:pt x="588" y="197"/>
                    <a:pt x="578" y="187"/>
                    <a:pt x="578" y="179"/>
                  </a:cubicBezTo>
                  <a:cubicBezTo>
                    <a:pt x="578" y="171"/>
                    <a:pt x="575" y="151"/>
                    <a:pt x="567" y="151"/>
                  </a:cubicBezTo>
                  <a:cubicBezTo>
                    <a:pt x="559" y="150"/>
                    <a:pt x="537" y="127"/>
                    <a:pt x="528" y="118"/>
                  </a:cubicBezTo>
                  <a:cubicBezTo>
                    <a:pt x="520" y="109"/>
                    <a:pt x="500" y="95"/>
                    <a:pt x="494" y="87"/>
                  </a:cubicBezTo>
                  <a:cubicBezTo>
                    <a:pt x="487" y="79"/>
                    <a:pt x="481" y="72"/>
                    <a:pt x="473" y="70"/>
                  </a:cubicBezTo>
                  <a:cubicBezTo>
                    <a:pt x="464" y="67"/>
                    <a:pt x="463" y="64"/>
                    <a:pt x="456" y="57"/>
                  </a:cubicBezTo>
                  <a:cubicBezTo>
                    <a:pt x="448" y="50"/>
                    <a:pt x="434" y="41"/>
                    <a:pt x="420" y="39"/>
                  </a:cubicBezTo>
                  <a:cubicBezTo>
                    <a:pt x="413" y="38"/>
                    <a:pt x="409" y="38"/>
                    <a:pt x="406" y="38"/>
                  </a:cubicBezTo>
                  <a:cubicBezTo>
                    <a:pt x="402" y="39"/>
                    <a:pt x="399" y="39"/>
                    <a:pt x="395" y="37"/>
                  </a:cubicBezTo>
                  <a:cubicBezTo>
                    <a:pt x="387" y="33"/>
                    <a:pt x="373" y="25"/>
                    <a:pt x="363" y="21"/>
                  </a:cubicBezTo>
                  <a:cubicBezTo>
                    <a:pt x="352" y="17"/>
                    <a:pt x="329" y="6"/>
                    <a:pt x="320" y="6"/>
                  </a:cubicBezTo>
                  <a:cubicBezTo>
                    <a:pt x="317" y="5"/>
                    <a:pt x="313" y="6"/>
                    <a:pt x="308" y="6"/>
                  </a:cubicBezTo>
                  <a:cubicBezTo>
                    <a:pt x="302" y="7"/>
                    <a:pt x="294" y="8"/>
                    <a:pt x="285" y="7"/>
                  </a:cubicBezTo>
                  <a:cubicBezTo>
                    <a:pt x="276" y="6"/>
                    <a:pt x="264" y="6"/>
                    <a:pt x="254" y="7"/>
                  </a:cubicBezTo>
                  <a:cubicBezTo>
                    <a:pt x="246" y="8"/>
                    <a:pt x="240" y="8"/>
                    <a:pt x="236" y="8"/>
                  </a:cubicBezTo>
                  <a:cubicBezTo>
                    <a:pt x="226" y="8"/>
                    <a:pt x="201" y="0"/>
                    <a:pt x="184" y="5"/>
                  </a:cubicBezTo>
                  <a:cubicBezTo>
                    <a:pt x="167" y="10"/>
                    <a:pt x="142" y="18"/>
                    <a:pt x="128" y="19"/>
                  </a:cubicBezTo>
                  <a:cubicBezTo>
                    <a:pt x="113" y="20"/>
                    <a:pt x="99" y="21"/>
                    <a:pt x="99"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2" name="Freeform 939"/>
            <p:cNvSpPr>
              <a:spLocks/>
            </p:cNvSpPr>
            <p:nvPr/>
          </p:nvSpPr>
          <p:spPr bwMode="auto">
            <a:xfrm>
              <a:off x="4378325" y="1762126"/>
              <a:ext cx="130175" cy="41275"/>
            </a:xfrm>
            <a:custGeom>
              <a:avLst/>
              <a:gdLst>
                <a:gd name="T0" fmla="*/ 81 w 83"/>
                <a:gd name="T1" fmla="*/ 0 h 26"/>
                <a:gd name="T2" fmla="*/ 8 w 83"/>
                <a:gd name="T3" fmla="*/ 10 h 26"/>
                <a:gd name="T4" fmla="*/ 0 w 83"/>
                <a:gd name="T5" fmla="*/ 11 h 26"/>
                <a:gd name="T6" fmla="*/ 6 w 83"/>
                <a:gd name="T7" fmla="*/ 21 h 26"/>
                <a:gd name="T8" fmla="*/ 26 w 83"/>
                <a:gd name="T9" fmla="*/ 26 h 26"/>
                <a:gd name="T10" fmla="*/ 52 w 83"/>
                <a:gd name="T11" fmla="*/ 18 h 26"/>
                <a:gd name="T12" fmla="*/ 83 w 83"/>
                <a:gd name="T13" fmla="*/ 4 h 26"/>
                <a:gd name="T14" fmla="*/ 81 w 83"/>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6">
                  <a:moveTo>
                    <a:pt x="81" y="0"/>
                  </a:moveTo>
                  <a:cubicBezTo>
                    <a:pt x="57" y="1"/>
                    <a:pt x="32" y="4"/>
                    <a:pt x="8" y="10"/>
                  </a:cubicBezTo>
                  <a:cubicBezTo>
                    <a:pt x="0" y="11"/>
                    <a:pt x="0" y="11"/>
                    <a:pt x="0" y="11"/>
                  </a:cubicBezTo>
                  <a:cubicBezTo>
                    <a:pt x="2" y="15"/>
                    <a:pt x="4" y="18"/>
                    <a:pt x="6" y="21"/>
                  </a:cubicBezTo>
                  <a:cubicBezTo>
                    <a:pt x="26" y="26"/>
                    <a:pt x="26" y="26"/>
                    <a:pt x="26" y="26"/>
                  </a:cubicBezTo>
                  <a:cubicBezTo>
                    <a:pt x="37" y="23"/>
                    <a:pt x="52" y="18"/>
                    <a:pt x="52" y="18"/>
                  </a:cubicBezTo>
                  <a:cubicBezTo>
                    <a:pt x="83" y="4"/>
                    <a:pt x="83" y="4"/>
                    <a:pt x="83" y="4"/>
                  </a:cubicBezTo>
                  <a:cubicBezTo>
                    <a:pt x="83" y="4"/>
                    <a:pt x="82" y="2"/>
                    <a:pt x="81"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3" name="Freeform 940"/>
            <p:cNvSpPr>
              <a:spLocks/>
            </p:cNvSpPr>
            <p:nvPr/>
          </p:nvSpPr>
          <p:spPr bwMode="auto">
            <a:xfrm>
              <a:off x="4359275" y="1722438"/>
              <a:ext cx="123825" cy="46038"/>
            </a:xfrm>
            <a:custGeom>
              <a:avLst/>
              <a:gdLst>
                <a:gd name="T0" fmla="*/ 0 w 78"/>
                <a:gd name="T1" fmla="*/ 0 h 29"/>
                <a:gd name="T2" fmla="*/ 5 w 78"/>
                <a:gd name="T3" fmla="*/ 13 h 29"/>
                <a:gd name="T4" fmla="*/ 9 w 78"/>
                <a:gd name="T5" fmla="*/ 29 h 29"/>
                <a:gd name="T6" fmla="*/ 78 w 78"/>
                <a:gd name="T7" fmla="*/ 15 h 29"/>
                <a:gd name="T8" fmla="*/ 24 w 78"/>
                <a:gd name="T9" fmla="*/ 11 h 29"/>
                <a:gd name="T10" fmla="*/ 0 w 78"/>
                <a:gd name="T11" fmla="*/ 1 h 29"/>
                <a:gd name="T12" fmla="*/ 0 w 7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78" h="29">
                  <a:moveTo>
                    <a:pt x="0" y="0"/>
                  </a:moveTo>
                  <a:cubicBezTo>
                    <a:pt x="1" y="5"/>
                    <a:pt x="3" y="9"/>
                    <a:pt x="5" y="13"/>
                  </a:cubicBezTo>
                  <a:cubicBezTo>
                    <a:pt x="10" y="21"/>
                    <a:pt x="8" y="24"/>
                    <a:pt x="9" y="29"/>
                  </a:cubicBezTo>
                  <a:cubicBezTo>
                    <a:pt x="32" y="23"/>
                    <a:pt x="55" y="18"/>
                    <a:pt x="78" y="15"/>
                  </a:cubicBezTo>
                  <a:cubicBezTo>
                    <a:pt x="24" y="11"/>
                    <a:pt x="24" y="11"/>
                    <a:pt x="24" y="11"/>
                  </a:cubicBezTo>
                  <a:cubicBezTo>
                    <a:pt x="24" y="11"/>
                    <a:pt x="5" y="6"/>
                    <a:pt x="0" y="1"/>
                  </a:cubicBezTo>
                  <a:cubicBezTo>
                    <a:pt x="0" y="1"/>
                    <a:pt x="0" y="1"/>
                    <a:pt x="0"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4" name="Freeform 941"/>
            <p:cNvSpPr>
              <a:spLocks/>
            </p:cNvSpPr>
            <p:nvPr/>
          </p:nvSpPr>
          <p:spPr bwMode="auto">
            <a:xfrm>
              <a:off x="4373563" y="1746251"/>
              <a:ext cx="131763" cy="33338"/>
            </a:xfrm>
            <a:custGeom>
              <a:avLst/>
              <a:gdLst>
                <a:gd name="T0" fmla="*/ 69 w 84"/>
                <a:gd name="T1" fmla="*/ 0 h 21"/>
                <a:gd name="T2" fmla="*/ 0 w 84"/>
                <a:gd name="T3" fmla="*/ 14 h 21"/>
                <a:gd name="T4" fmla="*/ 1 w 84"/>
                <a:gd name="T5" fmla="*/ 17 h 21"/>
                <a:gd name="T6" fmla="*/ 3 w 84"/>
                <a:gd name="T7" fmla="*/ 21 h 21"/>
                <a:gd name="T8" fmla="*/ 11 w 84"/>
                <a:gd name="T9" fmla="*/ 20 h 21"/>
                <a:gd name="T10" fmla="*/ 84 w 84"/>
                <a:gd name="T11" fmla="*/ 10 h 21"/>
                <a:gd name="T12" fmla="*/ 81 w 84"/>
                <a:gd name="T13" fmla="*/ 1 h 21"/>
                <a:gd name="T14" fmla="*/ 69 w 84"/>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21">
                  <a:moveTo>
                    <a:pt x="69" y="0"/>
                  </a:moveTo>
                  <a:cubicBezTo>
                    <a:pt x="46" y="3"/>
                    <a:pt x="23" y="8"/>
                    <a:pt x="0" y="14"/>
                  </a:cubicBezTo>
                  <a:cubicBezTo>
                    <a:pt x="0" y="15"/>
                    <a:pt x="1" y="16"/>
                    <a:pt x="1" y="17"/>
                  </a:cubicBezTo>
                  <a:cubicBezTo>
                    <a:pt x="2" y="18"/>
                    <a:pt x="3" y="20"/>
                    <a:pt x="3" y="21"/>
                  </a:cubicBezTo>
                  <a:cubicBezTo>
                    <a:pt x="11" y="20"/>
                    <a:pt x="11" y="20"/>
                    <a:pt x="11" y="20"/>
                  </a:cubicBezTo>
                  <a:cubicBezTo>
                    <a:pt x="35" y="14"/>
                    <a:pt x="60" y="11"/>
                    <a:pt x="84" y="10"/>
                  </a:cubicBezTo>
                  <a:cubicBezTo>
                    <a:pt x="84" y="8"/>
                    <a:pt x="82" y="5"/>
                    <a:pt x="81" y="1"/>
                  </a:cubicBezTo>
                  <a:cubicBezTo>
                    <a:pt x="69" y="0"/>
                    <a:pt x="69" y="0"/>
                    <a:pt x="69"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5" name="Freeform 942"/>
            <p:cNvSpPr>
              <a:spLocks/>
            </p:cNvSpPr>
            <p:nvPr/>
          </p:nvSpPr>
          <p:spPr bwMode="auto">
            <a:xfrm>
              <a:off x="4387850" y="1795463"/>
              <a:ext cx="31750" cy="11113"/>
            </a:xfrm>
            <a:custGeom>
              <a:avLst/>
              <a:gdLst>
                <a:gd name="T0" fmla="*/ 0 w 20"/>
                <a:gd name="T1" fmla="*/ 0 h 7"/>
                <a:gd name="T2" fmla="*/ 5 w 20"/>
                <a:gd name="T3" fmla="*/ 7 h 7"/>
                <a:gd name="T4" fmla="*/ 7 w 20"/>
                <a:gd name="T5" fmla="*/ 7 h 7"/>
                <a:gd name="T6" fmla="*/ 20 w 20"/>
                <a:gd name="T7" fmla="*/ 5 h 7"/>
                <a:gd name="T8" fmla="*/ 0 w 20"/>
                <a:gd name="T9" fmla="*/ 0 h 7"/>
              </a:gdLst>
              <a:ahLst/>
              <a:cxnLst>
                <a:cxn ang="0">
                  <a:pos x="T0" y="T1"/>
                </a:cxn>
                <a:cxn ang="0">
                  <a:pos x="T2" y="T3"/>
                </a:cxn>
                <a:cxn ang="0">
                  <a:pos x="T4" y="T5"/>
                </a:cxn>
                <a:cxn ang="0">
                  <a:pos x="T6" y="T7"/>
                </a:cxn>
                <a:cxn ang="0">
                  <a:pos x="T8" y="T9"/>
                </a:cxn>
              </a:cxnLst>
              <a:rect l="0" t="0" r="r" b="b"/>
              <a:pathLst>
                <a:path w="20" h="7">
                  <a:moveTo>
                    <a:pt x="0" y="0"/>
                  </a:moveTo>
                  <a:cubicBezTo>
                    <a:pt x="2" y="3"/>
                    <a:pt x="3" y="6"/>
                    <a:pt x="5" y="7"/>
                  </a:cubicBezTo>
                  <a:cubicBezTo>
                    <a:pt x="5" y="7"/>
                    <a:pt x="6" y="7"/>
                    <a:pt x="7" y="7"/>
                  </a:cubicBezTo>
                  <a:cubicBezTo>
                    <a:pt x="9" y="7"/>
                    <a:pt x="14" y="6"/>
                    <a:pt x="20" y="5"/>
                  </a:cubicBezTo>
                  <a:cubicBezTo>
                    <a:pt x="0" y="0"/>
                    <a:pt x="0" y="0"/>
                    <a:pt x="0" y="0"/>
                  </a:cubicBezTo>
                </a:path>
              </a:pathLst>
            </a:custGeom>
            <a:solidFill>
              <a:srgbClr val="CAD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6" name="Freeform 943"/>
            <p:cNvSpPr>
              <a:spLocks/>
            </p:cNvSpPr>
            <p:nvPr/>
          </p:nvSpPr>
          <p:spPr bwMode="auto">
            <a:xfrm>
              <a:off x="4316413" y="1525588"/>
              <a:ext cx="184150" cy="222250"/>
            </a:xfrm>
            <a:custGeom>
              <a:avLst/>
              <a:gdLst>
                <a:gd name="T0" fmla="*/ 46 w 117"/>
                <a:gd name="T1" fmla="*/ 0 h 140"/>
                <a:gd name="T2" fmla="*/ 16 w 117"/>
                <a:gd name="T3" fmla="*/ 22 h 140"/>
                <a:gd name="T4" fmla="*/ 8 w 117"/>
                <a:gd name="T5" fmla="*/ 31 h 140"/>
                <a:gd name="T6" fmla="*/ 0 w 117"/>
                <a:gd name="T7" fmla="*/ 36 h 140"/>
                <a:gd name="T8" fmla="*/ 20 w 117"/>
                <a:gd name="T9" fmla="*/ 98 h 140"/>
                <a:gd name="T10" fmla="*/ 27 w 117"/>
                <a:gd name="T11" fmla="*/ 124 h 140"/>
                <a:gd name="T12" fmla="*/ 27 w 117"/>
                <a:gd name="T13" fmla="*/ 125 h 140"/>
                <a:gd name="T14" fmla="*/ 51 w 117"/>
                <a:gd name="T15" fmla="*/ 135 h 140"/>
                <a:gd name="T16" fmla="*/ 105 w 117"/>
                <a:gd name="T17" fmla="*/ 139 h 140"/>
                <a:gd name="T18" fmla="*/ 117 w 117"/>
                <a:gd name="T19" fmla="*/ 140 h 140"/>
                <a:gd name="T20" fmla="*/ 104 w 117"/>
                <a:gd name="T21" fmla="*/ 111 h 140"/>
                <a:gd name="T22" fmla="*/ 84 w 117"/>
                <a:gd name="T23" fmla="*/ 65 h 140"/>
                <a:gd name="T24" fmla="*/ 46 w 117"/>
                <a:gd name="T2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40">
                  <a:moveTo>
                    <a:pt x="46" y="0"/>
                  </a:moveTo>
                  <a:cubicBezTo>
                    <a:pt x="37" y="10"/>
                    <a:pt x="16" y="22"/>
                    <a:pt x="16" y="22"/>
                  </a:cubicBezTo>
                  <a:cubicBezTo>
                    <a:pt x="8" y="31"/>
                    <a:pt x="8" y="31"/>
                    <a:pt x="8" y="31"/>
                  </a:cubicBezTo>
                  <a:cubicBezTo>
                    <a:pt x="6" y="34"/>
                    <a:pt x="3" y="35"/>
                    <a:pt x="0" y="36"/>
                  </a:cubicBezTo>
                  <a:cubicBezTo>
                    <a:pt x="4" y="48"/>
                    <a:pt x="19" y="90"/>
                    <a:pt x="20" y="98"/>
                  </a:cubicBezTo>
                  <a:cubicBezTo>
                    <a:pt x="21" y="105"/>
                    <a:pt x="23" y="115"/>
                    <a:pt x="27" y="124"/>
                  </a:cubicBezTo>
                  <a:cubicBezTo>
                    <a:pt x="27" y="125"/>
                    <a:pt x="27" y="125"/>
                    <a:pt x="27" y="125"/>
                  </a:cubicBezTo>
                  <a:cubicBezTo>
                    <a:pt x="32" y="130"/>
                    <a:pt x="51" y="135"/>
                    <a:pt x="51" y="135"/>
                  </a:cubicBezTo>
                  <a:cubicBezTo>
                    <a:pt x="105" y="139"/>
                    <a:pt x="105" y="139"/>
                    <a:pt x="105" y="139"/>
                  </a:cubicBezTo>
                  <a:cubicBezTo>
                    <a:pt x="117" y="140"/>
                    <a:pt x="117" y="140"/>
                    <a:pt x="117" y="140"/>
                  </a:cubicBezTo>
                  <a:cubicBezTo>
                    <a:pt x="113" y="129"/>
                    <a:pt x="107" y="114"/>
                    <a:pt x="104" y="111"/>
                  </a:cubicBezTo>
                  <a:cubicBezTo>
                    <a:pt x="100" y="104"/>
                    <a:pt x="87" y="71"/>
                    <a:pt x="84" y="65"/>
                  </a:cubicBezTo>
                  <a:cubicBezTo>
                    <a:pt x="82" y="60"/>
                    <a:pt x="64" y="13"/>
                    <a:pt x="46"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7" name="Freeform 944"/>
            <p:cNvSpPr>
              <a:spLocks/>
            </p:cNvSpPr>
            <p:nvPr/>
          </p:nvSpPr>
          <p:spPr bwMode="auto">
            <a:xfrm>
              <a:off x="4127500" y="1182688"/>
              <a:ext cx="330200" cy="420688"/>
            </a:xfrm>
            <a:custGeom>
              <a:avLst/>
              <a:gdLst>
                <a:gd name="T0" fmla="*/ 100 w 208"/>
                <a:gd name="T1" fmla="*/ 2 h 265"/>
                <a:gd name="T2" fmla="*/ 95 w 208"/>
                <a:gd name="T3" fmla="*/ 3 h 265"/>
                <a:gd name="T4" fmla="*/ 94 w 208"/>
                <a:gd name="T5" fmla="*/ 3 h 265"/>
                <a:gd name="T6" fmla="*/ 89 w 208"/>
                <a:gd name="T7" fmla="*/ 6 h 265"/>
                <a:gd name="T8" fmla="*/ 87 w 208"/>
                <a:gd name="T9" fmla="*/ 7 h 265"/>
                <a:gd name="T10" fmla="*/ 82 w 208"/>
                <a:gd name="T11" fmla="*/ 6 h 265"/>
                <a:gd name="T12" fmla="*/ 78 w 208"/>
                <a:gd name="T13" fmla="*/ 6 h 265"/>
                <a:gd name="T14" fmla="*/ 76 w 208"/>
                <a:gd name="T15" fmla="*/ 8 h 265"/>
                <a:gd name="T16" fmla="*/ 72 w 208"/>
                <a:gd name="T17" fmla="*/ 9 h 265"/>
                <a:gd name="T18" fmla="*/ 68 w 208"/>
                <a:gd name="T19" fmla="*/ 11 h 265"/>
                <a:gd name="T20" fmla="*/ 63 w 208"/>
                <a:gd name="T21" fmla="*/ 11 h 265"/>
                <a:gd name="T22" fmla="*/ 59 w 208"/>
                <a:gd name="T23" fmla="*/ 12 h 265"/>
                <a:gd name="T24" fmla="*/ 56 w 208"/>
                <a:gd name="T25" fmla="*/ 12 h 265"/>
                <a:gd name="T26" fmla="*/ 45 w 208"/>
                <a:gd name="T27" fmla="*/ 19 h 265"/>
                <a:gd name="T28" fmla="*/ 44 w 208"/>
                <a:gd name="T29" fmla="*/ 19 h 265"/>
                <a:gd name="T30" fmla="*/ 36 w 208"/>
                <a:gd name="T31" fmla="*/ 25 h 265"/>
                <a:gd name="T32" fmla="*/ 27 w 208"/>
                <a:gd name="T33" fmla="*/ 34 h 265"/>
                <a:gd name="T34" fmla="*/ 17 w 208"/>
                <a:gd name="T35" fmla="*/ 49 h 265"/>
                <a:gd name="T36" fmla="*/ 10 w 208"/>
                <a:gd name="T37" fmla="*/ 63 h 265"/>
                <a:gd name="T38" fmla="*/ 4 w 208"/>
                <a:gd name="T39" fmla="*/ 90 h 265"/>
                <a:gd name="T40" fmla="*/ 9 w 208"/>
                <a:gd name="T41" fmla="*/ 151 h 265"/>
                <a:gd name="T42" fmla="*/ 30 w 208"/>
                <a:gd name="T43" fmla="*/ 210 h 265"/>
                <a:gd name="T44" fmla="*/ 60 w 208"/>
                <a:gd name="T45" fmla="*/ 244 h 265"/>
                <a:gd name="T46" fmla="*/ 79 w 208"/>
                <a:gd name="T47" fmla="*/ 265 h 265"/>
                <a:gd name="T48" fmla="*/ 101 w 208"/>
                <a:gd name="T49" fmla="*/ 251 h 265"/>
                <a:gd name="T50" fmla="*/ 113 w 208"/>
                <a:gd name="T51" fmla="*/ 253 h 265"/>
                <a:gd name="T52" fmla="*/ 118 w 208"/>
                <a:gd name="T53" fmla="*/ 249 h 265"/>
                <a:gd name="T54" fmla="*/ 165 w 208"/>
                <a:gd name="T55" fmla="*/ 216 h 265"/>
                <a:gd name="T56" fmla="*/ 183 w 208"/>
                <a:gd name="T57" fmla="*/ 165 h 265"/>
                <a:gd name="T58" fmla="*/ 203 w 208"/>
                <a:gd name="T59" fmla="*/ 112 h 265"/>
                <a:gd name="T60" fmla="*/ 191 w 208"/>
                <a:gd name="T61" fmla="*/ 123 h 265"/>
                <a:gd name="T62" fmla="*/ 180 w 208"/>
                <a:gd name="T63" fmla="*/ 44 h 265"/>
                <a:gd name="T64" fmla="*/ 166 w 208"/>
                <a:gd name="T65" fmla="*/ 25 h 265"/>
                <a:gd name="T66" fmla="*/ 162 w 208"/>
                <a:gd name="T67" fmla="*/ 27 h 265"/>
                <a:gd name="T68" fmla="*/ 159 w 208"/>
                <a:gd name="T69" fmla="*/ 22 h 265"/>
                <a:gd name="T70" fmla="*/ 154 w 208"/>
                <a:gd name="T71" fmla="*/ 18 h 265"/>
                <a:gd name="T72" fmla="*/ 150 w 208"/>
                <a:gd name="T73" fmla="*/ 19 h 265"/>
                <a:gd name="T74" fmla="*/ 143 w 208"/>
                <a:gd name="T75" fmla="*/ 13 h 265"/>
                <a:gd name="T76" fmla="*/ 142 w 208"/>
                <a:gd name="T77" fmla="*/ 13 h 265"/>
                <a:gd name="T78" fmla="*/ 138 w 208"/>
                <a:gd name="T79" fmla="*/ 11 h 265"/>
                <a:gd name="T80" fmla="*/ 134 w 208"/>
                <a:gd name="T81" fmla="*/ 9 h 265"/>
                <a:gd name="T82" fmla="*/ 127 w 208"/>
                <a:gd name="T83" fmla="*/ 8 h 265"/>
                <a:gd name="T84" fmla="*/ 123 w 208"/>
                <a:gd name="T85" fmla="*/ 7 h 265"/>
                <a:gd name="T86" fmla="*/ 118 w 208"/>
                <a:gd name="T87" fmla="*/ 9 h 265"/>
                <a:gd name="T88" fmla="*/ 111 w 208"/>
                <a:gd name="T89" fmla="*/ 3 h 265"/>
                <a:gd name="T90" fmla="*/ 108 w 208"/>
                <a:gd name="T91" fmla="*/ 4 h 265"/>
                <a:gd name="T92" fmla="*/ 102 w 208"/>
                <a:gd name="T9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265">
                  <a:moveTo>
                    <a:pt x="102" y="0"/>
                  </a:moveTo>
                  <a:cubicBezTo>
                    <a:pt x="101" y="0"/>
                    <a:pt x="101" y="1"/>
                    <a:pt x="100" y="2"/>
                  </a:cubicBezTo>
                  <a:cubicBezTo>
                    <a:pt x="100" y="4"/>
                    <a:pt x="98" y="5"/>
                    <a:pt x="97" y="5"/>
                  </a:cubicBezTo>
                  <a:cubicBezTo>
                    <a:pt x="96" y="5"/>
                    <a:pt x="95" y="4"/>
                    <a:pt x="95" y="3"/>
                  </a:cubicBezTo>
                  <a:cubicBezTo>
                    <a:pt x="95" y="2"/>
                    <a:pt x="95" y="1"/>
                    <a:pt x="95" y="1"/>
                  </a:cubicBezTo>
                  <a:cubicBezTo>
                    <a:pt x="95" y="1"/>
                    <a:pt x="95" y="2"/>
                    <a:pt x="94" y="3"/>
                  </a:cubicBezTo>
                  <a:cubicBezTo>
                    <a:pt x="93" y="5"/>
                    <a:pt x="91" y="7"/>
                    <a:pt x="90" y="7"/>
                  </a:cubicBezTo>
                  <a:cubicBezTo>
                    <a:pt x="90" y="7"/>
                    <a:pt x="90" y="6"/>
                    <a:pt x="89" y="6"/>
                  </a:cubicBezTo>
                  <a:cubicBezTo>
                    <a:pt x="89" y="5"/>
                    <a:pt x="89" y="5"/>
                    <a:pt x="89" y="5"/>
                  </a:cubicBezTo>
                  <a:cubicBezTo>
                    <a:pt x="89" y="5"/>
                    <a:pt x="89" y="6"/>
                    <a:pt x="87" y="7"/>
                  </a:cubicBezTo>
                  <a:cubicBezTo>
                    <a:pt x="85" y="7"/>
                    <a:pt x="84" y="7"/>
                    <a:pt x="84" y="7"/>
                  </a:cubicBezTo>
                  <a:cubicBezTo>
                    <a:pt x="83" y="7"/>
                    <a:pt x="82" y="7"/>
                    <a:pt x="82" y="6"/>
                  </a:cubicBezTo>
                  <a:cubicBezTo>
                    <a:pt x="81" y="5"/>
                    <a:pt x="81" y="4"/>
                    <a:pt x="80" y="4"/>
                  </a:cubicBezTo>
                  <a:cubicBezTo>
                    <a:pt x="79" y="4"/>
                    <a:pt x="79" y="5"/>
                    <a:pt x="78" y="6"/>
                  </a:cubicBezTo>
                  <a:cubicBezTo>
                    <a:pt x="78" y="7"/>
                    <a:pt x="77" y="8"/>
                    <a:pt x="76" y="8"/>
                  </a:cubicBezTo>
                  <a:cubicBezTo>
                    <a:pt x="76" y="8"/>
                    <a:pt x="76" y="8"/>
                    <a:pt x="76" y="8"/>
                  </a:cubicBezTo>
                  <a:cubicBezTo>
                    <a:pt x="76" y="8"/>
                    <a:pt x="75" y="8"/>
                    <a:pt x="75" y="8"/>
                  </a:cubicBezTo>
                  <a:cubicBezTo>
                    <a:pt x="74" y="8"/>
                    <a:pt x="73" y="8"/>
                    <a:pt x="72" y="9"/>
                  </a:cubicBezTo>
                  <a:cubicBezTo>
                    <a:pt x="71" y="11"/>
                    <a:pt x="71" y="12"/>
                    <a:pt x="70" y="12"/>
                  </a:cubicBezTo>
                  <a:cubicBezTo>
                    <a:pt x="69" y="12"/>
                    <a:pt x="69" y="12"/>
                    <a:pt x="68" y="11"/>
                  </a:cubicBezTo>
                  <a:cubicBezTo>
                    <a:pt x="66" y="10"/>
                    <a:pt x="65" y="9"/>
                    <a:pt x="64" y="9"/>
                  </a:cubicBezTo>
                  <a:cubicBezTo>
                    <a:pt x="64" y="9"/>
                    <a:pt x="63" y="10"/>
                    <a:pt x="63" y="11"/>
                  </a:cubicBezTo>
                  <a:cubicBezTo>
                    <a:pt x="62" y="12"/>
                    <a:pt x="61" y="12"/>
                    <a:pt x="60" y="12"/>
                  </a:cubicBezTo>
                  <a:cubicBezTo>
                    <a:pt x="60" y="12"/>
                    <a:pt x="59" y="12"/>
                    <a:pt x="59" y="12"/>
                  </a:cubicBezTo>
                  <a:cubicBezTo>
                    <a:pt x="59" y="12"/>
                    <a:pt x="59" y="12"/>
                    <a:pt x="59" y="12"/>
                  </a:cubicBezTo>
                  <a:cubicBezTo>
                    <a:pt x="58" y="12"/>
                    <a:pt x="57" y="12"/>
                    <a:pt x="56" y="12"/>
                  </a:cubicBezTo>
                  <a:cubicBezTo>
                    <a:pt x="53" y="13"/>
                    <a:pt x="51" y="15"/>
                    <a:pt x="50" y="17"/>
                  </a:cubicBezTo>
                  <a:cubicBezTo>
                    <a:pt x="49" y="18"/>
                    <a:pt x="47" y="19"/>
                    <a:pt x="45" y="19"/>
                  </a:cubicBezTo>
                  <a:cubicBezTo>
                    <a:pt x="45" y="19"/>
                    <a:pt x="44" y="19"/>
                    <a:pt x="44" y="19"/>
                  </a:cubicBezTo>
                  <a:cubicBezTo>
                    <a:pt x="44" y="19"/>
                    <a:pt x="44" y="19"/>
                    <a:pt x="44" y="19"/>
                  </a:cubicBezTo>
                  <a:cubicBezTo>
                    <a:pt x="42" y="19"/>
                    <a:pt x="42" y="20"/>
                    <a:pt x="42" y="22"/>
                  </a:cubicBezTo>
                  <a:cubicBezTo>
                    <a:pt x="41" y="24"/>
                    <a:pt x="39" y="24"/>
                    <a:pt x="36" y="25"/>
                  </a:cubicBezTo>
                  <a:cubicBezTo>
                    <a:pt x="34" y="26"/>
                    <a:pt x="32" y="27"/>
                    <a:pt x="31" y="29"/>
                  </a:cubicBezTo>
                  <a:cubicBezTo>
                    <a:pt x="31" y="31"/>
                    <a:pt x="31" y="33"/>
                    <a:pt x="27" y="34"/>
                  </a:cubicBezTo>
                  <a:cubicBezTo>
                    <a:pt x="24" y="34"/>
                    <a:pt x="23" y="33"/>
                    <a:pt x="23" y="36"/>
                  </a:cubicBezTo>
                  <a:cubicBezTo>
                    <a:pt x="23" y="38"/>
                    <a:pt x="19" y="48"/>
                    <a:pt x="17" y="49"/>
                  </a:cubicBezTo>
                  <a:cubicBezTo>
                    <a:pt x="15" y="49"/>
                    <a:pt x="12" y="50"/>
                    <a:pt x="12" y="53"/>
                  </a:cubicBezTo>
                  <a:cubicBezTo>
                    <a:pt x="13" y="56"/>
                    <a:pt x="12" y="60"/>
                    <a:pt x="10" y="63"/>
                  </a:cubicBezTo>
                  <a:cubicBezTo>
                    <a:pt x="7" y="65"/>
                    <a:pt x="8" y="68"/>
                    <a:pt x="8" y="72"/>
                  </a:cubicBezTo>
                  <a:cubicBezTo>
                    <a:pt x="8" y="76"/>
                    <a:pt x="7" y="84"/>
                    <a:pt x="4" y="90"/>
                  </a:cubicBezTo>
                  <a:cubicBezTo>
                    <a:pt x="0" y="95"/>
                    <a:pt x="2" y="114"/>
                    <a:pt x="2" y="122"/>
                  </a:cubicBezTo>
                  <a:cubicBezTo>
                    <a:pt x="3" y="131"/>
                    <a:pt x="1" y="138"/>
                    <a:pt x="9" y="151"/>
                  </a:cubicBezTo>
                  <a:cubicBezTo>
                    <a:pt x="17" y="165"/>
                    <a:pt x="21" y="170"/>
                    <a:pt x="20" y="183"/>
                  </a:cubicBezTo>
                  <a:cubicBezTo>
                    <a:pt x="18" y="196"/>
                    <a:pt x="26" y="204"/>
                    <a:pt x="30" y="210"/>
                  </a:cubicBezTo>
                  <a:cubicBezTo>
                    <a:pt x="30" y="210"/>
                    <a:pt x="40" y="225"/>
                    <a:pt x="59" y="233"/>
                  </a:cubicBezTo>
                  <a:cubicBezTo>
                    <a:pt x="59" y="233"/>
                    <a:pt x="56" y="240"/>
                    <a:pt x="60" y="244"/>
                  </a:cubicBezTo>
                  <a:cubicBezTo>
                    <a:pt x="60" y="244"/>
                    <a:pt x="66" y="253"/>
                    <a:pt x="68" y="258"/>
                  </a:cubicBezTo>
                  <a:cubicBezTo>
                    <a:pt x="70" y="261"/>
                    <a:pt x="74" y="265"/>
                    <a:pt x="79" y="265"/>
                  </a:cubicBezTo>
                  <a:cubicBezTo>
                    <a:pt x="82" y="265"/>
                    <a:pt x="84" y="264"/>
                    <a:pt x="87" y="262"/>
                  </a:cubicBezTo>
                  <a:cubicBezTo>
                    <a:pt x="87" y="262"/>
                    <a:pt x="98" y="251"/>
                    <a:pt x="101" y="251"/>
                  </a:cubicBezTo>
                  <a:cubicBezTo>
                    <a:pt x="101" y="251"/>
                    <a:pt x="101" y="251"/>
                    <a:pt x="101" y="251"/>
                  </a:cubicBezTo>
                  <a:cubicBezTo>
                    <a:pt x="101" y="251"/>
                    <a:pt x="107" y="253"/>
                    <a:pt x="113" y="253"/>
                  </a:cubicBezTo>
                  <a:cubicBezTo>
                    <a:pt x="115" y="253"/>
                    <a:pt x="117" y="252"/>
                    <a:pt x="119" y="252"/>
                  </a:cubicBezTo>
                  <a:cubicBezTo>
                    <a:pt x="118" y="250"/>
                    <a:pt x="118" y="249"/>
                    <a:pt x="118" y="249"/>
                  </a:cubicBezTo>
                  <a:cubicBezTo>
                    <a:pt x="161" y="214"/>
                    <a:pt x="161" y="214"/>
                    <a:pt x="161" y="214"/>
                  </a:cubicBezTo>
                  <a:cubicBezTo>
                    <a:pt x="162" y="214"/>
                    <a:pt x="164" y="215"/>
                    <a:pt x="165" y="216"/>
                  </a:cubicBezTo>
                  <a:cubicBezTo>
                    <a:pt x="166" y="215"/>
                    <a:pt x="167" y="214"/>
                    <a:pt x="168" y="213"/>
                  </a:cubicBezTo>
                  <a:cubicBezTo>
                    <a:pt x="174" y="202"/>
                    <a:pt x="181" y="182"/>
                    <a:pt x="183" y="165"/>
                  </a:cubicBezTo>
                  <a:cubicBezTo>
                    <a:pt x="183" y="165"/>
                    <a:pt x="197" y="165"/>
                    <a:pt x="203" y="141"/>
                  </a:cubicBezTo>
                  <a:cubicBezTo>
                    <a:pt x="208" y="122"/>
                    <a:pt x="208" y="112"/>
                    <a:pt x="203" y="112"/>
                  </a:cubicBezTo>
                  <a:cubicBezTo>
                    <a:pt x="202" y="112"/>
                    <a:pt x="200" y="113"/>
                    <a:pt x="199" y="114"/>
                  </a:cubicBezTo>
                  <a:cubicBezTo>
                    <a:pt x="199" y="114"/>
                    <a:pt x="192" y="121"/>
                    <a:pt x="191" y="123"/>
                  </a:cubicBezTo>
                  <a:cubicBezTo>
                    <a:pt x="191" y="123"/>
                    <a:pt x="194" y="88"/>
                    <a:pt x="194" y="81"/>
                  </a:cubicBezTo>
                  <a:cubicBezTo>
                    <a:pt x="193" y="75"/>
                    <a:pt x="191" y="55"/>
                    <a:pt x="180" y="44"/>
                  </a:cubicBezTo>
                  <a:cubicBezTo>
                    <a:pt x="168" y="32"/>
                    <a:pt x="169" y="32"/>
                    <a:pt x="168" y="30"/>
                  </a:cubicBezTo>
                  <a:cubicBezTo>
                    <a:pt x="168" y="28"/>
                    <a:pt x="168" y="25"/>
                    <a:pt x="166" y="25"/>
                  </a:cubicBezTo>
                  <a:cubicBezTo>
                    <a:pt x="166" y="25"/>
                    <a:pt x="166" y="26"/>
                    <a:pt x="165" y="26"/>
                  </a:cubicBezTo>
                  <a:cubicBezTo>
                    <a:pt x="164" y="26"/>
                    <a:pt x="163" y="27"/>
                    <a:pt x="162" y="27"/>
                  </a:cubicBezTo>
                  <a:cubicBezTo>
                    <a:pt x="162" y="27"/>
                    <a:pt x="161" y="26"/>
                    <a:pt x="161" y="25"/>
                  </a:cubicBezTo>
                  <a:cubicBezTo>
                    <a:pt x="161" y="23"/>
                    <a:pt x="161" y="22"/>
                    <a:pt x="159" y="22"/>
                  </a:cubicBezTo>
                  <a:cubicBezTo>
                    <a:pt x="157" y="22"/>
                    <a:pt x="157" y="22"/>
                    <a:pt x="156" y="20"/>
                  </a:cubicBezTo>
                  <a:cubicBezTo>
                    <a:pt x="156" y="19"/>
                    <a:pt x="155" y="18"/>
                    <a:pt x="154" y="18"/>
                  </a:cubicBezTo>
                  <a:cubicBezTo>
                    <a:pt x="153" y="18"/>
                    <a:pt x="152" y="19"/>
                    <a:pt x="151" y="19"/>
                  </a:cubicBezTo>
                  <a:cubicBezTo>
                    <a:pt x="151" y="19"/>
                    <a:pt x="150" y="19"/>
                    <a:pt x="150" y="19"/>
                  </a:cubicBezTo>
                  <a:cubicBezTo>
                    <a:pt x="149" y="19"/>
                    <a:pt x="148" y="18"/>
                    <a:pt x="147" y="17"/>
                  </a:cubicBezTo>
                  <a:cubicBezTo>
                    <a:pt x="146" y="15"/>
                    <a:pt x="145" y="13"/>
                    <a:pt x="143" y="13"/>
                  </a:cubicBezTo>
                  <a:cubicBezTo>
                    <a:pt x="143" y="13"/>
                    <a:pt x="143" y="13"/>
                    <a:pt x="143" y="13"/>
                  </a:cubicBezTo>
                  <a:cubicBezTo>
                    <a:pt x="142" y="13"/>
                    <a:pt x="142" y="13"/>
                    <a:pt x="142" y="13"/>
                  </a:cubicBezTo>
                  <a:cubicBezTo>
                    <a:pt x="142" y="13"/>
                    <a:pt x="141" y="13"/>
                    <a:pt x="141" y="13"/>
                  </a:cubicBezTo>
                  <a:cubicBezTo>
                    <a:pt x="140" y="13"/>
                    <a:pt x="139" y="13"/>
                    <a:pt x="138" y="11"/>
                  </a:cubicBezTo>
                  <a:cubicBezTo>
                    <a:pt x="137" y="10"/>
                    <a:pt x="136" y="9"/>
                    <a:pt x="134" y="9"/>
                  </a:cubicBezTo>
                  <a:cubicBezTo>
                    <a:pt x="134" y="9"/>
                    <a:pt x="134" y="9"/>
                    <a:pt x="134" y="9"/>
                  </a:cubicBezTo>
                  <a:cubicBezTo>
                    <a:pt x="133" y="9"/>
                    <a:pt x="133" y="9"/>
                    <a:pt x="132" y="9"/>
                  </a:cubicBezTo>
                  <a:cubicBezTo>
                    <a:pt x="130" y="9"/>
                    <a:pt x="128" y="9"/>
                    <a:pt x="127" y="8"/>
                  </a:cubicBezTo>
                  <a:cubicBezTo>
                    <a:pt x="126" y="7"/>
                    <a:pt x="125" y="6"/>
                    <a:pt x="125" y="6"/>
                  </a:cubicBezTo>
                  <a:cubicBezTo>
                    <a:pt x="124" y="6"/>
                    <a:pt x="124" y="6"/>
                    <a:pt x="123" y="7"/>
                  </a:cubicBezTo>
                  <a:cubicBezTo>
                    <a:pt x="122" y="9"/>
                    <a:pt x="121" y="10"/>
                    <a:pt x="120" y="10"/>
                  </a:cubicBezTo>
                  <a:cubicBezTo>
                    <a:pt x="119" y="10"/>
                    <a:pt x="119" y="10"/>
                    <a:pt x="118" y="9"/>
                  </a:cubicBezTo>
                  <a:cubicBezTo>
                    <a:pt x="117" y="6"/>
                    <a:pt x="113" y="8"/>
                    <a:pt x="113" y="6"/>
                  </a:cubicBezTo>
                  <a:cubicBezTo>
                    <a:pt x="113" y="4"/>
                    <a:pt x="112" y="3"/>
                    <a:pt x="111" y="3"/>
                  </a:cubicBezTo>
                  <a:cubicBezTo>
                    <a:pt x="110" y="3"/>
                    <a:pt x="110" y="3"/>
                    <a:pt x="110" y="3"/>
                  </a:cubicBezTo>
                  <a:cubicBezTo>
                    <a:pt x="109" y="4"/>
                    <a:pt x="109" y="4"/>
                    <a:pt x="108" y="4"/>
                  </a:cubicBezTo>
                  <a:cubicBezTo>
                    <a:pt x="106" y="4"/>
                    <a:pt x="103" y="3"/>
                    <a:pt x="103" y="2"/>
                  </a:cubicBezTo>
                  <a:cubicBezTo>
                    <a:pt x="103" y="1"/>
                    <a:pt x="102" y="0"/>
                    <a:pt x="102"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58" name="Freeform 945"/>
            <p:cNvSpPr>
              <a:spLocks/>
            </p:cNvSpPr>
            <p:nvPr/>
          </p:nvSpPr>
          <p:spPr bwMode="auto">
            <a:xfrm>
              <a:off x="4314825" y="1522413"/>
              <a:ext cx="74613" cy="60325"/>
            </a:xfrm>
            <a:custGeom>
              <a:avLst/>
              <a:gdLst>
                <a:gd name="T0" fmla="*/ 43 w 47"/>
                <a:gd name="T1" fmla="*/ 0 h 38"/>
                <a:gd name="T2" fmla="*/ 0 w 47"/>
                <a:gd name="T3" fmla="*/ 35 h 38"/>
                <a:gd name="T4" fmla="*/ 1 w 47"/>
                <a:gd name="T5" fmla="*/ 38 h 38"/>
                <a:gd name="T6" fmla="*/ 9 w 47"/>
                <a:gd name="T7" fmla="*/ 33 h 38"/>
                <a:gd name="T8" fmla="*/ 17 w 47"/>
                <a:gd name="T9" fmla="*/ 24 h 38"/>
                <a:gd name="T10" fmla="*/ 47 w 47"/>
                <a:gd name="T11" fmla="*/ 2 h 38"/>
                <a:gd name="T12" fmla="*/ 43 w 47"/>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47" h="38">
                  <a:moveTo>
                    <a:pt x="43" y="0"/>
                  </a:moveTo>
                  <a:cubicBezTo>
                    <a:pt x="0" y="35"/>
                    <a:pt x="0" y="35"/>
                    <a:pt x="0" y="35"/>
                  </a:cubicBezTo>
                  <a:cubicBezTo>
                    <a:pt x="0" y="35"/>
                    <a:pt x="0" y="36"/>
                    <a:pt x="1" y="38"/>
                  </a:cubicBezTo>
                  <a:cubicBezTo>
                    <a:pt x="4" y="37"/>
                    <a:pt x="7" y="36"/>
                    <a:pt x="9" y="33"/>
                  </a:cubicBezTo>
                  <a:cubicBezTo>
                    <a:pt x="17" y="24"/>
                    <a:pt x="17" y="24"/>
                    <a:pt x="17" y="24"/>
                  </a:cubicBezTo>
                  <a:cubicBezTo>
                    <a:pt x="17" y="24"/>
                    <a:pt x="38" y="12"/>
                    <a:pt x="47" y="2"/>
                  </a:cubicBezTo>
                  <a:cubicBezTo>
                    <a:pt x="46" y="1"/>
                    <a:pt x="44" y="0"/>
                    <a:pt x="43" y="0"/>
                  </a:cubicBezTo>
                </a:path>
              </a:pathLst>
            </a:custGeom>
            <a:solidFill>
              <a:srgbClr val="B5C5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1" name="Freeform 948"/>
            <p:cNvSpPr>
              <a:spLocks/>
            </p:cNvSpPr>
            <p:nvPr/>
          </p:nvSpPr>
          <p:spPr bwMode="auto">
            <a:xfrm>
              <a:off x="6946900" y="2578101"/>
              <a:ext cx="452438" cy="960438"/>
            </a:xfrm>
            <a:custGeom>
              <a:avLst/>
              <a:gdLst>
                <a:gd name="T0" fmla="*/ 203 w 285"/>
                <a:gd name="T1" fmla="*/ 0 h 605"/>
                <a:gd name="T2" fmla="*/ 201 w 285"/>
                <a:gd name="T3" fmla="*/ 0 h 605"/>
                <a:gd name="T4" fmla="*/ 178 w 285"/>
                <a:gd name="T5" fmla="*/ 2 h 605"/>
                <a:gd name="T6" fmla="*/ 137 w 285"/>
                <a:gd name="T7" fmla="*/ 78 h 605"/>
                <a:gd name="T8" fmla="*/ 135 w 285"/>
                <a:gd name="T9" fmla="*/ 78 h 605"/>
                <a:gd name="T10" fmla="*/ 71 w 285"/>
                <a:gd name="T11" fmla="*/ 44 h 605"/>
                <a:gd name="T12" fmla="*/ 70 w 285"/>
                <a:gd name="T13" fmla="*/ 44 h 605"/>
                <a:gd name="T14" fmla="*/ 0 w 285"/>
                <a:gd name="T15" fmla="*/ 47 h 605"/>
                <a:gd name="T16" fmla="*/ 9 w 285"/>
                <a:gd name="T17" fmla="*/ 55 h 605"/>
                <a:gd name="T18" fmla="*/ 27 w 285"/>
                <a:gd name="T19" fmla="*/ 73 h 605"/>
                <a:gd name="T20" fmla="*/ 57 w 285"/>
                <a:gd name="T21" fmla="*/ 71 h 605"/>
                <a:gd name="T22" fmla="*/ 67 w 285"/>
                <a:gd name="T23" fmla="*/ 72 h 605"/>
                <a:gd name="T24" fmla="*/ 67 w 285"/>
                <a:gd name="T25" fmla="*/ 76 h 605"/>
                <a:gd name="T26" fmla="*/ 29 w 285"/>
                <a:gd name="T27" fmla="*/ 77 h 605"/>
                <a:gd name="T28" fmla="*/ 34 w 285"/>
                <a:gd name="T29" fmla="*/ 91 h 605"/>
                <a:gd name="T30" fmla="*/ 74 w 285"/>
                <a:gd name="T31" fmla="*/ 129 h 605"/>
                <a:gd name="T32" fmla="*/ 134 w 285"/>
                <a:gd name="T33" fmla="*/ 189 h 605"/>
                <a:gd name="T34" fmla="*/ 145 w 285"/>
                <a:gd name="T35" fmla="*/ 215 h 605"/>
                <a:gd name="T36" fmla="*/ 108 w 285"/>
                <a:gd name="T37" fmla="*/ 110 h 605"/>
                <a:gd name="T38" fmla="*/ 136 w 285"/>
                <a:gd name="T39" fmla="*/ 106 h 605"/>
                <a:gd name="T40" fmla="*/ 165 w 285"/>
                <a:gd name="T41" fmla="*/ 196 h 605"/>
                <a:gd name="T42" fmla="*/ 173 w 285"/>
                <a:gd name="T43" fmla="*/ 329 h 605"/>
                <a:gd name="T44" fmla="*/ 158 w 285"/>
                <a:gd name="T45" fmla="*/ 473 h 605"/>
                <a:gd name="T46" fmla="*/ 126 w 285"/>
                <a:gd name="T47" fmla="*/ 478 h 605"/>
                <a:gd name="T48" fmla="*/ 154 w 285"/>
                <a:gd name="T49" fmla="*/ 330 h 605"/>
                <a:gd name="T50" fmla="*/ 145 w 285"/>
                <a:gd name="T51" fmla="*/ 362 h 605"/>
                <a:gd name="T52" fmla="*/ 139 w 285"/>
                <a:gd name="T53" fmla="*/ 382 h 605"/>
                <a:gd name="T54" fmla="*/ 122 w 285"/>
                <a:gd name="T55" fmla="*/ 409 h 605"/>
                <a:gd name="T56" fmla="*/ 112 w 285"/>
                <a:gd name="T57" fmla="*/ 421 h 605"/>
                <a:gd name="T58" fmla="*/ 94 w 285"/>
                <a:gd name="T59" fmla="*/ 437 h 605"/>
                <a:gd name="T60" fmla="*/ 75 w 285"/>
                <a:gd name="T61" fmla="*/ 448 h 605"/>
                <a:gd name="T62" fmla="*/ 57 w 285"/>
                <a:gd name="T63" fmla="*/ 455 h 605"/>
                <a:gd name="T64" fmla="*/ 52 w 285"/>
                <a:gd name="T65" fmla="*/ 457 h 605"/>
                <a:gd name="T66" fmla="*/ 73 w 285"/>
                <a:gd name="T67" fmla="*/ 540 h 605"/>
                <a:gd name="T68" fmla="*/ 74 w 285"/>
                <a:gd name="T69" fmla="*/ 540 h 605"/>
                <a:gd name="T70" fmla="*/ 87 w 285"/>
                <a:gd name="T71" fmla="*/ 543 h 605"/>
                <a:gd name="T72" fmla="*/ 99 w 285"/>
                <a:gd name="T73" fmla="*/ 549 h 605"/>
                <a:gd name="T74" fmla="*/ 105 w 285"/>
                <a:gd name="T75" fmla="*/ 546 h 605"/>
                <a:gd name="T76" fmla="*/ 222 w 285"/>
                <a:gd name="T77" fmla="*/ 605 h 605"/>
                <a:gd name="T78" fmla="*/ 228 w 285"/>
                <a:gd name="T79" fmla="*/ 581 h 605"/>
                <a:gd name="T80" fmla="*/ 110 w 285"/>
                <a:gd name="T81" fmla="*/ 518 h 605"/>
                <a:gd name="T82" fmla="*/ 94 w 285"/>
                <a:gd name="T83" fmla="*/ 513 h 605"/>
                <a:gd name="T84" fmla="*/ 93 w 285"/>
                <a:gd name="T85" fmla="*/ 513 h 605"/>
                <a:gd name="T86" fmla="*/ 111 w 285"/>
                <a:gd name="T87" fmla="*/ 505 h 605"/>
                <a:gd name="T88" fmla="*/ 110 w 285"/>
                <a:gd name="T89" fmla="*/ 507 h 605"/>
                <a:gd name="T90" fmla="*/ 172 w 285"/>
                <a:gd name="T91" fmla="*/ 498 h 605"/>
                <a:gd name="T92" fmla="*/ 176 w 285"/>
                <a:gd name="T93" fmla="*/ 498 h 605"/>
                <a:gd name="T94" fmla="*/ 196 w 285"/>
                <a:gd name="T95" fmla="*/ 491 h 605"/>
                <a:gd name="T96" fmla="*/ 226 w 285"/>
                <a:gd name="T97" fmla="*/ 462 h 605"/>
                <a:gd name="T98" fmla="*/ 239 w 285"/>
                <a:gd name="T99" fmla="*/ 428 h 605"/>
                <a:gd name="T100" fmla="*/ 259 w 285"/>
                <a:gd name="T101" fmla="*/ 337 h 605"/>
                <a:gd name="T102" fmla="*/ 259 w 285"/>
                <a:gd name="T103" fmla="*/ 135 h 605"/>
                <a:gd name="T104" fmla="*/ 221 w 285"/>
                <a:gd name="T105" fmla="*/ 20 h 605"/>
                <a:gd name="T106" fmla="*/ 203 w 285"/>
                <a:gd name="T107"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 h="605">
                  <a:moveTo>
                    <a:pt x="203" y="0"/>
                  </a:moveTo>
                  <a:cubicBezTo>
                    <a:pt x="202" y="0"/>
                    <a:pt x="202" y="0"/>
                    <a:pt x="201" y="0"/>
                  </a:cubicBezTo>
                  <a:cubicBezTo>
                    <a:pt x="178" y="2"/>
                    <a:pt x="178" y="2"/>
                    <a:pt x="178" y="2"/>
                  </a:cubicBezTo>
                  <a:cubicBezTo>
                    <a:pt x="178" y="2"/>
                    <a:pt x="138" y="19"/>
                    <a:pt x="137" y="78"/>
                  </a:cubicBezTo>
                  <a:cubicBezTo>
                    <a:pt x="135" y="78"/>
                    <a:pt x="135" y="78"/>
                    <a:pt x="135" y="78"/>
                  </a:cubicBezTo>
                  <a:cubicBezTo>
                    <a:pt x="120" y="68"/>
                    <a:pt x="83" y="44"/>
                    <a:pt x="71" y="44"/>
                  </a:cubicBezTo>
                  <a:cubicBezTo>
                    <a:pt x="71" y="44"/>
                    <a:pt x="70" y="44"/>
                    <a:pt x="70" y="44"/>
                  </a:cubicBezTo>
                  <a:cubicBezTo>
                    <a:pt x="58" y="44"/>
                    <a:pt x="21" y="46"/>
                    <a:pt x="0" y="47"/>
                  </a:cubicBezTo>
                  <a:cubicBezTo>
                    <a:pt x="3" y="50"/>
                    <a:pt x="6" y="52"/>
                    <a:pt x="9" y="55"/>
                  </a:cubicBezTo>
                  <a:cubicBezTo>
                    <a:pt x="18" y="62"/>
                    <a:pt x="22" y="64"/>
                    <a:pt x="27" y="73"/>
                  </a:cubicBezTo>
                  <a:cubicBezTo>
                    <a:pt x="38" y="72"/>
                    <a:pt x="49" y="71"/>
                    <a:pt x="57" y="71"/>
                  </a:cubicBezTo>
                  <a:cubicBezTo>
                    <a:pt x="61" y="71"/>
                    <a:pt x="65" y="71"/>
                    <a:pt x="67" y="72"/>
                  </a:cubicBezTo>
                  <a:cubicBezTo>
                    <a:pt x="67" y="76"/>
                    <a:pt x="67" y="76"/>
                    <a:pt x="67" y="76"/>
                  </a:cubicBezTo>
                  <a:cubicBezTo>
                    <a:pt x="29" y="77"/>
                    <a:pt x="29" y="77"/>
                    <a:pt x="29" y="77"/>
                  </a:cubicBezTo>
                  <a:cubicBezTo>
                    <a:pt x="31" y="81"/>
                    <a:pt x="32" y="85"/>
                    <a:pt x="34" y="91"/>
                  </a:cubicBezTo>
                  <a:cubicBezTo>
                    <a:pt x="42" y="117"/>
                    <a:pt x="74" y="129"/>
                    <a:pt x="74" y="129"/>
                  </a:cubicBezTo>
                  <a:cubicBezTo>
                    <a:pt x="121" y="151"/>
                    <a:pt x="134" y="189"/>
                    <a:pt x="134" y="189"/>
                  </a:cubicBezTo>
                  <a:cubicBezTo>
                    <a:pt x="139" y="197"/>
                    <a:pt x="142" y="206"/>
                    <a:pt x="145" y="215"/>
                  </a:cubicBezTo>
                  <a:cubicBezTo>
                    <a:pt x="138" y="181"/>
                    <a:pt x="126" y="145"/>
                    <a:pt x="108" y="110"/>
                  </a:cubicBezTo>
                  <a:cubicBezTo>
                    <a:pt x="136" y="106"/>
                    <a:pt x="136" y="106"/>
                    <a:pt x="136" y="106"/>
                  </a:cubicBezTo>
                  <a:cubicBezTo>
                    <a:pt x="136" y="106"/>
                    <a:pt x="156" y="167"/>
                    <a:pt x="165" y="196"/>
                  </a:cubicBezTo>
                  <a:cubicBezTo>
                    <a:pt x="165" y="196"/>
                    <a:pt x="181" y="248"/>
                    <a:pt x="173" y="329"/>
                  </a:cubicBezTo>
                  <a:cubicBezTo>
                    <a:pt x="173" y="329"/>
                    <a:pt x="145" y="434"/>
                    <a:pt x="158" y="473"/>
                  </a:cubicBezTo>
                  <a:cubicBezTo>
                    <a:pt x="126" y="478"/>
                    <a:pt x="126" y="478"/>
                    <a:pt x="126" y="478"/>
                  </a:cubicBezTo>
                  <a:cubicBezTo>
                    <a:pt x="126" y="478"/>
                    <a:pt x="151" y="417"/>
                    <a:pt x="154" y="330"/>
                  </a:cubicBezTo>
                  <a:cubicBezTo>
                    <a:pt x="152" y="349"/>
                    <a:pt x="148" y="361"/>
                    <a:pt x="145" y="362"/>
                  </a:cubicBezTo>
                  <a:cubicBezTo>
                    <a:pt x="139" y="367"/>
                    <a:pt x="141" y="378"/>
                    <a:pt x="139" y="382"/>
                  </a:cubicBezTo>
                  <a:cubicBezTo>
                    <a:pt x="136" y="385"/>
                    <a:pt x="129" y="406"/>
                    <a:pt x="122" y="409"/>
                  </a:cubicBezTo>
                  <a:cubicBezTo>
                    <a:pt x="115" y="411"/>
                    <a:pt x="114" y="416"/>
                    <a:pt x="112" y="421"/>
                  </a:cubicBezTo>
                  <a:cubicBezTo>
                    <a:pt x="110" y="426"/>
                    <a:pt x="102" y="433"/>
                    <a:pt x="94" y="437"/>
                  </a:cubicBezTo>
                  <a:cubicBezTo>
                    <a:pt x="86" y="440"/>
                    <a:pt x="85" y="448"/>
                    <a:pt x="75" y="448"/>
                  </a:cubicBezTo>
                  <a:cubicBezTo>
                    <a:pt x="65" y="449"/>
                    <a:pt x="70" y="451"/>
                    <a:pt x="57" y="455"/>
                  </a:cubicBezTo>
                  <a:cubicBezTo>
                    <a:pt x="55" y="456"/>
                    <a:pt x="53" y="456"/>
                    <a:pt x="52" y="457"/>
                  </a:cubicBezTo>
                  <a:cubicBezTo>
                    <a:pt x="60" y="484"/>
                    <a:pt x="67" y="512"/>
                    <a:pt x="73" y="540"/>
                  </a:cubicBezTo>
                  <a:cubicBezTo>
                    <a:pt x="74" y="540"/>
                    <a:pt x="74" y="540"/>
                    <a:pt x="74" y="540"/>
                  </a:cubicBezTo>
                  <a:cubicBezTo>
                    <a:pt x="79" y="540"/>
                    <a:pt x="84" y="541"/>
                    <a:pt x="87" y="543"/>
                  </a:cubicBezTo>
                  <a:cubicBezTo>
                    <a:pt x="91" y="546"/>
                    <a:pt x="95" y="549"/>
                    <a:pt x="99" y="549"/>
                  </a:cubicBezTo>
                  <a:cubicBezTo>
                    <a:pt x="101" y="549"/>
                    <a:pt x="103" y="548"/>
                    <a:pt x="105" y="546"/>
                  </a:cubicBezTo>
                  <a:cubicBezTo>
                    <a:pt x="222" y="605"/>
                    <a:pt x="222" y="605"/>
                    <a:pt x="222" y="605"/>
                  </a:cubicBezTo>
                  <a:cubicBezTo>
                    <a:pt x="222" y="605"/>
                    <a:pt x="231" y="604"/>
                    <a:pt x="228" y="581"/>
                  </a:cubicBezTo>
                  <a:cubicBezTo>
                    <a:pt x="110" y="518"/>
                    <a:pt x="110" y="518"/>
                    <a:pt x="110" y="518"/>
                  </a:cubicBezTo>
                  <a:cubicBezTo>
                    <a:pt x="110" y="518"/>
                    <a:pt x="99" y="513"/>
                    <a:pt x="94" y="513"/>
                  </a:cubicBezTo>
                  <a:cubicBezTo>
                    <a:pt x="94" y="513"/>
                    <a:pt x="94" y="513"/>
                    <a:pt x="93" y="513"/>
                  </a:cubicBezTo>
                  <a:cubicBezTo>
                    <a:pt x="93" y="513"/>
                    <a:pt x="110" y="507"/>
                    <a:pt x="111" y="505"/>
                  </a:cubicBezTo>
                  <a:cubicBezTo>
                    <a:pt x="111" y="506"/>
                    <a:pt x="110" y="507"/>
                    <a:pt x="110" y="507"/>
                  </a:cubicBezTo>
                  <a:cubicBezTo>
                    <a:pt x="110" y="507"/>
                    <a:pt x="159" y="504"/>
                    <a:pt x="172" y="498"/>
                  </a:cubicBezTo>
                  <a:cubicBezTo>
                    <a:pt x="172" y="498"/>
                    <a:pt x="173" y="498"/>
                    <a:pt x="176" y="498"/>
                  </a:cubicBezTo>
                  <a:cubicBezTo>
                    <a:pt x="180" y="498"/>
                    <a:pt x="188" y="497"/>
                    <a:pt x="196" y="491"/>
                  </a:cubicBezTo>
                  <a:cubicBezTo>
                    <a:pt x="226" y="462"/>
                    <a:pt x="226" y="462"/>
                    <a:pt x="226" y="462"/>
                  </a:cubicBezTo>
                  <a:cubicBezTo>
                    <a:pt x="226" y="462"/>
                    <a:pt x="239" y="439"/>
                    <a:pt x="239" y="428"/>
                  </a:cubicBezTo>
                  <a:cubicBezTo>
                    <a:pt x="239" y="417"/>
                    <a:pt x="250" y="366"/>
                    <a:pt x="259" y="337"/>
                  </a:cubicBezTo>
                  <a:cubicBezTo>
                    <a:pt x="269" y="308"/>
                    <a:pt x="285" y="216"/>
                    <a:pt x="259" y="135"/>
                  </a:cubicBezTo>
                  <a:cubicBezTo>
                    <a:pt x="233" y="54"/>
                    <a:pt x="224" y="29"/>
                    <a:pt x="221" y="20"/>
                  </a:cubicBezTo>
                  <a:cubicBezTo>
                    <a:pt x="218" y="12"/>
                    <a:pt x="213" y="0"/>
                    <a:pt x="203" y="0"/>
                  </a:cubicBezTo>
                </a:path>
              </a:pathLst>
            </a:custGeom>
            <a:solidFill>
              <a:srgbClr val="6A257D"/>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2" name="Freeform 949"/>
            <p:cNvSpPr>
              <a:spLocks noEditPoints="1"/>
            </p:cNvSpPr>
            <p:nvPr/>
          </p:nvSpPr>
          <p:spPr bwMode="auto">
            <a:xfrm>
              <a:off x="6704013" y="3076576"/>
              <a:ext cx="358775" cy="465138"/>
            </a:xfrm>
            <a:custGeom>
              <a:avLst/>
              <a:gdLst>
                <a:gd name="T0" fmla="*/ 205 w 226"/>
                <a:gd name="T1" fmla="*/ 143 h 293"/>
                <a:gd name="T2" fmla="*/ 185 w 226"/>
                <a:gd name="T3" fmla="*/ 148 h 293"/>
                <a:gd name="T4" fmla="*/ 158 w 226"/>
                <a:gd name="T5" fmla="*/ 158 h 293"/>
                <a:gd name="T6" fmla="*/ 117 w 226"/>
                <a:gd name="T7" fmla="*/ 167 h 293"/>
                <a:gd name="T8" fmla="*/ 105 w 226"/>
                <a:gd name="T9" fmla="*/ 165 h 293"/>
                <a:gd name="T10" fmla="*/ 98 w 226"/>
                <a:gd name="T11" fmla="*/ 163 h 293"/>
                <a:gd name="T12" fmla="*/ 94 w 226"/>
                <a:gd name="T13" fmla="*/ 169 h 293"/>
                <a:gd name="T14" fmla="*/ 73 w 226"/>
                <a:gd name="T15" fmla="*/ 179 h 293"/>
                <a:gd name="T16" fmla="*/ 71 w 226"/>
                <a:gd name="T17" fmla="*/ 179 h 293"/>
                <a:gd name="T18" fmla="*/ 66 w 226"/>
                <a:gd name="T19" fmla="*/ 178 h 293"/>
                <a:gd name="T20" fmla="*/ 60 w 226"/>
                <a:gd name="T21" fmla="*/ 180 h 293"/>
                <a:gd name="T22" fmla="*/ 49 w 226"/>
                <a:gd name="T23" fmla="*/ 183 h 293"/>
                <a:gd name="T24" fmla="*/ 34 w 226"/>
                <a:gd name="T25" fmla="*/ 179 h 293"/>
                <a:gd name="T26" fmla="*/ 19 w 226"/>
                <a:gd name="T27" fmla="*/ 172 h 293"/>
                <a:gd name="T28" fmla="*/ 17 w 226"/>
                <a:gd name="T29" fmla="*/ 171 h 293"/>
                <a:gd name="T30" fmla="*/ 13 w 226"/>
                <a:gd name="T31" fmla="*/ 207 h 293"/>
                <a:gd name="T32" fmla="*/ 52 w 226"/>
                <a:gd name="T33" fmla="*/ 209 h 293"/>
                <a:gd name="T34" fmla="*/ 53 w 226"/>
                <a:gd name="T35" fmla="*/ 209 h 293"/>
                <a:gd name="T36" fmla="*/ 25 w 226"/>
                <a:gd name="T37" fmla="*/ 253 h 293"/>
                <a:gd name="T38" fmla="*/ 21 w 226"/>
                <a:gd name="T39" fmla="*/ 276 h 293"/>
                <a:gd name="T40" fmla="*/ 19 w 226"/>
                <a:gd name="T41" fmla="*/ 293 h 293"/>
                <a:gd name="T42" fmla="*/ 41 w 226"/>
                <a:gd name="T43" fmla="*/ 290 h 293"/>
                <a:gd name="T44" fmla="*/ 69 w 226"/>
                <a:gd name="T45" fmla="*/ 236 h 293"/>
                <a:gd name="T46" fmla="*/ 220 w 226"/>
                <a:gd name="T47" fmla="*/ 227 h 293"/>
                <a:gd name="T48" fmla="*/ 226 w 226"/>
                <a:gd name="T49" fmla="*/ 226 h 293"/>
                <a:gd name="T50" fmla="*/ 205 w 226"/>
                <a:gd name="T51" fmla="*/ 143 h 293"/>
                <a:gd name="T52" fmla="*/ 16 w 226"/>
                <a:gd name="T53" fmla="*/ 0 h 293"/>
                <a:gd name="T54" fmla="*/ 7 w 226"/>
                <a:gd name="T55" fmla="*/ 1 h 293"/>
                <a:gd name="T56" fmla="*/ 0 w 226"/>
                <a:gd name="T57" fmla="*/ 1 h 293"/>
                <a:gd name="T58" fmla="*/ 10 w 226"/>
                <a:gd name="T59" fmla="*/ 44 h 293"/>
                <a:gd name="T60" fmla="*/ 20 w 226"/>
                <a:gd name="T61" fmla="*/ 79 h 293"/>
                <a:gd name="T62" fmla="*/ 28 w 226"/>
                <a:gd name="T63" fmla="*/ 84 h 293"/>
                <a:gd name="T64" fmla="*/ 33 w 226"/>
                <a:gd name="T65" fmla="*/ 86 h 293"/>
                <a:gd name="T66" fmla="*/ 49 w 226"/>
                <a:gd name="T67" fmla="*/ 75 h 293"/>
                <a:gd name="T68" fmla="*/ 65 w 226"/>
                <a:gd name="T69" fmla="*/ 66 h 293"/>
                <a:gd name="T70" fmla="*/ 65 w 226"/>
                <a:gd name="T71" fmla="*/ 51 h 293"/>
                <a:gd name="T72" fmla="*/ 60 w 226"/>
                <a:gd name="T73" fmla="*/ 51 h 293"/>
                <a:gd name="T74" fmla="*/ 16 w 226"/>
                <a:gd name="T7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6" h="293">
                  <a:moveTo>
                    <a:pt x="205" y="143"/>
                  </a:moveTo>
                  <a:cubicBezTo>
                    <a:pt x="195" y="145"/>
                    <a:pt x="194" y="144"/>
                    <a:pt x="185" y="148"/>
                  </a:cubicBezTo>
                  <a:cubicBezTo>
                    <a:pt x="175" y="152"/>
                    <a:pt x="171" y="153"/>
                    <a:pt x="158" y="158"/>
                  </a:cubicBezTo>
                  <a:cubicBezTo>
                    <a:pt x="148" y="162"/>
                    <a:pt x="130" y="167"/>
                    <a:pt x="117" y="167"/>
                  </a:cubicBezTo>
                  <a:cubicBezTo>
                    <a:pt x="112" y="167"/>
                    <a:pt x="109" y="166"/>
                    <a:pt x="105" y="165"/>
                  </a:cubicBezTo>
                  <a:cubicBezTo>
                    <a:pt x="101" y="164"/>
                    <a:pt x="99" y="163"/>
                    <a:pt x="98" y="163"/>
                  </a:cubicBezTo>
                  <a:cubicBezTo>
                    <a:pt x="97" y="163"/>
                    <a:pt x="99" y="165"/>
                    <a:pt x="94" y="169"/>
                  </a:cubicBezTo>
                  <a:cubicBezTo>
                    <a:pt x="85" y="174"/>
                    <a:pt x="80" y="179"/>
                    <a:pt x="73" y="179"/>
                  </a:cubicBezTo>
                  <a:cubicBezTo>
                    <a:pt x="73" y="179"/>
                    <a:pt x="72" y="179"/>
                    <a:pt x="71" y="179"/>
                  </a:cubicBezTo>
                  <a:cubicBezTo>
                    <a:pt x="68" y="178"/>
                    <a:pt x="67" y="178"/>
                    <a:pt x="66" y="178"/>
                  </a:cubicBezTo>
                  <a:cubicBezTo>
                    <a:pt x="65" y="178"/>
                    <a:pt x="64" y="178"/>
                    <a:pt x="60" y="180"/>
                  </a:cubicBezTo>
                  <a:cubicBezTo>
                    <a:pt x="57" y="182"/>
                    <a:pt x="53" y="183"/>
                    <a:pt x="49" y="183"/>
                  </a:cubicBezTo>
                  <a:cubicBezTo>
                    <a:pt x="44" y="183"/>
                    <a:pt x="39" y="181"/>
                    <a:pt x="34" y="179"/>
                  </a:cubicBezTo>
                  <a:cubicBezTo>
                    <a:pt x="26" y="174"/>
                    <a:pt x="24" y="177"/>
                    <a:pt x="19" y="172"/>
                  </a:cubicBezTo>
                  <a:cubicBezTo>
                    <a:pt x="18" y="172"/>
                    <a:pt x="18" y="171"/>
                    <a:pt x="17" y="171"/>
                  </a:cubicBezTo>
                  <a:cubicBezTo>
                    <a:pt x="16" y="183"/>
                    <a:pt x="15" y="195"/>
                    <a:pt x="13" y="207"/>
                  </a:cubicBezTo>
                  <a:cubicBezTo>
                    <a:pt x="23" y="207"/>
                    <a:pt x="44" y="209"/>
                    <a:pt x="52" y="209"/>
                  </a:cubicBezTo>
                  <a:cubicBezTo>
                    <a:pt x="52" y="209"/>
                    <a:pt x="53" y="209"/>
                    <a:pt x="53" y="209"/>
                  </a:cubicBezTo>
                  <a:cubicBezTo>
                    <a:pt x="53" y="209"/>
                    <a:pt x="33" y="219"/>
                    <a:pt x="25" y="253"/>
                  </a:cubicBezTo>
                  <a:cubicBezTo>
                    <a:pt x="21" y="276"/>
                    <a:pt x="21" y="276"/>
                    <a:pt x="21" y="276"/>
                  </a:cubicBezTo>
                  <a:cubicBezTo>
                    <a:pt x="19" y="293"/>
                    <a:pt x="19" y="293"/>
                    <a:pt x="19" y="293"/>
                  </a:cubicBezTo>
                  <a:cubicBezTo>
                    <a:pt x="41" y="290"/>
                    <a:pt x="41" y="290"/>
                    <a:pt x="41" y="290"/>
                  </a:cubicBezTo>
                  <a:cubicBezTo>
                    <a:pt x="41" y="290"/>
                    <a:pt x="35" y="241"/>
                    <a:pt x="69" y="236"/>
                  </a:cubicBezTo>
                  <a:cubicBezTo>
                    <a:pt x="220" y="227"/>
                    <a:pt x="220" y="227"/>
                    <a:pt x="220" y="227"/>
                  </a:cubicBezTo>
                  <a:cubicBezTo>
                    <a:pt x="220" y="227"/>
                    <a:pt x="223" y="226"/>
                    <a:pt x="226" y="226"/>
                  </a:cubicBezTo>
                  <a:cubicBezTo>
                    <a:pt x="220" y="198"/>
                    <a:pt x="213" y="170"/>
                    <a:pt x="205" y="143"/>
                  </a:cubicBezTo>
                  <a:moveTo>
                    <a:pt x="16" y="0"/>
                  </a:moveTo>
                  <a:cubicBezTo>
                    <a:pt x="13" y="1"/>
                    <a:pt x="11" y="1"/>
                    <a:pt x="7" y="1"/>
                  </a:cubicBezTo>
                  <a:cubicBezTo>
                    <a:pt x="0" y="1"/>
                    <a:pt x="0" y="1"/>
                    <a:pt x="0" y="1"/>
                  </a:cubicBezTo>
                  <a:cubicBezTo>
                    <a:pt x="4" y="15"/>
                    <a:pt x="7" y="29"/>
                    <a:pt x="10" y="44"/>
                  </a:cubicBezTo>
                  <a:cubicBezTo>
                    <a:pt x="20" y="79"/>
                    <a:pt x="20" y="79"/>
                    <a:pt x="20" y="79"/>
                  </a:cubicBezTo>
                  <a:cubicBezTo>
                    <a:pt x="23" y="81"/>
                    <a:pt x="26" y="83"/>
                    <a:pt x="28" y="84"/>
                  </a:cubicBezTo>
                  <a:cubicBezTo>
                    <a:pt x="29" y="86"/>
                    <a:pt x="31" y="86"/>
                    <a:pt x="33" y="86"/>
                  </a:cubicBezTo>
                  <a:cubicBezTo>
                    <a:pt x="39" y="86"/>
                    <a:pt x="45" y="80"/>
                    <a:pt x="49" y="75"/>
                  </a:cubicBezTo>
                  <a:cubicBezTo>
                    <a:pt x="54" y="68"/>
                    <a:pt x="63" y="70"/>
                    <a:pt x="65" y="66"/>
                  </a:cubicBezTo>
                  <a:cubicBezTo>
                    <a:pt x="67" y="62"/>
                    <a:pt x="65" y="51"/>
                    <a:pt x="65" y="51"/>
                  </a:cubicBezTo>
                  <a:cubicBezTo>
                    <a:pt x="64" y="51"/>
                    <a:pt x="62" y="51"/>
                    <a:pt x="60" y="51"/>
                  </a:cubicBezTo>
                  <a:cubicBezTo>
                    <a:pt x="25" y="51"/>
                    <a:pt x="17" y="6"/>
                    <a:pt x="16" y="0"/>
                  </a:cubicBezTo>
                </a:path>
              </a:pathLst>
            </a:custGeom>
            <a:solidFill>
              <a:srgbClr val="6A257D"/>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3" name="Freeform 950"/>
            <p:cNvSpPr>
              <a:spLocks noEditPoints="1"/>
            </p:cNvSpPr>
            <p:nvPr/>
          </p:nvSpPr>
          <p:spPr bwMode="auto">
            <a:xfrm>
              <a:off x="6699250" y="3078163"/>
              <a:ext cx="31750" cy="327025"/>
            </a:xfrm>
            <a:custGeom>
              <a:avLst/>
              <a:gdLst>
                <a:gd name="T0" fmla="*/ 7 w 20"/>
                <a:gd name="T1" fmla="*/ 167 h 206"/>
                <a:gd name="T2" fmla="*/ 10 w 20"/>
                <a:gd name="T3" fmla="*/ 205 h 206"/>
                <a:gd name="T4" fmla="*/ 16 w 20"/>
                <a:gd name="T5" fmla="*/ 206 h 206"/>
                <a:gd name="T6" fmla="*/ 20 w 20"/>
                <a:gd name="T7" fmla="*/ 170 h 206"/>
                <a:gd name="T8" fmla="*/ 7 w 20"/>
                <a:gd name="T9" fmla="*/ 167 h 206"/>
                <a:gd name="T10" fmla="*/ 3 w 20"/>
                <a:gd name="T11" fmla="*/ 0 h 206"/>
                <a:gd name="T12" fmla="*/ 0 w 20"/>
                <a:gd name="T13" fmla="*/ 1 h 206"/>
                <a:gd name="T14" fmla="*/ 13 w 20"/>
                <a:gd name="T15" fmla="*/ 43 h 206"/>
                <a:gd name="T16" fmla="*/ 3 w 20"/>
                <a:gd name="T1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6">
                  <a:moveTo>
                    <a:pt x="7" y="167"/>
                  </a:moveTo>
                  <a:cubicBezTo>
                    <a:pt x="10" y="205"/>
                    <a:pt x="10" y="205"/>
                    <a:pt x="10" y="205"/>
                  </a:cubicBezTo>
                  <a:cubicBezTo>
                    <a:pt x="10" y="205"/>
                    <a:pt x="12" y="205"/>
                    <a:pt x="16" y="206"/>
                  </a:cubicBezTo>
                  <a:cubicBezTo>
                    <a:pt x="18" y="194"/>
                    <a:pt x="19" y="182"/>
                    <a:pt x="20" y="170"/>
                  </a:cubicBezTo>
                  <a:cubicBezTo>
                    <a:pt x="16" y="168"/>
                    <a:pt x="12" y="168"/>
                    <a:pt x="7" y="167"/>
                  </a:cubicBezTo>
                  <a:moveTo>
                    <a:pt x="3" y="0"/>
                  </a:moveTo>
                  <a:cubicBezTo>
                    <a:pt x="0" y="1"/>
                    <a:pt x="0" y="1"/>
                    <a:pt x="0" y="1"/>
                  </a:cubicBezTo>
                  <a:cubicBezTo>
                    <a:pt x="13" y="43"/>
                    <a:pt x="13" y="43"/>
                    <a:pt x="13" y="43"/>
                  </a:cubicBezTo>
                  <a:cubicBezTo>
                    <a:pt x="10" y="28"/>
                    <a:pt x="7" y="14"/>
                    <a:pt x="3" y="0"/>
                  </a:cubicBezTo>
                </a:path>
              </a:pathLst>
            </a:custGeom>
            <a:solidFill>
              <a:srgbClr val="6A257D"/>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4" name="Freeform 951"/>
            <p:cNvSpPr>
              <a:spLocks/>
            </p:cNvSpPr>
            <p:nvPr/>
          </p:nvSpPr>
          <p:spPr bwMode="auto">
            <a:xfrm>
              <a:off x="6199188" y="2901951"/>
              <a:ext cx="544513" cy="484188"/>
            </a:xfrm>
            <a:custGeom>
              <a:avLst/>
              <a:gdLst>
                <a:gd name="T0" fmla="*/ 66 w 343"/>
                <a:gd name="T1" fmla="*/ 305 h 305"/>
                <a:gd name="T2" fmla="*/ 343 w 343"/>
                <a:gd name="T3" fmla="*/ 204 h 305"/>
                <a:gd name="T4" fmla="*/ 280 w 343"/>
                <a:gd name="T5" fmla="*/ 0 h 305"/>
                <a:gd name="T6" fmla="*/ 0 w 343"/>
                <a:gd name="T7" fmla="*/ 110 h 305"/>
                <a:gd name="T8" fmla="*/ 66 w 343"/>
                <a:gd name="T9" fmla="*/ 305 h 305"/>
              </a:gdLst>
              <a:ahLst/>
              <a:cxnLst>
                <a:cxn ang="0">
                  <a:pos x="T0" y="T1"/>
                </a:cxn>
                <a:cxn ang="0">
                  <a:pos x="T2" y="T3"/>
                </a:cxn>
                <a:cxn ang="0">
                  <a:pos x="T4" y="T5"/>
                </a:cxn>
                <a:cxn ang="0">
                  <a:pos x="T6" y="T7"/>
                </a:cxn>
                <a:cxn ang="0">
                  <a:pos x="T8" y="T9"/>
                </a:cxn>
              </a:cxnLst>
              <a:rect l="0" t="0" r="r" b="b"/>
              <a:pathLst>
                <a:path w="343" h="305">
                  <a:moveTo>
                    <a:pt x="66" y="305"/>
                  </a:moveTo>
                  <a:lnTo>
                    <a:pt x="343" y="204"/>
                  </a:lnTo>
                  <a:lnTo>
                    <a:pt x="280" y="0"/>
                  </a:lnTo>
                  <a:lnTo>
                    <a:pt x="0" y="110"/>
                  </a:lnTo>
                  <a:lnTo>
                    <a:pt x="66" y="3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5" name="Freeform 952"/>
            <p:cNvSpPr>
              <a:spLocks/>
            </p:cNvSpPr>
            <p:nvPr/>
          </p:nvSpPr>
          <p:spPr bwMode="auto">
            <a:xfrm>
              <a:off x="6199188" y="2901951"/>
              <a:ext cx="544513" cy="484188"/>
            </a:xfrm>
            <a:custGeom>
              <a:avLst/>
              <a:gdLst>
                <a:gd name="T0" fmla="*/ 66 w 343"/>
                <a:gd name="T1" fmla="*/ 305 h 305"/>
                <a:gd name="T2" fmla="*/ 343 w 343"/>
                <a:gd name="T3" fmla="*/ 204 h 305"/>
                <a:gd name="T4" fmla="*/ 280 w 343"/>
                <a:gd name="T5" fmla="*/ 0 h 305"/>
                <a:gd name="T6" fmla="*/ 0 w 343"/>
                <a:gd name="T7" fmla="*/ 110 h 305"/>
                <a:gd name="T8" fmla="*/ 66 w 343"/>
                <a:gd name="T9" fmla="*/ 305 h 305"/>
              </a:gdLst>
              <a:ahLst/>
              <a:cxnLst>
                <a:cxn ang="0">
                  <a:pos x="T0" y="T1"/>
                </a:cxn>
                <a:cxn ang="0">
                  <a:pos x="T2" y="T3"/>
                </a:cxn>
                <a:cxn ang="0">
                  <a:pos x="T4" y="T5"/>
                </a:cxn>
                <a:cxn ang="0">
                  <a:pos x="T6" y="T7"/>
                </a:cxn>
                <a:cxn ang="0">
                  <a:pos x="T8" y="T9"/>
                </a:cxn>
              </a:cxnLst>
              <a:rect l="0" t="0" r="r" b="b"/>
              <a:pathLst>
                <a:path w="343" h="305">
                  <a:moveTo>
                    <a:pt x="66" y="305"/>
                  </a:moveTo>
                  <a:lnTo>
                    <a:pt x="343" y="204"/>
                  </a:lnTo>
                  <a:lnTo>
                    <a:pt x="280" y="0"/>
                  </a:lnTo>
                  <a:lnTo>
                    <a:pt x="0" y="110"/>
                  </a:lnTo>
                  <a:lnTo>
                    <a:pt x="66" y="3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6" name="Freeform 953"/>
            <p:cNvSpPr>
              <a:spLocks/>
            </p:cNvSpPr>
            <p:nvPr/>
          </p:nvSpPr>
          <p:spPr bwMode="auto">
            <a:xfrm>
              <a:off x="6261100" y="2938463"/>
              <a:ext cx="179388" cy="114300"/>
            </a:xfrm>
            <a:custGeom>
              <a:avLst/>
              <a:gdLst>
                <a:gd name="T0" fmla="*/ 87 w 113"/>
                <a:gd name="T1" fmla="*/ 0 h 72"/>
                <a:gd name="T2" fmla="*/ 80 w 113"/>
                <a:gd name="T3" fmla="*/ 6 h 72"/>
                <a:gd name="T4" fmla="*/ 51 w 113"/>
                <a:gd name="T5" fmla="*/ 11 h 72"/>
                <a:gd name="T6" fmla="*/ 51 w 113"/>
                <a:gd name="T7" fmla="*/ 11 h 72"/>
                <a:gd name="T8" fmla="*/ 48 w 113"/>
                <a:gd name="T9" fmla="*/ 11 h 72"/>
                <a:gd name="T10" fmla="*/ 30 w 113"/>
                <a:gd name="T11" fmla="*/ 23 h 72"/>
                <a:gd name="T12" fmla="*/ 16 w 113"/>
                <a:gd name="T13" fmla="*/ 48 h 72"/>
                <a:gd name="T14" fmla="*/ 5 w 113"/>
                <a:gd name="T15" fmla="*/ 60 h 72"/>
                <a:gd name="T16" fmla="*/ 0 w 113"/>
                <a:gd name="T17" fmla="*/ 72 h 72"/>
                <a:gd name="T18" fmla="*/ 113 w 113"/>
                <a:gd name="T19" fmla="*/ 28 h 72"/>
                <a:gd name="T20" fmla="*/ 87 w 11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72">
                  <a:moveTo>
                    <a:pt x="87" y="0"/>
                  </a:moveTo>
                  <a:cubicBezTo>
                    <a:pt x="80" y="6"/>
                    <a:pt x="80" y="6"/>
                    <a:pt x="80" y="6"/>
                  </a:cubicBezTo>
                  <a:cubicBezTo>
                    <a:pt x="80" y="6"/>
                    <a:pt x="62" y="11"/>
                    <a:pt x="51" y="11"/>
                  </a:cubicBezTo>
                  <a:cubicBezTo>
                    <a:pt x="51" y="11"/>
                    <a:pt x="51" y="11"/>
                    <a:pt x="51" y="11"/>
                  </a:cubicBezTo>
                  <a:cubicBezTo>
                    <a:pt x="50" y="11"/>
                    <a:pt x="49" y="11"/>
                    <a:pt x="48" y="11"/>
                  </a:cubicBezTo>
                  <a:cubicBezTo>
                    <a:pt x="40" y="11"/>
                    <a:pt x="35" y="12"/>
                    <a:pt x="30" y="23"/>
                  </a:cubicBezTo>
                  <a:cubicBezTo>
                    <a:pt x="25" y="34"/>
                    <a:pt x="16" y="48"/>
                    <a:pt x="16" y="48"/>
                  </a:cubicBezTo>
                  <a:cubicBezTo>
                    <a:pt x="16" y="48"/>
                    <a:pt x="10" y="49"/>
                    <a:pt x="5" y="60"/>
                  </a:cubicBezTo>
                  <a:cubicBezTo>
                    <a:pt x="3" y="63"/>
                    <a:pt x="2" y="67"/>
                    <a:pt x="0" y="72"/>
                  </a:cubicBezTo>
                  <a:cubicBezTo>
                    <a:pt x="113" y="28"/>
                    <a:pt x="113" y="28"/>
                    <a:pt x="113" y="28"/>
                  </a:cubicBezTo>
                  <a:cubicBezTo>
                    <a:pt x="102" y="17"/>
                    <a:pt x="92" y="7"/>
                    <a:pt x="87" y="0"/>
                  </a:cubicBezTo>
                </a:path>
              </a:pathLst>
            </a:custGeom>
            <a:solidFill>
              <a:srgbClr val="6A257D"/>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7" name="Freeform 954"/>
            <p:cNvSpPr>
              <a:spLocks/>
            </p:cNvSpPr>
            <p:nvPr/>
          </p:nvSpPr>
          <p:spPr bwMode="auto">
            <a:xfrm>
              <a:off x="6226175" y="2982913"/>
              <a:ext cx="231775" cy="238125"/>
            </a:xfrm>
            <a:custGeom>
              <a:avLst/>
              <a:gdLst>
                <a:gd name="T0" fmla="*/ 135 w 146"/>
                <a:gd name="T1" fmla="*/ 0 h 150"/>
                <a:gd name="T2" fmla="*/ 22 w 146"/>
                <a:gd name="T3" fmla="*/ 44 h 150"/>
                <a:gd name="T4" fmla="*/ 17 w 146"/>
                <a:gd name="T5" fmla="*/ 68 h 150"/>
                <a:gd name="T6" fmla="*/ 12 w 146"/>
                <a:gd name="T7" fmla="*/ 87 h 150"/>
                <a:gd name="T8" fmla="*/ 8 w 146"/>
                <a:gd name="T9" fmla="*/ 110 h 150"/>
                <a:gd name="T10" fmla="*/ 22 w 146"/>
                <a:gd name="T11" fmla="*/ 115 h 150"/>
                <a:gd name="T12" fmla="*/ 33 w 146"/>
                <a:gd name="T13" fmla="*/ 129 h 150"/>
                <a:gd name="T14" fmla="*/ 48 w 146"/>
                <a:gd name="T15" fmla="*/ 145 h 150"/>
                <a:gd name="T16" fmla="*/ 84 w 146"/>
                <a:gd name="T17" fmla="*/ 150 h 150"/>
                <a:gd name="T18" fmla="*/ 88 w 146"/>
                <a:gd name="T19" fmla="*/ 149 h 150"/>
                <a:gd name="T20" fmla="*/ 111 w 146"/>
                <a:gd name="T21" fmla="*/ 148 h 150"/>
                <a:gd name="T22" fmla="*/ 119 w 146"/>
                <a:gd name="T23" fmla="*/ 149 h 150"/>
                <a:gd name="T24" fmla="*/ 138 w 146"/>
                <a:gd name="T25" fmla="*/ 94 h 150"/>
                <a:gd name="T26" fmla="*/ 109 w 146"/>
                <a:gd name="T27" fmla="*/ 82 h 150"/>
                <a:gd name="T28" fmla="*/ 85 w 146"/>
                <a:gd name="T29" fmla="*/ 75 h 150"/>
                <a:gd name="T30" fmla="*/ 82 w 146"/>
                <a:gd name="T31" fmla="*/ 75 h 150"/>
                <a:gd name="T32" fmla="*/ 73 w 146"/>
                <a:gd name="T33" fmla="*/ 80 h 150"/>
                <a:gd name="T34" fmla="*/ 49 w 146"/>
                <a:gd name="T35" fmla="*/ 76 h 150"/>
                <a:gd name="T36" fmla="*/ 49 w 146"/>
                <a:gd name="T37" fmla="*/ 76 h 150"/>
                <a:gd name="T38" fmla="*/ 28 w 146"/>
                <a:gd name="T39" fmla="*/ 63 h 150"/>
                <a:gd name="T40" fmla="*/ 26 w 146"/>
                <a:gd name="T41" fmla="*/ 63 h 150"/>
                <a:gd name="T42" fmla="*/ 38 w 146"/>
                <a:gd name="T43" fmla="*/ 43 h 150"/>
                <a:gd name="T44" fmla="*/ 38 w 146"/>
                <a:gd name="T45" fmla="*/ 43 h 150"/>
                <a:gd name="T46" fmla="*/ 54 w 146"/>
                <a:gd name="T47" fmla="*/ 65 h 150"/>
                <a:gd name="T48" fmla="*/ 68 w 146"/>
                <a:gd name="T49" fmla="*/ 71 h 150"/>
                <a:gd name="T50" fmla="*/ 69 w 146"/>
                <a:gd name="T51" fmla="*/ 60 h 150"/>
                <a:gd name="T52" fmla="*/ 64 w 146"/>
                <a:gd name="T53" fmla="*/ 55 h 150"/>
                <a:gd name="T54" fmla="*/ 85 w 146"/>
                <a:gd name="T55" fmla="*/ 61 h 150"/>
                <a:gd name="T56" fmla="*/ 88 w 146"/>
                <a:gd name="T57" fmla="*/ 60 h 150"/>
                <a:gd name="T58" fmla="*/ 81 w 146"/>
                <a:gd name="T59" fmla="*/ 48 h 150"/>
                <a:gd name="T60" fmla="*/ 138 w 146"/>
                <a:gd name="T61" fmla="*/ 16 h 150"/>
                <a:gd name="T62" fmla="*/ 146 w 146"/>
                <a:gd name="T63" fmla="*/ 10 h 150"/>
                <a:gd name="T64" fmla="*/ 135 w 146"/>
                <a:gd name="T6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50">
                  <a:moveTo>
                    <a:pt x="135" y="0"/>
                  </a:moveTo>
                  <a:cubicBezTo>
                    <a:pt x="22" y="44"/>
                    <a:pt x="22" y="44"/>
                    <a:pt x="22" y="44"/>
                  </a:cubicBezTo>
                  <a:cubicBezTo>
                    <a:pt x="18" y="54"/>
                    <a:pt x="15" y="65"/>
                    <a:pt x="17" y="68"/>
                  </a:cubicBezTo>
                  <a:cubicBezTo>
                    <a:pt x="17" y="68"/>
                    <a:pt x="5" y="81"/>
                    <a:pt x="12" y="87"/>
                  </a:cubicBezTo>
                  <a:cubicBezTo>
                    <a:pt x="12" y="87"/>
                    <a:pt x="0" y="104"/>
                    <a:pt x="8" y="110"/>
                  </a:cubicBezTo>
                  <a:cubicBezTo>
                    <a:pt x="8" y="110"/>
                    <a:pt x="19" y="115"/>
                    <a:pt x="22" y="115"/>
                  </a:cubicBezTo>
                  <a:cubicBezTo>
                    <a:pt x="22" y="115"/>
                    <a:pt x="21" y="124"/>
                    <a:pt x="33" y="129"/>
                  </a:cubicBezTo>
                  <a:cubicBezTo>
                    <a:pt x="33" y="129"/>
                    <a:pt x="30" y="141"/>
                    <a:pt x="48" y="145"/>
                  </a:cubicBezTo>
                  <a:cubicBezTo>
                    <a:pt x="48" y="145"/>
                    <a:pt x="62" y="150"/>
                    <a:pt x="84" y="150"/>
                  </a:cubicBezTo>
                  <a:cubicBezTo>
                    <a:pt x="85" y="150"/>
                    <a:pt x="87" y="150"/>
                    <a:pt x="88" y="149"/>
                  </a:cubicBezTo>
                  <a:cubicBezTo>
                    <a:pt x="88" y="149"/>
                    <a:pt x="100" y="148"/>
                    <a:pt x="111" y="148"/>
                  </a:cubicBezTo>
                  <a:cubicBezTo>
                    <a:pt x="114" y="148"/>
                    <a:pt x="116" y="148"/>
                    <a:pt x="119" y="149"/>
                  </a:cubicBezTo>
                  <a:cubicBezTo>
                    <a:pt x="119" y="129"/>
                    <a:pt x="135" y="99"/>
                    <a:pt x="138" y="94"/>
                  </a:cubicBezTo>
                  <a:cubicBezTo>
                    <a:pt x="131" y="91"/>
                    <a:pt x="114" y="83"/>
                    <a:pt x="109" y="82"/>
                  </a:cubicBezTo>
                  <a:cubicBezTo>
                    <a:pt x="102" y="81"/>
                    <a:pt x="91" y="75"/>
                    <a:pt x="85" y="75"/>
                  </a:cubicBezTo>
                  <a:cubicBezTo>
                    <a:pt x="84" y="75"/>
                    <a:pt x="83" y="75"/>
                    <a:pt x="82" y="75"/>
                  </a:cubicBezTo>
                  <a:cubicBezTo>
                    <a:pt x="76" y="78"/>
                    <a:pt x="73" y="80"/>
                    <a:pt x="73" y="80"/>
                  </a:cubicBezTo>
                  <a:cubicBezTo>
                    <a:pt x="73" y="80"/>
                    <a:pt x="53" y="76"/>
                    <a:pt x="49" y="76"/>
                  </a:cubicBezTo>
                  <a:cubicBezTo>
                    <a:pt x="49" y="76"/>
                    <a:pt x="49" y="76"/>
                    <a:pt x="49" y="76"/>
                  </a:cubicBezTo>
                  <a:cubicBezTo>
                    <a:pt x="49" y="76"/>
                    <a:pt x="36" y="63"/>
                    <a:pt x="28" y="63"/>
                  </a:cubicBezTo>
                  <a:cubicBezTo>
                    <a:pt x="27" y="63"/>
                    <a:pt x="27" y="63"/>
                    <a:pt x="26" y="63"/>
                  </a:cubicBezTo>
                  <a:cubicBezTo>
                    <a:pt x="26" y="63"/>
                    <a:pt x="37" y="43"/>
                    <a:pt x="38" y="43"/>
                  </a:cubicBezTo>
                  <a:cubicBezTo>
                    <a:pt x="38" y="43"/>
                    <a:pt x="38" y="43"/>
                    <a:pt x="38" y="43"/>
                  </a:cubicBezTo>
                  <a:cubicBezTo>
                    <a:pt x="38" y="43"/>
                    <a:pt x="42" y="58"/>
                    <a:pt x="54" y="65"/>
                  </a:cubicBezTo>
                  <a:cubicBezTo>
                    <a:pt x="68" y="71"/>
                    <a:pt x="68" y="71"/>
                    <a:pt x="68" y="71"/>
                  </a:cubicBezTo>
                  <a:cubicBezTo>
                    <a:pt x="68" y="71"/>
                    <a:pt x="76" y="69"/>
                    <a:pt x="69" y="60"/>
                  </a:cubicBezTo>
                  <a:cubicBezTo>
                    <a:pt x="64" y="55"/>
                    <a:pt x="64" y="55"/>
                    <a:pt x="64" y="55"/>
                  </a:cubicBezTo>
                  <a:cubicBezTo>
                    <a:pt x="64" y="55"/>
                    <a:pt x="78" y="61"/>
                    <a:pt x="85" y="61"/>
                  </a:cubicBezTo>
                  <a:cubicBezTo>
                    <a:pt x="86" y="61"/>
                    <a:pt x="87" y="61"/>
                    <a:pt x="88" y="60"/>
                  </a:cubicBezTo>
                  <a:cubicBezTo>
                    <a:pt x="88" y="60"/>
                    <a:pt x="91" y="51"/>
                    <a:pt x="81" y="48"/>
                  </a:cubicBezTo>
                  <a:cubicBezTo>
                    <a:pt x="81" y="48"/>
                    <a:pt x="128" y="33"/>
                    <a:pt x="138" y="16"/>
                  </a:cubicBezTo>
                  <a:cubicBezTo>
                    <a:pt x="146" y="10"/>
                    <a:pt x="146" y="10"/>
                    <a:pt x="146" y="10"/>
                  </a:cubicBezTo>
                  <a:cubicBezTo>
                    <a:pt x="142" y="7"/>
                    <a:pt x="138" y="3"/>
                    <a:pt x="135" y="0"/>
                  </a:cubicBezTo>
                </a:path>
              </a:pathLst>
            </a:custGeom>
            <a:solidFill>
              <a:srgbClr val="6A257D"/>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8" name="Freeform 955"/>
            <p:cNvSpPr>
              <a:spLocks/>
            </p:cNvSpPr>
            <p:nvPr/>
          </p:nvSpPr>
          <p:spPr bwMode="auto">
            <a:xfrm>
              <a:off x="6391275" y="2546351"/>
              <a:ext cx="831850" cy="822325"/>
            </a:xfrm>
            <a:custGeom>
              <a:avLst/>
              <a:gdLst>
                <a:gd name="T0" fmla="*/ 71 w 524"/>
                <a:gd name="T1" fmla="*/ 382 h 518"/>
                <a:gd name="T2" fmla="*/ 53 w 524"/>
                <a:gd name="T3" fmla="*/ 370 h 518"/>
                <a:gd name="T4" fmla="*/ 50 w 524"/>
                <a:gd name="T5" fmla="*/ 375 h 518"/>
                <a:gd name="T6" fmla="*/ 34 w 524"/>
                <a:gd name="T7" fmla="*/ 369 h 518"/>
                <a:gd name="T8" fmla="*/ 15 w 524"/>
                <a:gd name="T9" fmla="*/ 429 h 518"/>
                <a:gd name="T10" fmla="*/ 67 w 524"/>
                <a:gd name="T11" fmla="*/ 454 h 518"/>
                <a:gd name="T12" fmla="*/ 105 w 524"/>
                <a:gd name="T13" fmla="*/ 472 h 518"/>
                <a:gd name="T14" fmla="*/ 147 w 524"/>
                <a:gd name="T15" fmla="*/ 489 h 518"/>
                <a:gd name="T16" fmla="*/ 172 w 524"/>
                <a:gd name="T17" fmla="*/ 493 h 518"/>
                <a:gd name="T18" fmla="*/ 194 w 524"/>
                <a:gd name="T19" fmla="*/ 501 h 518"/>
                <a:gd name="T20" fmla="*/ 216 w 524"/>
                <a:gd name="T21" fmla="*/ 506 h 518"/>
                <a:gd name="T22" fmla="*/ 231 w 524"/>
                <a:gd name="T23" fmla="*/ 513 h 518"/>
                <a:gd name="T24" fmla="*/ 257 w 524"/>
                <a:gd name="T25" fmla="*/ 514 h 518"/>
                <a:gd name="T26" fmla="*/ 268 w 524"/>
                <a:gd name="T27" fmla="*/ 513 h 518"/>
                <a:gd name="T28" fmla="*/ 291 w 524"/>
                <a:gd name="T29" fmla="*/ 503 h 518"/>
                <a:gd name="T30" fmla="*/ 302 w 524"/>
                <a:gd name="T31" fmla="*/ 499 h 518"/>
                <a:gd name="T32" fmla="*/ 355 w 524"/>
                <a:gd name="T33" fmla="*/ 492 h 518"/>
                <a:gd name="T34" fmla="*/ 382 w 524"/>
                <a:gd name="T35" fmla="*/ 482 h 518"/>
                <a:gd name="T36" fmla="*/ 407 w 524"/>
                <a:gd name="T37" fmla="*/ 475 h 518"/>
                <a:gd name="T38" fmla="*/ 425 w 524"/>
                <a:gd name="T39" fmla="*/ 468 h 518"/>
                <a:gd name="T40" fmla="*/ 444 w 524"/>
                <a:gd name="T41" fmla="*/ 457 h 518"/>
                <a:gd name="T42" fmla="*/ 462 w 524"/>
                <a:gd name="T43" fmla="*/ 441 h 518"/>
                <a:gd name="T44" fmla="*/ 472 w 524"/>
                <a:gd name="T45" fmla="*/ 429 h 518"/>
                <a:gd name="T46" fmla="*/ 489 w 524"/>
                <a:gd name="T47" fmla="*/ 402 h 518"/>
                <a:gd name="T48" fmla="*/ 495 w 524"/>
                <a:gd name="T49" fmla="*/ 382 h 518"/>
                <a:gd name="T50" fmla="*/ 484 w 524"/>
                <a:gd name="T51" fmla="*/ 209 h 518"/>
                <a:gd name="T52" fmla="*/ 424 w 524"/>
                <a:gd name="T53" fmla="*/ 149 h 518"/>
                <a:gd name="T54" fmla="*/ 384 w 524"/>
                <a:gd name="T55" fmla="*/ 111 h 518"/>
                <a:gd name="T56" fmla="*/ 359 w 524"/>
                <a:gd name="T57" fmla="*/ 75 h 518"/>
                <a:gd name="T58" fmla="*/ 321 w 524"/>
                <a:gd name="T59" fmla="*/ 35 h 518"/>
                <a:gd name="T60" fmla="*/ 298 w 524"/>
                <a:gd name="T61" fmla="*/ 8 h 518"/>
                <a:gd name="T62" fmla="*/ 282 w 524"/>
                <a:gd name="T63" fmla="*/ 5 h 518"/>
                <a:gd name="T64" fmla="*/ 253 w 524"/>
                <a:gd name="T65" fmla="*/ 3 h 518"/>
                <a:gd name="T66" fmla="*/ 225 w 524"/>
                <a:gd name="T67" fmla="*/ 17 h 518"/>
                <a:gd name="T68" fmla="*/ 200 w 524"/>
                <a:gd name="T69" fmla="*/ 47 h 518"/>
                <a:gd name="T70" fmla="*/ 189 w 524"/>
                <a:gd name="T71" fmla="*/ 65 h 518"/>
                <a:gd name="T72" fmla="*/ 175 w 524"/>
                <a:gd name="T73" fmla="*/ 81 h 518"/>
                <a:gd name="T74" fmla="*/ 158 w 524"/>
                <a:gd name="T75" fmla="*/ 100 h 518"/>
                <a:gd name="T76" fmla="*/ 151 w 524"/>
                <a:gd name="T77" fmla="*/ 104 h 518"/>
                <a:gd name="T78" fmla="*/ 147 w 524"/>
                <a:gd name="T79" fmla="*/ 104 h 518"/>
                <a:gd name="T80" fmla="*/ 131 w 524"/>
                <a:gd name="T81" fmla="*/ 116 h 518"/>
                <a:gd name="T82" fmla="*/ 113 w 524"/>
                <a:gd name="T83" fmla="*/ 139 h 518"/>
                <a:gd name="T84" fmla="*/ 89 w 524"/>
                <a:gd name="T85" fmla="*/ 155 h 518"/>
                <a:gd name="T86" fmla="*/ 61 w 524"/>
                <a:gd name="T87" fmla="*/ 183 h 518"/>
                <a:gd name="T88" fmla="*/ 0 w 524"/>
                <a:gd name="T89" fmla="*/ 242 h 518"/>
                <a:gd name="T90" fmla="*/ 66 w 524"/>
                <a:gd name="T91" fmla="*/ 303 h 518"/>
                <a:gd name="T92" fmla="*/ 172 w 524"/>
                <a:gd name="T93" fmla="*/ 338 h 518"/>
                <a:gd name="T94" fmla="*/ 213 w 524"/>
                <a:gd name="T95" fmla="*/ 334 h 518"/>
                <a:gd name="T96" fmla="*/ 262 w 524"/>
                <a:gd name="T97" fmla="*/ 385 h 518"/>
                <a:gd name="T98" fmla="*/ 262 w 524"/>
                <a:gd name="T99" fmla="*/ 400 h 518"/>
                <a:gd name="T100" fmla="*/ 246 w 524"/>
                <a:gd name="T101" fmla="*/ 409 h 518"/>
                <a:gd name="T102" fmla="*/ 225 w 524"/>
                <a:gd name="T103" fmla="*/ 418 h 518"/>
                <a:gd name="T104" fmla="*/ 172 w 524"/>
                <a:gd name="T105" fmla="*/ 399 h 518"/>
                <a:gd name="T106" fmla="*/ 116 w 524"/>
                <a:gd name="T107" fmla="*/ 390 h 518"/>
                <a:gd name="T108" fmla="*/ 71 w 524"/>
                <a:gd name="T109" fmla="*/ 38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4" h="518">
                  <a:moveTo>
                    <a:pt x="71" y="382"/>
                  </a:moveTo>
                  <a:cubicBezTo>
                    <a:pt x="53" y="370"/>
                    <a:pt x="53" y="370"/>
                    <a:pt x="53" y="370"/>
                  </a:cubicBezTo>
                  <a:cubicBezTo>
                    <a:pt x="50" y="375"/>
                    <a:pt x="50" y="375"/>
                    <a:pt x="50" y="375"/>
                  </a:cubicBezTo>
                  <a:cubicBezTo>
                    <a:pt x="50" y="375"/>
                    <a:pt x="36" y="368"/>
                    <a:pt x="34" y="369"/>
                  </a:cubicBezTo>
                  <a:cubicBezTo>
                    <a:pt x="34" y="369"/>
                    <a:pt x="11" y="409"/>
                    <a:pt x="15" y="429"/>
                  </a:cubicBezTo>
                  <a:cubicBezTo>
                    <a:pt x="15" y="429"/>
                    <a:pt x="51" y="445"/>
                    <a:pt x="67" y="454"/>
                  </a:cubicBezTo>
                  <a:cubicBezTo>
                    <a:pt x="83" y="464"/>
                    <a:pt x="93" y="467"/>
                    <a:pt x="105" y="472"/>
                  </a:cubicBezTo>
                  <a:cubicBezTo>
                    <a:pt x="116" y="478"/>
                    <a:pt x="136" y="486"/>
                    <a:pt x="147" y="489"/>
                  </a:cubicBezTo>
                  <a:cubicBezTo>
                    <a:pt x="158" y="492"/>
                    <a:pt x="163" y="489"/>
                    <a:pt x="172" y="493"/>
                  </a:cubicBezTo>
                  <a:cubicBezTo>
                    <a:pt x="180" y="496"/>
                    <a:pt x="184" y="499"/>
                    <a:pt x="194" y="501"/>
                  </a:cubicBezTo>
                  <a:cubicBezTo>
                    <a:pt x="204" y="503"/>
                    <a:pt x="210" y="502"/>
                    <a:pt x="216" y="506"/>
                  </a:cubicBezTo>
                  <a:cubicBezTo>
                    <a:pt x="221" y="511"/>
                    <a:pt x="223" y="508"/>
                    <a:pt x="231" y="513"/>
                  </a:cubicBezTo>
                  <a:cubicBezTo>
                    <a:pt x="239" y="517"/>
                    <a:pt x="249" y="518"/>
                    <a:pt x="257" y="514"/>
                  </a:cubicBezTo>
                  <a:cubicBezTo>
                    <a:pt x="265" y="510"/>
                    <a:pt x="261" y="512"/>
                    <a:pt x="268" y="513"/>
                  </a:cubicBezTo>
                  <a:cubicBezTo>
                    <a:pt x="275" y="514"/>
                    <a:pt x="281" y="509"/>
                    <a:pt x="291" y="503"/>
                  </a:cubicBezTo>
                  <a:cubicBezTo>
                    <a:pt x="300" y="497"/>
                    <a:pt x="289" y="495"/>
                    <a:pt x="302" y="499"/>
                  </a:cubicBezTo>
                  <a:cubicBezTo>
                    <a:pt x="316" y="503"/>
                    <a:pt x="341" y="498"/>
                    <a:pt x="355" y="492"/>
                  </a:cubicBezTo>
                  <a:cubicBezTo>
                    <a:pt x="368" y="487"/>
                    <a:pt x="372" y="486"/>
                    <a:pt x="382" y="482"/>
                  </a:cubicBezTo>
                  <a:cubicBezTo>
                    <a:pt x="392" y="478"/>
                    <a:pt x="393" y="480"/>
                    <a:pt x="407" y="475"/>
                  </a:cubicBezTo>
                  <a:cubicBezTo>
                    <a:pt x="420" y="471"/>
                    <a:pt x="415" y="469"/>
                    <a:pt x="425" y="468"/>
                  </a:cubicBezTo>
                  <a:cubicBezTo>
                    <a:pt x="435" y="468"/>
                    <a:pt x="436" y="460"/>
                    <a:pt x="444" y="457"/>
                  </a:cubicBezTo>
                  <a:cubicBezTo>
                    <a:pt x="452" y="453"/>
                    <a:pt x="460" y="446"/>
                    <a:pt x="462" y="441"/>
                  </a:cubicBezTo>
                  <a:cubicBezTo>
                    <a:pt x="464" y="436"/>
                    <a:pt x="465" y="431"/>
                    <a:pt x="472" y="429"/>
                  </a:cubicBezTo>
                  <a:cubicBezTo>
                    <a:pt x="479" y="426"/>
                    <a:pt x="486" y="405"/>
                    <a:pt x="489" y="402"/>
                  </a:cubicBezTo>
                  <a:cubicBezTo>
                    <a:pt x="491" y="398"/>
                    <a:pt x="489" y="387"/>
                    <a:pt x="495" y="382"/>
                  </a:cubicBezTo>
                  <a:cubicBezTo>
                    <a:pt x="501" y="378"/>
                    <a:pt x="524" y="290"/>
                    <a:pt x="484" y="209"/>
                  </a:cubicBezTo>
                  <a:cubicBezTo>
                    <a:pt x="484" y="209"/>
                    <a:pt x="471" y="171"/>
                    <a:pt x="424" y="149"/>
                  </a:cubicBezTo>
                  <a:cubicBezTo>
                    <a:pt x="424" y="149"/>
                    <a:pt x="392" y="137"/>
                    <a:pt x="384" y="111"/>
                  </a:cubicBezTo>
                  <a:cubicBezTo>
                    <a:pt x="376" y="86"/>
                    <a:pt x="372" y="85"/>
                    <a:pt x="359" y="75"/>
                  </a:cubicBezTo>
                  <a:cubicBezTo>
                    <a:pt x="345" y="64"/>
                    <a:pt x="330" y="47"/>
                    <a:pt x="321" y="35"/>
                  </a:cubicBezTo>
                  <a:cubicBezTo>
                    <a:pt x="312" y="24"/>
                    <a:pt x="309" y="8"/>
                    <a:pt x="298" y="8"/>
                  </a:cubicBezTo>
                  <a:cubicBezTo>
                    <a:pt x="294" y="8"/>
                    <a:pt x="288" y="7"/>
                    <a:pt x="282" y="5"/>
                  </a:cubicBezTo>
                  <a:cubicBezTo>
                    <a:pt x="272" y="2"/>
                    <a:pt x="262" y="0"/>
                    <a:pt x="253" y="3"/>
                  </a:cubicBezTo>
                  <a:cubicBezTo>
                    <a:pt x="238" y="8"/>
                    <a:pt x="236" y="12"/>
                    <a:pt x="225" y="17"/>
                  </a:cubicBezTo>
                  <a:cubicBezTo>
                    <a:pt x="214" y="22"/>
                    <a:pt x="205" y="26"/>
                    <a:pt x="200" y="47"/>
                  </a:cubicBezTo>
                  <a:cubicBezTo>
                    <a:pt x="196" y="69"/>
                    <a:pt x="194" y="63"/>
                    <a:pt x="189" y="65"/>
                  </a:cubicBezTo>
                  <a:cubicBezTo>
                    <a:pt x="183" y="67"/>
                    <a:pt x="179" y="70"/>
                    <a:pt x="175" y="81"/>
                  </a:cubicBezTo>
                  <a:cubicBezTo>
                    <a:pt x="171" y="92"/>
                    <a:pt x="165" y="91"/>
                    <a:pt x="158" y="100"/>
                  </a:cubicBezTo>
                  <a:cubicBezTo>
                    <a:pt x="154" y="105"/>
                    <a:pt x="153" y="105"/>
                    <a:pt x="151" y="104"/>
                  </a:cubicBezTo>
                  <a:cubicBezTo>
                    <a:pt x="150" y="104"/>
                    <a:pt x="149" y="104"/>
                    <a:pt x="147" y="104"/>
                  </a:cubicBezTo>
                  <a:cubicBezTo>
                    <a:pt x="139" y="106"/>
                    <a:pt x="137" y="107"/>
                    <a:pt x="131" y="116"/>
                  </a:cubicBezTo>
                  <a:cubicBezTo>
                    <a:pt x="124" y="126"/>
                    <a:pt x="128" y="127"/>
                    <a:pt x="113" y="139"/>
                  </a:cubicBezTo>
                  <a:cubicBezTo>
                    <a:pt x="99" y="151"/>
                    <a:pt x="97" y="149"/>
                    <a:pt x="89" y="155"/>
                  </a:cubicBezTo>
                  <a:cubicBezTo>
                    <a:pt x="80" y="160"/>
                    <a:pt x="81" y="169"/>
                    <a:pt x="61" y="183"/>
                  </a:cubicBezTo>
                  <a:cubicBezTo>
                    <a:pt x="41" y="198"/>
                    <a:pt x="3" y="233"/>
                    <a:pt x="0" y="242"/>
                  </a:cubicBezTo>
                  <a:cubicBezTo>
                    <a:pt x="0" y="242"/>
                    <a:pt x="47" y="296"/>
                    <a:pt x="66" y="303"/>
                  </a:cubicBezTo>
                  <a:cubicBezTo>
                    <a:pt x="172" y="338"/>
                    <a:pt x="172" y="338"/>
                    <a:pt x="172" y="338"/>
                  </a:cubicBezTo>
                  <a:cubicBezTo>
                    <a:pt x="213" y="334"/>
                    <a:pt x="213" y="334"/>
                    <a:pt x="213" y="334"/>
                  </a:cubicBezTo>
                  <a:cubicBezTo>
                    <a:pt x="213" y="334"/>
                    <a:pt x="220" y="390"/>
                    <a:pt x="262" y="385"/>
                  </a:cubicBezTo>
                  <a:cubicBezTo>
                    <a:pt x="262" y="385"/>
                    <a:pt x="264" y="396"/>
                    <a:pt x="262" y="400"/>
                  </a:cubicBezTo>
                  <a:cubicBezTo>
                    <a:pt x="260" y="404"/>
                    <a:pt x="251" y="402"/>
                    <a:pt x="246" y="409"/>
                  </a:cubicBezTo>
                  <a:cubicBezTo>
                    <a:pt x="241" y="416"/>
                    <a:pt x="232" y="424"/>
                    <a:pt x="225" y="418"/>
                  </a:cubicBezTo>
                  <a:cubicBezTo>
                    <a:pt x="217" y="412"/>
                    <a:pt x="203" y="400"/>
                    <a:pt x="172" y="399"/>
                  </a:cubicBezTo>
                  <a:cubicBezTo>
                    <a:pt x="141" y="399"/>
                    <a:pt x="129" y="394"/>
                    <a:pt x="116" y="390"/>
                  </a:cubicBezTo>
                  <a:cubicBezTo>
                    <a:pt x="103" y="387"/>
                    <a:pt x="76" y="381"/>
                    <a:pt x="71" y="3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69" name="Freeform 956"/>
            <p:cNvSpPr>
              <a:spLocks/>
            </p:cNvSpPr>
            <p:nvPr/>
          </p:nvSpPr>
          <p:spPr bwMode="auto">
            <a:xfrm>
              <a:off x="6715125" y="3076576"/>
              <a:ext cx="14288" cy="1588"/>
            </a:xfrm>
            <a:custGeom>
              <a:avLst/>
              <a:gdLst>
                <a:gd name="T0" fmla="*/ 9 w 9"/>
                <a:gd name="T1" fmla="*/ 0 h 1"/>
                <a:gd name="T2" fmla="*/ 0 w 9"/>
                <a:gd name="T3" fmla="*/ 1 h 1"/>
                <a:gd name="T4" fmla="*/ 9 w 9"/>
                <a:gd name="T5" fmla="*/ 0 h 1"/>
                <a:gd name="T6" fmla="*/ 9 w 9"/>
                <a:gd name="T7" fmla="*/ 0 h 1"/>
              </a:gdLst>
              <a:ahLst/>
              <a:cxnLst>
                <a:cxn ang="0">
                  <a:pos x="T0" y="T1"/>
                </a:cxn>
                <a:cxn ang="0">
                  <a:pos x="T2" y="T3"/>
                </a:cxn>
                <a:cxn ang="0">
                  <a:pos x="T4" y="T5"/>
                </a:cxn>
                <a:cxn ang="0">
                  <a:pos x="T6" y="T7"/>
                </a:cxn>
              </a:cxnLst>
              <a:rect l="0" t="0" r="r" b="b"/>
              <a:pathLst>
                <a:path w="9" h="1">
                  <a:moveTo>
                    <a:pt x="9" y="0"/>
                  </a:moveTo>
                  <a:cubicBezTo>
                    <a:pt x="0" y="1"/>
                    <a:pt x="0" y="1"/>
                    <a:pt x="0" y="1"/>
                  </a:cubicBezTo>
                  <a:cubicBezTo>
                    <a:pt x="4" y="1"/>
                    <a:pt x="6" y="1"/>
                    <a:pt x="9" y="0"/>
                  </a:cubicBezTo>
                  <a:cubicBezTo>
                    <a:pt x="9" y="0"/>
                    <a:pt x="9" y="0"/>
                    <a:pt x="9"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0" name="Freeform 957"/>
            <p:cNvSpPr>
              <a:spLocks noEditPoints="1"/>
            </p:cNvSpPr>
            <p:nvPr/>
          </p:nvSpPr>
          <p:spPr bwMode="auto">
            <a:xfrm>
              <a:off x="6537325" y="2686051"/>
              <a:ext cx="344488" cy="392113"/>
            </a:xfrm>
            <a:custGeom>
              <a:avLst/>
              <a:gdLst>
                <a:gd name="T0" fmla="*/ 0 w 217"/>
                <a:gd name="T1" fmla="*/ 153 h 247"/>
                <a:gd name="T2" fmla="*/ 0 w 217"/>
                <a:gd name="T3" fmla="*/ 155 h 247"/>
                <a:gd name="T4" fmla="*/ 0 w 217"/>
                <a:gd name="T5" fmla="*/ 153 h 247"/>
                <a:gd name="T6" fmla="*/ 136 w 217"/>
                <a:gd name="T7" fmla="*/ 0 h 247"/>
                <a:gd name="T8" fmla="*/ 136 w 217"/>
                <a:gd name="T9" fmla="*/ 0 h 247"/>
                <a:gd name="T10" fmla="*/ 150 w 217"/>
                <a:gd name="T11" fmla="*/ 15 h 247"/>
                <a:gd name="T12" fmla="*/ 135 w 217"/>
                <a:gd name="T13" fmla="*/ 22 h 247"/>
                <a:gd name="T14" fmla="*/ 119 w 217"/>
                <a:gd name="T15" fmla="*/ 19 h 247"/>
                <a:gd name="T16" fmla="*/ 99 w 217"/>
                <a:gd name="T17" fmla="*/ 24 h 247"/>
                <a:gd name="T18" fmla="*/ 73 w 217"/>
                <a:gd name="T19" fmla="*/ 40 h 247"/>
                <a:gd name="T20" fmla="*/ 52 w 217"/>
                <a:gd name="T21" fmla="*/ 55 h 247"/>
                <a:gd name="T22" fmla="*/ 36 w 217"/>
                <a:gd name="T23" fmla="*/ 70 h 247"/>
                <a:gd name="T24" fmla="*/ 31 w 217"/>
                <a:gd name="T25" fmla="*/ 92 h 247"/>
                <a:gd name="T26" fmla="*/ 23 w 217"/>
                <a:gd name="T27" fmla="*/ 102 h 247"/>
                <a:gd name="T28" fmla="*/ 19 w 217"/>
                <a:gd name="T29" fmla="*/ 124 h 247"/>
                <a:gd name="T30" fmla="*/ 6 w 217"/>
                <a:gd name="T31" fmla="*/ 161 h 247"/>
                <a:gd name="T32" fmla="*/ 0 w 217"/>
                <a:gd name="T33" fmla="*/ 155 h 247"/>
                <a:gd name="T34" fmla="*/ 5 w 217"/>
                <a:gd name="T35" fmla="*/ 168 h 247"/>
                <a:gd name="T36" fmla="*/ 10 w 217"/>
                <a:gd name="T37" fmla="*/ 187 h 247"/>
                <a:gd name="T38" fmla="*/ 33 w 217"/>
                <a:gd name="T39" fmla="*/ 216 h 247"/>
                <a:gd name="T40" fmla="*/ 46 w 217"/>
                <a:gd name="T41" fmla="*/ 225 h 247"/>
                <a:gd name="T42" fmla="*/ 50 w 217"/>
                <a:gd name="T43" fmla="*/ 237 h 247"/>
                <a:gd name="T44" fmla="*/ 54 w 217"/>
                <a:gd name="T45" fmla="*/ 238 h 247"/>
                <a:gd name="T46" fmla="*/ 64 w 217"/>
                <a:gd name="T47" fmla="*/ 235 h 247"/>
                <a:gd name="T48" fmla="*/ 99 w 217"/>
                <a:gd name="T49" fmla="*/ 247 h 247"/>
                <a:gd name="T50" fmla="*/ 101 w 217"/>
                <a:gd name="T51" fmla="*/ 247 h 247"/>
                <a:gd name="T52" fmla="*/ 112 w 217"/>
                <a:gd name="T53" fmla="*/ 247 h 247"/>
                <a:gd name="T54" fmla="*/ 121 w 217"/>
                <a:gd name="T55" fmla="*/ 246 h 247"/>
                <a:gd name="T56" fmla="*/ 121 w 217"/>
                <a:gd name="T57" fmla="*/ 246 h 247"/>
                <a:gd name="T58" fmla="*/ 138 w 217"/>
                <a:gd name="T59" fmla="*/ 238 h 247"/>
                <a:gd name="T60" fmla="*/ 160 w 217"/>
                <a:gd name="T61" fmla="*/ 208 h 247"/>
                <a:gd name="T62" fmla="*/ 183 w 217"/>
                <a:gd name="T63" fmla="*/ 192 h 247"/>
                <a:gd name="T64" fmla="*/ 206 w 217"/>
                <a:gd name="T65" fmla="*/ 168 h 247"/>
                <a:gd name="T66" fmla="*/ 215 w 217"/>
                <a:gd name="T67" fmla="*/ 128 h 247"/>
                <a:gd name="T68" fmla="*/ 215 w 217"/>
                <a:gd name="T69" fmla="*/ 90 h 247"/>
                <a:gd name="T70" fmla="*/ 213 w 217"/>
                <a:gd name="T71" fmla="*/ 75 h 247"/>
                <a:gd name="T72" fmla="*/ 209 w 217"/>
                <a:gd name="T73" fmla="*/ 63 h 247"/>
                <a:gd name="T74" fmla="*/ 198 w 217"/>
                <a:gd name="T75" fmla="*/ 38 h 247"/>
                <a:gd name="T76" fmla="*/ 194 w 217"/>
                <a:gd name="T77" fmla="*/ 8 h 247"/>
                <a:gd name="T78" fmla="*/ 190 w 217"/>
                <a:gd name="T79" fmla="*/ 6 h 247"/>
                <a:gd name="T80" fmla="*/ 177 w 217"/>
                <a:gd name="T81" fmla="*/ 18 h 247"/>
                <a:gd name="T82" fmla="*/ 159 w 217"/>
                <a:gd name="T83" fmla="*/ 13 h 247"/>
                <a:gd name="T84" fmla="*/ 157 w 217"/>
                <a:gd name="T85" fmla="*/ 13 h 247"/>
                <a:gd name="T86" fmla="*/ 136 w 217"/>
                <a:gd name="T8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7" h="247">
                  <a:moveTo>
                    <a:pt x="0" y="153"/>
                  </a:moveTo>
                  <a:cubicBezTo>
                    <a:pt x="0" y="153"/>
                    <a:pt x="0" y="154"/>
                    <a:pt x="0" y="155"/>
                  </a:cubicBezTo>
                  <a:cubicBezTo>
                    <a:pt x="0" y="154"/>
                    <a:pt x="0" y="153"/>
                    <a:pt x="0" y="153"/>
                  </a:cubicBezTo>
                  <a:moveTo>
                    <a:pt x="136" y="0"/>
                  </a:moveTo>
                  <a:cubicBezTo>
                    <a:pt x="136" y="0"/>
                    <a:pt x="136" y="0"/>
                    <a:pt x="136" y="0"/>
                  </a:cubicBezTo>
                  <a:cubicBezTo>
                    <a:pt x="136" y="0"/>
                    <a:pt x="146" y="6"/>
                    <a:pt x="150" y="15"/>
                  </a:cubicBezTo>
                  <a:cubicBezTo>
                    <a:pt x="150" y="15"/>
                    <a:pt x="140" y="15"/>
                    <a:pt x="135" y="22"/>
                  </a:cubicBezTo>
                  <a:cubicBezTo>
                    <a:pt x="135" y="22"/>
                    <a:pt x="129" y="19"/>
                    <a:pt x="119" y="19"/>
                  </a:cubicBezTo>
                  <a:cubicBezTo>
                    <a:pt x="113" y="19"/>
                    <a:pt x="106" y="21"/>
                    <a:pt x="99" y="24"/>
                  </a:cubicBezTo>
                  <a:cubicBezTo>
                    <a:pt x="82" y="33"/>
                    <a:pt x="81" y="35"/>
                    <a:pt x="73" y="40"/>
                  </a:cubicBezTo>
                  <a:cubicBezTo>
                    <a:pt x="65" y="45"/>
                    <a:pt x="58" y="53"/>
                    <a:pt x="52" y="55"/>
                  </a:cubicBezTo>
                  <a:cubicBezTo>
                    <a:pt x="45" y="58"/>
                    <a:pt x="37" y="57"/>
                    <a:pt x="36" y="70"/>
                  </a:cubicBezTo>
                  <a:cubicBezTo>
                    <a:pt x="34" y="83"/>
                    <a:pt x="35" y="87"/>
                    <a:pt x="31" y="92"/>
                  </a:cubicBezTo>
                  <a:cubicBezTo>
                    <a:pt x="27" y="97"/>
                    <a:pt x="23" y="91"/>
                    <a:pt x="23" y="102"/>
                  </a:cubicBezTo>
                  <a:cubicBezTo>
                    <a:pt x="22" y="113"/>
                    <a:pt x="22" y="118"/>
                    <a:pt x="19" y="124"/>
                  </a:cubicBezTo>
                  <a:cubicBezTo>
                    <a:pt x="15" y="130"/>
                    <a:pt x="4" y="154"/>
                    <a:pt x="6" y="161"/>
                  </a:cubicBezTo>
                  <a:cubicBezTo>
                    <a:pt x="6" y="161"/>
                    <a:pt x="1" y="159"/>
                    <a:pt x="0" y="155"/>
                  </a:cubicBezTo>
                  <a:cubicBezTo>
                    <a:pt x="1" y="159"/>
                    <a:pt x="2" y="166"/>
                    <a:pt x="5" y="168"/>
                  </a:cubicBezTo>
                  <a:cubicBezTo>
                    <a:pt x="5" y="168"/>
                    <a:pt x="2" y="180"/>
                    <a:pt x="10" y="187"/>
                  </a:cubicBezTo>
                  <a:cubicBezTo>
                    <a:pt x="18" y="194"/>
                    <a:pt x="23" y="206"/>
                    <a:pt x="33" y="216"/>
                  </a:cubicBezTo>
                  <a:cubicBezTo>
                    <a:pt x="43" y="225"/>
                    <a:pt x="45" y="222"/>
                    <a:pt x="46" y="225"/>
                  </a:cubicBezTo>
                  <a:cubicBezTo>
                    <a:pt x="47" y="227"/>
                    <a:pt x="44" y="234"/>
                    <a:pt x="50" y="237"/>
                  </a:cubicBezTo>
                  <a:cubicBezTo>
                    <a:pt x="50" y="237"/>
                    <a:pt x="52" y="238"/>
                    <a:pt x="54" y="238"/>
                  </a:cubicBezTo>
                  <a:cubicBezTo>
                    <a:pt x="57" y="238"/>
                    <a:pt x="60" y="237"/>
                    <a:pt x="64" y="235"/>
                  </a:cubicBezTo>
                  <a:cubicBezTo>
                    <a:pt x="64" y="235"/>
                    <a:pt x="81" y="247"/>
                    <a:pt x="99" y="247"/>
                  </a:cubicBezTo>
                  <a:cubicBezTo>
                    <a:pt x="99" y="247"/>
                    <a:pt x="100" y="247"/>
                    <a:pt x="101" y="247"/>
                  </a:cubicBezTo>
                  <a:cubicBezTo>
                    <a:pt x="105" y="247"/>
                    <a:pt x="109" y="247"/>
                    <a:pt x="112" y="247"/>
                  </a:cubicBezTo>
                  <a:cubicBezTo>
                    <a:pt x="121" y="246"/>
                    <a:pt x="121" y="246"/>
                    <a:pt x="121" y="246"/>
                  </a:cubicBezTo>
                  <a:cubicBezTo>
                    <a:pt x="121" y="246"/>
                    <a:pt x="121" y="246"/>
                    <a:pt x="121" y="246"/>
                  </a:cubicBezTo>
                  <a:cubicBezTo>
                    <a:pt x="127" y="246"/>
                    <a:pt x="132" y="244"/>
                    <a:pt x="138" y="238"/>
                  </a:cubicBezTo>
                  <a:cubicBezTo>
                    <a:pt x="148" y="228"/>
                    <a:pt x="150" y="216"/>
                    <a:pt x="160" y="208"/>
                  </a:cubicBezTo>
                  <a:cubicBezTo>
                    <a:pt x="171" y="200"/>
                    <a:pt x="173" y="200"/>
                    <a:pt x="183" y="192"/>
                  </a:cubicBezTo>
                  <a:cubicBezTo>
                    <a:pt x="193" y="185"/>
                    <a:pt x="202" y="175"/>
                    <a:pt x="206" y="168"/>
                  </a:cubicBezTo>
                  <a:cubicBezTo>
                    <a:pt x="210" y="161"/>
                    <a:pt x="212" y="141"/>
                    <a:pt x="215" y="128"/>
                  </a:cubicBezTo>
                  <a:cubicBezTo>
                    <a:pt x="217" y="116"/>
                    <a:pt x="214" y="99"/>
                    <a:pt x="215" y="90"/>
                  </a:cubicBezTo>
                  <a:cubicBezTo>
                    <a:pt x="216" y="82"/>
                    <a:pt x="208" y="79"/>
                    <a:pt x="213" y="75"/>
                  </a:cubicBezTo>
                  <a:cubicBezTo>
                    <a:pt x="217" y="70"/>
                    <a:pt x="212" y="69"/>
                    <a:pt x="209" y="63"/>
                  </a:cubicBezTo>
                  <a:cubicBezTo>
                    <a:pt x="209" y="63"/>
                    <a:pt x="213" y="43"/>
                    <a:pt x="198" y="38"/>
                  </a:cubicBezTo>
                  <a:cubicBezTo>
                    <a:pt x="198" y="38"/>
                    <a:pt x="209" y="10"/>
                    <a:pt x="194" y="8"/>
                  </a:cubicBezTo>
                  <a:cubicBezTo>
                    <a:pt x="194" y="8"/>
                    <a:pt x="193" y="6"/>
                    <a:pt x="190" y="6"/>
                  </a:cubicBezTo>
                  <a:cubicBezTo>
                    <a:pt x="187" y="6"/>
                    <a:pt x="183" y="8"/>
                    <a:pt x="177" y="18"/>
                  </a:cubicBezTo>
                  <a:cubicBezTo>
                    <a:pt x="177" y="18"/>
                    <a:pt x="164" y="13"/>
                    <a:pt x="159" y="13"/>
                  </a:cubicBezTo>
                  <a:cubicBezTo>
                    <a:pt x="158" y="13"/>
                    <a:pt x="157" y="13"/>
                    <a:pt x="157" y="13"/>
                  </a:cubicBezTo>
                  <a:cubicBezTo>
                    <a:pt x="157" y="13"/>
                    <a:pt x="143" y="0"/>
                    <a:pt x="136" y="0"/>
                  </a:cubicBezTo>
                </a:path>
              </a:pathLst>
            </a:custGeom>
            <a:solidFill>
              <a:srgbClr val="6A257D"/>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1" name="Freeform 958"/>
            <p:cNvSpPr>
              <a:spLocks noEditPoints="1"/>
            </p:cNvSpPr>
            <p:nvPr/>
          </p:nvSpPr>
          <p:spPr bwMode="auto">
            <a:xfrm>
              <a:off x="4867275" y="4011613"/>
              <a:ext cx="1625600" cy="1612900"/>
            </a:xfrm>
            <a:custGeom>
              <a:avLst/>
              <a:gdLst>
                <a:gd name="T0" fmla="*/ 813 w 1024"/>
                <a:gd name="T1" fmla="*/ 617 h 1016"/>
                <a:gd name="T2" fmla="*/ 815 w 1024"/>
                <a:gd name="T3" fmla="*/ 617 h 1016"/>
                <a:gd name="T4" fmla="*/ 816 w 1024"/>
                <a:gd name="T5" fmla="*/ 554 h 1016"/>
                <a:gd name="T6" fmla="*/ 820 w 1024"/>
                <a:gd name="T7" fmla="*/ 552 h 1016"/>
                <a:gd name="T8" fmla="*/ 814 w 1024"/>
                <a:gd name="T9" fmla="*/ 549 h 1016"/>
                <a:gd name="T10" fmla="*/ 938 w 1024"/>
                <a:gd name="T11" fmla="*/ 500 h 1016"/>
                <a:gd name="T12" fmla="*/ 941 w 1024"/>
                <a:gd name="T13" fmla="*/ 499 h 1016"/>
                <a:gd name="T14" fmla="*/ 886 w 1024"/>
                <a:gd name="T15" fmla="*/ 485 h 1016"/>
                <a:gd name="T16" fmla="*/ 890 w 1024"/>
                <a:gd name="T17" fmla="*/ 485 h 1016"/>
                <a:gd name="T18" fmla="*/ 888 w 1024"/>
                <a:gd name="T19" fmla="*/ 482 h 1016"/>
                <a:gd name="T20" fmla="*/ 946 w 1024"/>
                <a:gd name="T21" fmla="*/ 479 h 1016"/>
                <a:gd name="T22" fmla="*/ 946 w 1024"/>
                <a:gd name="T23" fmla="*/ 476 h 1016"/>
                <a:gd name="T24" fmla="*/ 0 w 1024"/>
                <a:gd name="T25" fmla="*/ 504 h 1016"/>
                <a:gd name="T26" fmla="*/ 805 w 1024"/>
                <a:gd name="T27" fmla="*/ 924 h 1016"/>
                <a:gd name="T28" fmla="*/ 811 w 1024"/>
                <a:gd name="T29" fmla="*/ 899 h 1016"/>
                <a:gd name="T30" fmla="*/ 760 w 1024"/>
                <a:gd name="T31" fmla="*/ 878 h 1016"/>
                <a:gd name="T32" fmla="*/ 752 w 1024"/>
                <a:gd name="T33" fmla="*/ 804 h 1016"/>
                <a:gd name="T34" fmla="*/ 754 w 1024"/>
                <a:gd name="T35" fmla="*/ 739 h 1016"/>
                <a:gd name="T36" fmla="*/ 758 w 1024"/>
                <a:gd name="T37" fmla="*/ 682 h 1016"/>
                <a:gd name="T38" fmla="*/ 755 w 1024"/>
                <a:gd name="T39" fmla="*/ 616 h 1016"/>
                <a:gd name="T40" fmla="*/ 787 w 1024"/>
                <a:gd name="T41" fmla="*/ 612 h 1016"/>
                <a:gd name="T42" fmla="*/ 806 w 1024"/>
                <a:gd name="T43" fmla="*/ 504 h 1016"/>
                <a:gd name="T44" fmla="*/ 817 w 1024"/>
                <a:gd name="T45" fmla="*/ 477 h 1016"/>
                <a:gd name="T46" fmla="*/ 820 w 1024"/>
                <a:gd name="T47" fmla="*/ 492 h 1016"/>
                <a:gd name="T48" fmla="*/ 829 w 1024"/>
                <a:gd name="T49" fmla="*/ 494 h 1016"/>
                <a:gd name="T50" fmla="*/ 846 w 1024"/>
                <a:gd name="T51" fmla="*/ 479 h 1016"/>
                <a:gd name="T52" fmla="*/ 849 w 1024"/>
                <a:gd name="T53" fmla="*/ 495 h 1016"/>
                <a:gd name="T54" fmla="*/ 872 w 1024"/>
                <a:gd name="T55" fmla="*/ 485 h 1016"/>
                <a:gd name="T56" fmla="*/ 878 w 1024"/>
                <a:gd name="T57" fmla="*/ 467 h 1016"/>
                <a:gd name="T58" fmla="*/ 868 w 1024"/>
                <a:gd name="T59" fmla="*/ 467 h 1016"/>
                <a:gd name="T60" fmla="*/ 863 w 1024"/>
                <a:gd name="T61" fmla="*/ 469 h 1016"/>
                <a:gd name="T62" fmla="*/ 877 w 1024"/>
                <a:gd name="T63" fmla="*/ 428 h 1016"/>
                <a:gd name="T64" fmla="*/ 935 w 1024"/>
                <a:gd name="T65" fmla="*/ 437 h 1016"/>
                <a:gd name="T66" fmla="*/ 946 w 1024"/>
                <a:gd name="T67" fmla="*/ 446 h 1016"/>
                <a:gd name="T68" fmla="*/ 963 w 1024"/>
                <a:gd name="T69" fmla="*/ 489 h 1016"/>
                <a:gd name="T70" fmla="*/ 981 w 1024"/>
                <a:gd name="T71" fmla="*/ 503 h 1016"/>
                <a:gd name="T72" fmla="*/ 1003 w 1024"/>
                <a:gd name="T73" fmla="*/ 504 h 1016"/>
                <a:gd name="T74" fmla="*/ 1013 w 1024"/>
                <a:gd name="T75" fmla="*/ 507 h 1016"/>
                <a:gd name="T76" fmla="*/ 1023 w 1024"/>
                <a:gd name="T77" fmla="*/ 510 h 1016"/>
                <a:gd name="T78" fmla="*/ 1024 w 1024"/>
                <a:gd name="T79" fmla="*/ 504 h 1016"/>
                <a:gd name="T80" fmla="*/ 663 w 1024"/>
                <a:gd name="T81" fmla="*/ 58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4" h="1016">
                  <a:moveTo>
                    <a:pt x="815" y="617"/>
                  </a:moveTo>
                  <a:cubicBezTo>
                    <a:pt x="814" y="617"/>
                    <a:pt x="814" y="617"/>
                    <a:pt x="813" y="617"/>
                  </a:cubicBezTo>
                  <a:cubicBezTo>
                    <a:pt x="814" y="617"/>
                    <a:pt x="815" y="618"/>
                    <a:pt x="815" y="618"/>
                  </a:cubicBezTo>
                  <a:cubicBezTo>
                    <a:pt x="815" y="617"/>
                    <a:pt x="815" y="617"/>
                    <a:pt x="815" y="617"/>
                  </a:cubicBezTo>
                  <a:moveTo>
                    <a:pt x="814" y="549"/>
                  </a:moveTo>
                  <a:cubicBezTo>
                    <a:pt x="815" y="550"/>
                    <a:pt x="816" y="552"/>
                    <a:pt x="816" y="554"/>
                  </a:cubicBezTo>
                  <a:cubicBezTo>
                    <a:pt x="818" y="553"/>
                    <a:pt x="819" y="553"/>
                    <a:pt x="820" y="552"/>
                  </a:cubicBezTo>
                  <a:cubicBezTo>
                    <a:pt x="820" y="552"/>
                    <a:pt x="820" y="552"/>
                    <a:pt x="820" y="552"/>
                  </a:cubicBezTo>
                  <a:cubicBezTo>
                    <a:pt x="820" y="552"/>
                    <a:pt x="820" y="552"/>
                    <a:pt x="820" y="552"/>
                  </a:cubicBezTo>
                  <a:cubicBezTo>
                    <a:pt x="820" y="552"/>
                    <a:pt x="817" y="551"/>
                    <a:pt x="814" y="549"/>
                  </a:cubicBezTo>
                  <a:moveTo>
                    <a:pt x="941" y="499"/>
                  </a:moveTo>
                  <a:cubicBezTo>
                    <a:pt x="940" y="499"/>
                    <a:pt x="939" y="500"/>
                    <a:pt x="938" y="500"/>
                  </a:cubicBezTo>
                  <a:cubicBezTo>
                    <a:pt x="938" y="500"/>
                    <a:pt x="938" y="500"/>
                    <a:pt x="938" y="500"/>
                  </a:cubicBezTo>
                  <a:cubicBezTo>
                    <a:pt x="939" y="500"/>
                    <a:pt x="940" y="499"/>
                    <a:pt x="941" y="499"/>
                  </a:cubicBezTo>
                  <a:moveTo>
                    <a:pt x="888" y="482"/>
                  </a:moveTo>
                  <a:cubicBezTo>
                    <a:pt x="887" y="483"/>
                    <a:pt x="887" y="484"/>
                    <a:pt x="886" y="485"/>
                  </a:cubicBezTo>
                  <a:cubicBezTo>
                    <a:pt x="887" y="485"/>
                    <a:pt x="888" y="485"/>
                    <a:pt x="888" y="485"/>
                  </a:cubicBezTo>
                  <a:cubicBezTo>
                    <a:pt x="889" y="485"/>
                    <a:pt x="889" y="485"/>
                    <a:pt x="890" y="485"/>
                  </a:cubicBezTo>
                  <a:cubicBezTo>
                    <a:pt x="891" y="485"/>
                    <a:pt x="892" y="485"/>
                    <a:pt x="894" y="485"/>
                  </a:cubicBezTo>
                  <a:cubicBezTo>
                    <a:pt x="888" y="482"/>
                    <a:pt x="888" y="482"/>
                    <a:pt x="888" y="482"/>
                  </a:cubicBezTo>
                  <a:moveTo>
                    <a:pt x="946" y="476"/>
                  </a:moveTo>
                  <a:cubicBezTo>
                    <a:pt x="946" y="478"/>
                    <a:pt x="946" y="479"/>
                    <a:pt x="946" y="479"/>
                  </a:cubicBezTo>
                  <a:cubicBezTo>
                    <a:pt x="946" y="480"/>
                    <a:pt x="947" y="481"/>
                    <a:pt x="947" y="482"/>
                  </a:cubicBezTo>
                  <a:cubicBezTo>
                    <a:pt x="947" y="480"/>
                    <a:pt x="947" y="478"/>
                    <a:pt x="946" y="476"/>
                  </a:cubicBezTo>
                  <a:moveTo>
                    <a:pt x="425" y="0"/>
                  </a:moveTo>
                  <a:cubicBezTo>
                    <a:pt x="184" y="41"/>
                    <a:pt x="0" y="251"/>
                    <a:pt x="0" y="504"/>
                  </a:cubicBezTo>
                  <a:cubicBezTo>
                    <a:pt x="0" y="787"/>
                    <a:pt x="229" y="1016"/>
                    <a:pt x="512" y="1016"/>
                  </a:cubicBezTo>
                  <a:cubicBezTo>
                    <a:pt x="621" y="1016"/>
                    <a:pt x="722" y="982"/>
                    <a:pt x="805" y="924"/>
                  </a:cubicBezTo>
                  <a:cubicBezTo>
                    <a:pt x="811" y="918"/>
                    <a:pt x="820" y="910"/>
                    <a:pt x="829" y="902"/>
                  </a:cubicBezTo>
                  <a:cubicBezTo>
                    <a:pt x="821" y="902"/>
                    <a:pt x="815" y="901"/>
                    <a:pt x="811" y="899"/>
                  </a:cubicBezTo>
                  <a:cubicBezTo>
                    <a:pt x="800" y="894"/>
                    <a:pt x="782" y="890"/>
                    <a:pt x="774" y="890"/>
                  </a:cubicBezTo>
                  <a:cubicBezTo>
                    <a:pt x="765" y="890"/>
                    <a:pt x="763" y="889"/>
                    <a:pt x="760" y="878"/>
                  </a:cubicBezTo>
                  <a:cubicBezTo>
                    <a:pt x="758" y="867"/>
                    <a:pt x="752" y="849"/>
                    <a:pt x="754" y="834"/>
                  </a:cubicBezTo>
                  <a:cubicBezTo>
                    <a:pt x="757" y="819"/>
                    <a:pt x="751" y="818"/>
                    <a:pt x="752" y="804"/>
                  </a:cubicBezTo>
                  <a:cubicBezTo>
                    <a:pt x="752" y="789"/>
                    <a:pt x="759" y="799"/>
                    <a:pt x="752" y="780"/>
                  </a:cubicBezTo>
                  <a:cubicBezTo>
                    <a:pt x="746" y="760"/>
                    <a:pt x="749" y="750"/>
                    <a:pt x="754" y="739"/>
                  </a:cubicBezTo>
                  <a:cubicBezTo>
                    <a:pt x="759" y="727"/>
                    <a:pt x="760" y="726"/>
                    <a:pt x="757" y="714"/>
                  </a:cubicBezTo>
                  <a:cubicBezTo>
                    <a:pt x="755" y="703"/>
                    <a:pt x="748" y="695"/>
                    <a:pt x="758" y="682"/>
                  </a:cubicBezTo>
                  <a:cubicBezTo>
                    <a:pt x="768" y="669"/>
                    <a:pt x="758" y="677"/>
                    <a:pt x="757" y="667"/>
                  </a:cubicBezTo>
                  <a:cubicBezTo>
                    <a:pt x="756" y="656"/>
                    <a:pt x="755" y="616"/>
                    <a:pt x="755" y="616"/>
                  </a:cubicBezTo>
                  <a:cubicBezTo>
                    <a:pt x="758" y="613"/>
                    <a:pt x="765" y="611"/>
                    <a:pt x="773" y="611"/>
                  </a:cubicBezTo>
                  <a:cubicBezTo>
                    <a:pt x="778" y="611"/>
                    <a:pt x="782" y="612"/>
                    <a:pt x="787" y="612"/>
                  </a:cubicBezTo>
                  <a:cubicBezTo>
                    <a:pt x="784" y="596"/>
                    <a:pt x="795" y="549"/>
                    <a:pt x="798" y="536"/>
                  </a:cubicBezTo>
                  <a:cubicBezTo>
                    <a:pt x="802" y="522"/>
                    <a:pt x="804" y="509"/>
                    <a:pt x="806" y="504"/>
                  </a:cubicBezTo>
                  <a:cubicBezTo>
                    <a:pt x="809" y="500"/>
                    <a:pt x="810" y="487"/>
                    <a:pt x="810" y="487"/>
                  </a:cubicBezTo>
                  <a:cubicBezTo>
                    <a:pt x="811" y="478"/>
                    <a:pt x="815" y="477"/>
                    <a:pt x="817" y="477"/>
                  </a:cubicBezTo>
                  <a:cubicBezTo>
                    <a:pt x="817" y="477"/>
                    <a:pt x="818" y="477"/>
                    <a:pt x="818" y="477"/>
                  </a:cubicBezTo>
                  <a:cubicBezTo>
                    <a:pt x="823" y="480"/>
                    <a:pt x="820" y="492"/>
                    <a:pt x="820" y="492"/>
                  </a:cubicBezTo>
                  <a:cubicBezTo>
                    <a:pt x="819" y="512"/>
                    <a:pt x="819" y="512"/>
                    <a:pt x="819" y="512"/>
                  </a:cubicBezTo>
                  <a:cubicBezTo>
                    <a:pt x="819" y="512"/>
                    <a:pt x="825" y="496"/>
                    <a:pt x="829" y="494"/>
                  </a:cubicBezTo>
                  <a:cubicBezTo>
                    <a:pt x="833" y="493"/>
                    <a:pt x="840" y="485"/>
                    <a:pt x="840" y="485"/>
                  </a:cubicBezTo>
                  <a:cubicBezTo>
                    <a:pt x="843" y="481"/>
                    <a:pt x="846" y="479"/>
                    <a:pt x="846" y="479"/>
                  </a:cubicBezTo>
                  <a:cubicBezTo>
                    <a:pt x="853" y="482"/>
                    <a:pt x="849" y="491"/>
                    <a:pt x="846" y="496"/>
                  </a:cubicBezTo>
                  <a:cubicBezTo>
                    <a:pt x="847" y="496"/>
                    <a:pt x="848" y="495"/>
                    <a:pt x="849" y="495"/>
                  </a:cubicBezTo>
                  <a:cubicBezTo>
                    <a:pt x="859" y="491"/>
                    <a:pt x="868" y="487"/>
                    <a:pt x="868" y="487"/>
                  </a:cubicBezTo>
                  <a:cubicBezTo>
                    <a:pt x="868" y="487"/>
                    <a:pt x="869" y="486"/>
                    <a:pt x="872" y="485"/>
                  </a:cubicBezTo>
                  <a:cubicBezTo>
                    <a:pt x="873" y="485"/>
                    <a:pt x="874" y="485"/>
                    <a:pt x="875" y="484"/>
                  </a:cubicBezTo>
                  <a:cubicBezTo>
                    <a:pt x="870" y="479"/>
                    <a:pt x="878" y="467"/>
                    <a:pt x="878" y="467"/>
                  </a:cubicBezTo>
                  <a:cubicBezTo>
                    <a:pt x="875" y="470"/>
                    <a:pt x="873" y="471"/>
                    <a:pt x="872" y="471"/>
                  </a:cubicBezTo>
                  <a:cubicBezTo>
                    <a:pt x="869" y="471"/>
                    <a:pt x="868" y="467"/>
                    <a:pt x="868" y="467"/>
                  </a:cubicBezTo>
                  <a:cubicBezTo>
                    <a:pt x="867" y="469"/>
                    <a:pt x="866" y="469"/>
                    <a:pt x="864" y="469"/>
                  </a:cubicBezTo>
                  <a:cubicBezTo>
                    <a:pt x="863" y="469"/>
                    <a:pt x="863" y="469"/>
                    <a:pt x="863" y="469"/>
                  </a:cubicBezTo>
                  <a:cubicBezTo>
                    <a:pt x="854" y="464"/>
                    <a:pt x="869" y="438"/>
                    <a:pt x="869" y="438"/>
                  </a:cubicBezTo>
                  <a:cubicBezTo>
                    <a:pt x="872" y="430"/>
                    <a:pt x="877" y="428"/>
                    <a:pt x="877" y="428"/>
                  </a:cubicBezTo>
                  <a:cubicBezTo>
                    <a:pt x="891" y="420"/>
                    <a:pt x="891" y="420"/>
                    <a:pt x="891" y="420"/>
                  </a:cubicBezTo>
                  <a:cubicBezTo>
                    <a:pt x="935" y="437"/>
                    <a:pt x="935" y="437"/>
                    <a:pt x="935" y="437"/>
                  </a:cubicBezTo>
                  <a:cubicBezTo>
                    <a:pt x="935" y="437"/>
                    <a:pt x="936" y="436"/>
                    <a:pt x="937" y="436"/>
                  </a:cubicBezTo>
                  <a:cubicBezTo>
                    <a:pt x="941" y="436"/>
                    <a:pt x="943" y="442"/>
                    <a:pt x="946" y="446"/>
                  </a:cubicBezTo>
                  <a:cubicBezTo>
                    <a:pt x="948" y="449"/>
                    <a:pt x="947" y="464"/>
                    <a:pt x="946" y="472"/>
                  </a:cubicBezTo>
                  <a:cubicBezTo>
                    <a:pt x="963" y="489"/>
                    <a:pt x="963" y="489"/>
                    <a:pt x="963" y="489"/>
                  </a:cubicBezTo>
                  <a:cubicBezTo>
                    <a:pt x="965" y="488"/>
                    <a:pt x="966" y="488"/>
                    <a:pt x="967" y="488"/>
                  </a:cubicBezTo>
                  <a:cubicBezTo>
                    <a:pt x="976" y="488"/>
                    <a:pt x="981" y="503"/>
                    <a:pt x="981" y="503"/>
                  </a:cubicBezTo>
                  <a:cubicBezTo>
                    <a:pt x="984" y="500"/>
                    <a:pt x="987" y="499"/>
                    <a:pt x="990" y="499"/>
                  </a:cubicBezTo>
                  <a:cubicBezTo>
                    <a:pt x="995" y="499"/>
                    <a:pt x="1001" y="503"/>
                    <a:pt x="1003" y="504"/>
                  </a:cubicBezTo>
                  <a:cubicBezTo>
                    <a:pt x="1005" y="506"/>
                    <a:pt x="1007" y="508"/>
                    <a:pt x="1010" y="508"/>
                  </a:cubicBezTo>
                  <a:cubicBezTo>
                    <a:pt x="1011" y="508"/>
                    <a:pt x="1012" y="508"/>
                    <a:pt x="1013" y="507"/>
                  </a:cubicBezTo>
                  <a:cubicBezTo>
                    <a:pt x="1014" y="506"/>
                    <a:pt x="1015" y="506"/>
                    <a:pt x="1016" y="506"/>
                  </a:cubicBezTo>
                  <a:cubicBezTo>
                    <a:pt x="1018" y="506"/>
                    <a:pt x="1019" y="508"/>
                    <a:pt x="1023" y="510"/>
                  </a:cubicBezTo>
                  <a:cubicBezTo>
                    <a:pt x="1023" y="510"/>
                    <a:pt x="1023" y="511"/>
                    <a:pt x="1024" y="511"/>
                  </a:cubicBezTo>
                  <a:cubicBezTo>
                    <a:pt x="1024" y="508"/>
                    <a:pt x="1024" y="506"/>
                    <a:pt x="1024" y="504"/>
                  </a:cubicBezTo>
                  <a:cubicBezTo>
                    <a:pt x="1024" y="307"/>
                    <a:pt x="913" y="137"/>
                    <a:pt x="750" y="51"/>
                  </a:cubicBezTo>
                  <a:cubicBezTo>
                    <a:pt x="722" y="56"/>
                    <a:pt x="693" y="58"/>
                    <a:pt x="663" y="58"/>
                  </a:cubicBezTo>
                  <a:cubicBezTo>
                    <a:pt x="577" y="58"/>
                    <a:pt x="496" y="37"/>
                    <a:pt x="425" y="0"/>
                  </a:cubicBezTo>
                </a:path>
              </a:pathLst>
            </a:custGeom>
            <a:solidFill>
              <a:srgbClr val="F9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3" name="Freeform 960"/>
            <p:cNvSpPr>
              <a:spLocks noEditPoints="1"/>
            </p:cNvSpPr>
            <p:nvPr/>
          </p:nvSpPr>
          <p:spPr bwMode="auto">
            <a:xfrm>
              <a:off x="6415088" y="5119688"/>
              <a:ext cx="663575" cy="842963"/>
            </a:xfrm>
            <a:custGeom>
              <a:avLst/>
              <a:gdLst>
                <a:gd name="T0" fmla="*/ 102 w 418"/>
                <a:gd name="T1" fmla="*/ 420 h 531"/>
                <a:gd name="T2" fmla="*/ 74 w 418"/>
                <a:gd name="T3" fmla="*/ 399 h 531"/>
                <a:gd name="T4" fmla="*/ 230 w 418"/>
                <a:gd name="T5" fmla="*/ 258 h 531"/>
                <a:gd name="T6" fmla="*/ 307 w 418"/>
                <a:gd name="T7" fmla="*/ 93 h 531"/>
                <a:gd name="T8" fmla="*/ 334 w 418"/>
                <a:gd name="T9" fmla="*/ 111 h 531"/>
                <a:gd name="T10" fmla="*/ 297 w 418"/>
                <a:gd name="T11" fmla="*/ 193 h 531"/>
                <a:gd name="T12" fmla="*/ 175 w 418"/>
                <a:gd name="T13" fmla="*/ 348 h 531"/>
                <a:gd name="T14" fmla="*/ 102 w 418"/>
                <a:gd name="T15" fmla="*/ 420 h 531"/>
                <a:gd name="T16" fmla="*/ 311 w 418"/>
                <a:gd name="T17" fmla="*/ 62 h 531"/>
                <a:gd name="T18" fmla="*/ 307 w 418"/>
                <a:gd name="T19" fmla="*/ 50 h 531"/>
                <a:gd name="T20" fmla="*/ 309 w 418"/>
                <a:gd name="T21" fmla="*/ 49 h 531"/>
                <a:gd name="T22" fmla="*/ 325 w 418"/>
                <a:gd name="T23" fmla="*/ 71 h 531"/>
                <a:gd name="T24" fmla="*/ 311 w 418"/>
                <a:gd name="T25" fmla="*/ 62 h 531"/>
                <a:gd name="T26" fmla="*/ 297 w 418"/>
                <a:gd name="T27" fmla="*/ 0 h 531"/>
                <a:gd name="T28" fmla="*/ 285 w 418"/>
                <a:gd name="T29" fmla="*/ 26 h 531"/>
                <a:gd name="T30" fmla="*/ 293 w 418"/>
                <a:gd name="T31" fmla="*/ 31 h 531"/>
                <a:gd name="T32" fmla="*/ 300 w 418"/>
                <a:gd name="T33" fmla="*/ 42 h 531"/>
                <a:gd name="T34" fmla="*/ 283 w 418"/>
                <a:gd name="T35" fmla="*/ 30 h 531"/>
                <a:gd name="T36" fmla="*/ 0 w 418"/>
                <a:gd name="T37" fmla="*/ 424 h 531"/>
                <a:gd name="T38" fmla="*/ 29 w 418"/>
                <a:gd name="T39" fmla="*/ 455 h 531"/>
                <a:gd name="T40" fmla="*/ 92 w 418"/>
                <a:gd name="T41" fmla="*/ 531 h 531"/>
                <a:gd name="T42" fmla="*/ 112 w 418"/>
                <a:gd name="T43" fmla="*/ 511 h 531"/>
                <a:gd name="T44" fmla="*/ 39 w 418"/>
                <a:gd name="T45" fmla="*/ 422 h 531"/>
                <a:gd name="T46" fmla="*/ 34 w 418"/>
                <a:gd name="T47" fmla="*/ 417 h 531"/>
                <a:gd name="T48" fmla="*/ 36 w 418"/>
                <a:gd name="T49" fmla="*/ 417 h 531"/>
                <a:gd name="T50" fmla="*/ 39 w 418"/>
                <a:gd name="T51" fmla="*/ 411 h 531"/>
                <a:gd name="T52" fmla="*/ 86 w 418"/>
                <a:gd name="T53" fmla="*/ 445 h 531"/>
                <a:gd name="T54" fmla="*/ 93 w 418"/>
                <a:gd name="T55" fmla="*/ 461 h 531"/>
                <a:gd name="T56" fmla="*/ 137 w 418"/>
                <a:gd name="T57" fmla="*/ 477 h 531"/>
                <a:gd name="T58" fmla="*/ 315 w 418"/>
                <a:gd name="T59" fmla="*/ 304 h 531"/>
                <a:gd name="T60" fmla="*/ 415 w 418"/>
                <a:gd name="T61" fmla="*/ 90 h 531"/>
                <a:gd name="T62" fmla="*/ 382 w 418"/>
                <a:gd name="T63" fmla="*/ 77 h 531"/>
                <a:gd name="T64" fmla="*/ 367 w 418"/>
                <a:gd name="T65" fmla="*/ 80 h 531"/>
                <a:gd name="T66" fmla="*/ 334 w 418"/>
                <a:gd name="T67" fmla="*/ 34 h 531"/>
                <a:gd name="T68" fmla="*/ 303 w 418"/>
                <a:gd name="T69" fmla="*/ 5 h 531"/>
                <a:gd name="T70" fmla="*/ 297 w 418"/>
                <a:gd name="T71"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8" h="531">
                  <a:moveTo>
                    <a:pt x="102" y="420"/>
                  </a:moveTo>
                  <a:cubicBezTo>
                    <a:pt x="74" y="399"/>
                    <a:pt x="74" y="399"/>
                    <a:pt x="74" y="399"/>
                  </a:cubicBezTo>
                  <a:cubicBezTo>
                    <a:pt x="74" y="399"/>
                    <a:pt x="161" y="358"/>
                    <a:pt x="230" y="258"/>
                  </a:cubicBezTo>
                  <a:cubicBezTo>
                    <a:pt x="230" y="258"/>
                    <a:pt x="293" y="165"/>
                    <a:pt x="307" y="93"/>
                  </a:cubicBezTo>
                  <a:cubicBezTo>
                    <a:pt x="334" y="111"/>
                    <a:pt x="334" y="111"/>
                    <a:pt x="334" y="111"/>
                  </a:cubicBezTo>
                  <a:cubicBezTo>
                    <a:pt x="334" y="111"/>
                    <a:pt x="311" y="146"/>
                    <a:pt x="297" y="193"/>
                  </a:cubicBezTo>
                  <a:cubicBezTo>
                    <a:pt x="297" y="193"/>
                    <a:pt x="269" y="276"/>
                    <a:pt x="175" y="348"/>
                  </a:cubicBezTo>
                  <a:cubicBezTo>
                    <a:pt x="175" y="348"/>
                    <a:pt x="126" y="381"/>
                    <a:pt x="102" y="420"/>
                  </a:cubicBezTo>
                  <a:moveTo>
                    <a:pt x="311" y="62"/>
                  </a:moveTo>
                  <a:cubicBezTo>
                    <a:pt x="310" y="57"/>
                    <a:pt x="310" y="53"/>
                    <a:pt x="307" y="50"/>
                  </a:cubicBezTo>
                  <a:cubicBezTo>
                    <a:pt x="307" y="50"/>
                    <a:pt x="308" y="49"/>
                    <a:pt x="309" y="49"/>
                  </a:cubicBezTo>
                  <a:cubicBezTo>
                    <a:pt x="311" y="49"/>
                    <a:pt x="316" y="53"/>
                    <a:pt x="325" y="71"/>
                  </a:cubicBezTo>
                  <a:cubicBezTo>
                    <a:pt x="311" y="62"/>
                    <a:pt x="311" y="62"/>
                    <a:pt x="311" y="62"/>
                  </a:cubicBezTo>
                  <a:moveTo>
                    <a:pt x="297" y="0"/>
                  </a:moveTo>
                  <a:cubicBezTo>
                    <a:pt x="293" y="9"/>
                    <a:pt x="289" y="17"/>
                    <a:pt x="285" y="26"/>
                  </a:cubicBezTo>
                  <a:cubicBezTo>
                    <a:pt x="293" y="31"/>
                    <a:pt x="293" y="31"/>
                    <a:pt x="293" y="31"/>
                  </a:cubicBezTo>
                  <a:cubicBezTo>
                    <a:pt x="293" y="31"/>
                    <a:pt x="300" y="36"/>
                    <a:pt x="300" y="42"/>
                  </a:cubicBezTo>
                  <a:cubicBezTo>
                    <a:pt x="283" y="30"/>
                    <a:pt x="283" y="30"/>
                    <a:pt x="283" y="30"/>
                  </a:cubicBezTo>
                  <a:cubicBezTo>
                    <a:pt x="210" y="178"/>
                    <a:pt x="115" y="311"/>
                    <a:pt x="0" y="424"/>
                  </a:cubicBezTo>
                  <a:cubicBezTo>
                    <a:pt x="9" y="433"/>
                    <a:pt x="20" y="444"/>
                    <a:pt x="29" y="455"/>
                  </a:cubicBezTo>
                  <a:cubicBezTo>
                    <a:pt x="46" y="479"/>
                    <a:pt x="92" y="531"/>
                    <a:pt x="92" y="531"/>
                  </a:cubicBezTo>
                  <a:cubicBezTo>
                    <a:pt x="92" y="531"/>
                    <a:pt x="106" y="524"/>
                    <a:pt x="112" y="511"/>
                  </a:cubicBezTo>
                  <a:cubicBezTo>
                    <a:pt x="39" y="422"/>
                    <a:pt x="39" y="422"/>
                    <a:pt x="39" y="422"/>
                  </a:cubicBezTo>
                  <a:cubicBezTo>
                    <a:pt x="39" y="422"/>
                    <a:pt x="36" y="417"/>
                    <a:pt x="34" y="417"/>
                  </a:cubicBezTo>
                  <a:cubicBezTo>
                    <a:pt x="35" y="417"/>
                    <a:pt x="36" y="417"/>
                    <a:pt x="36" y="417"/>
                  </a:cubicBezTo>
                  <a:cubicBezTo>
                    <a:pt x="39" y="411"/>
                    <a:pt x="39" y="411"/>
                    <a:pt x="39" y="411"/>
                  </a:cubicBezTo>
                  <a:cubicBezTo>
                    <a:pt x="86" y="445"/>
                    <a:pt x="86" y="445"/>
                    <a:pt x="86" y="445"/>
                  </a:cubicBezTo>
                  <a:cubicBezTo>
                    <a:pt x="86" y="445"/>
                    <a:pt x="83" y="455"/>
                    <a:pt x="93" y="461"/>
                  </a:cubicBezTo>
                  <a:cubicBezTo>
                    <a:pt x="137" y="477"/>
                    <a:pt x="137" y="477"/>
                    <a:pt x="137" y="477"/>
                  </a:cubicBezTo>
                  <a:cubicBezTo>
                    <a:pt x="137" y="477"/>
                    <a:pt x="245" y="397"/>
                    <a:pt x="315" y="304"/>
                  </a:cubicBezTo>
                  <a:cubicBezTo>
                    <a:pt x="385" y="210"/>
                    <a:pt x="418" y="107"/>
                    <a:pt x="415" y="90"/>
                  </a:cubicBezTo>
                  <a:cubicBezTo>
                    <a:pt x="415" y="90"/>
                    <a:pt x="401" y="77"/>
                    <a:pt x="382" y="77"/>
                  </a:cubicBezTo>
                  <a:cubicBezTo>
                    <a:pt x="377" y="77"/>
                    <a:pt x="372" y="78"/>
                    <a:pt x="367" y="80"/>
                  </a:cubicBezTo>
                  <a:cubicBezTo>
                    <a:pt x="334" y="34"/>
                    <a:pt x="334" y="34"/>
                    <a:pt x="334" y="34"/>
                  </a:cubicBezTo>
                  <a:cubicBezTo>
                    <a:pt x="334" y="34"/>
                    <a:pt x="317" y="12"/>
                    <a:pt x="303" y="5"/>
                  </a:cubicBezTo>
                  <a:cubicBezTo>
                    <a:pt x="297" y="0"/>
                    <a:pt x="297" y="0"/>
                    <a:pt x="297" y="0"/>
                  </a:cubicBezTo>
                </a:path>
              </a:pathLst>
            </a:custGeom>
            <a:solidFill>
              <a:srgbClr val="F372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4" name="Freeform 961"/>
            <p:cNvSpPr>
              <a:spLocks noEditPoints="1"/>
            </p:cNvSpPr>
            <p:nvPr/>
          </p:nvSpPr>
          <p:spPr bwMode="auto">
            <a:xfrm>
              <a:off x="6100763" y="4978401"/>
              <a:ext cx="785813" cy="814388"/>
            </a:xfrm>
            <a:custGeom>
              <a:avLst/>
              <a:gdLst>
                <a:gd name="T0" fmla="*/ 381 w 495"/>
                <a:gd name="T1" fmla="*/ 49 h 513"/>
                <a:gd name="T2" fmla="*/ 384 w 495"/>
                <a:gd name="T3" fmla="*/ 66 h 513"/>
                <a:gd name="T4" fmla="*/ 388 w 495"/>
                <a:gd name="T5" fmla="*/ 213 h 513"/>
                <a:gd name="T6" fmla="*/ 278 w 495"/>
                <a:gd name="T7" fmla="*/ 333 h 513"/>
                <a:gd name="T8" fmla="*/ 238 w 495"/>
                <a:gd name="T9" fmla="*/ 339 h 513"/>
                <a:gd name="T10" fmla="*/ 193 w 495"/>
                <a:gd name="T11" fmla="*/ 329 h 513"/>
                <a:gd name="T12" fmla="*/ 169 w 495"/>
                <a:gd name="T13" fmla="*/ 284 h 513"/>
                <a:gd name="T14" fmla="*/ 105 w 495"/>
                <a:gd name="T15" fmla="*/ 293 h 513"/>
                <a:gd name="T16" fmla="*/ 70 w 495"/>
                <a:gd name="T17" fmla="*/ 294 h 513"/>
                <a:gd name="T18" fmla="*/ 56 w 495"/>
                <a:gd name="T19" fmla="*/ 294 h 513"/>
                <a:gd name="T20" fmla="*/ 28 w 495"/>
                <a:gd name="T21" fmla="*/ 315 h 513"/>
                <a:gd name="T22" fmla="*/ 16 w 495"/>
                <a:gd name="T23" fmla="*/ 325 h 513"/>
                <a:gd name="T24" fmla="*/ 63 w 495"/>
                <a:gd name="T25" fmla="*/ 369 h 513"/>
                <a:gd name="T26" fmla="*/ 16 w 495"/>
                <a:gd name="T27" fmla="*/ 363 h 513"/>
                <a:gd name="T28" fmla="*/ 2 w 495"/>
                <a:gd name="T29" fmla="*/ 384 h 513"/>
                <a:gd name="T30" fmla="*/ 4 w 495"/>
                <a:gd name="T31" fmla="*/ 388 h 513"/>
                <a:gd name="T32" fmla="*/ 10 w 495"/>
                <a:gd name="T33" fmla="*/ 388 h 513"/>
                <a:gd name="T34" fmla="*/ 57 w 495"/>
                <a:gd name="T35" fmla="*/ 401 h 513"/>
                <a:gd name="T36" fmla="*/ 180 w 495"/>
                <a:gd name="T37" fmla="*/ 498 h 513"/>
                <a:gd name="T38" fmla="*/ 198 w 495"/>
                <a:gd name="T39" fmla="*/ 513 h 513"/>
                <a:gd name="T40" fmla="*/ 481 w 495"/>
                <a:gd name="T41" fmla="*/ 119 h 513"/>
                <a:gd name="T42" fmla="*/ 381 w 495"/>
                <a:gd name="T43" fmla="*/ 49 h 513"/>
                <a:gd name="T44" fmla="*/ 373 w 495"/>
                <a:gd name="T45" fmla="*/ 0 h 513"/>
                <a:gd name="T46" fmla="*/ 380 w 495"/>
                <a:gd name="T47" fmla="*/ 40 h 513"/>
                <a:gd name="T48" fmla="*/ 483 w 495"/>
                <a:gd name="T49" fmla="*/ 115 h 513"/>
                <a:gd name="T50" fmla="*/ 495 w 495"/>
                <a:gd name="T51" fmla="*/ 89 h 513"/>
                <a:gd name="T52" fmla="*/ 373 w 495"/>
                <a:gd name="T5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5" h="513">
                  <a:moveTo>
                    <a:pt x="381" y="49"/>
                  </a:moveTo>
                  <a:cubicBezTo>
                    <a:pt x="383" y="60"/>
                    <a:pt x="384" y="66"/>
                    <a:pt x="384" y="66"/>
                  </a:cubicBezTo>
                  <a:cubicBezTo>
                    <a:pt x="415" y="77"/>
                    <a:pt x="441" y="124"/>
                    <a:pt x="388" y="213"/>
                  </a:cubicBezTo>
                  <a:cubicBezTo>
                    <a:pt x="334" y="303"/>
                    <a:pt x="287" y="329"/>
                    <a:pt x="278" y="333"/>
                  </a:cubicBezTo>
                  <a:cubicBezTo>
                    <a:pt x="272" y="336"/>
                    <a:pt x="256" y="339"/>
                    <a:pt x="238" y="339"/>
                  </a:cubicBezTo>
                  <a:cubicBezTo>
                    <a:pt x="223" y="339"/>
                    <a:pt x="206" y="337"/>
                    <a:pt x="193" y="329"/>
                  </a:cubicBezTo>
                  <a:cubicBezTo>
                    <a:pt x="165" y="312"/>
                    <a:pt x="169" y="284"/>
                    <a:pt x="169" y="284"/>
                  </a:cubicBezTo>
                  <a:cubicBezTo>
                    <a:pt x="169" y="284"/>
                    <a:pt x="142" y="292"/>
                    <a:pt x="105" y="293"/>
                  </a:cubicBezTo>
                  <a:cubicBezTo>
                    <a:pt x="91" y="294"/>
                    <a:pt x="80" y="294"/>
                    <a:pt x="70" y="294"/>
                  </a:cubicBezTo>
                  <a:cubicBezTo>
                    <a:pt x="65" y="294"/>
                    <a:pt x="60" y="294"/>
                    <a:pt x="56" y="294"/>
                  </a:cubicBezTo>
                  <a:cubicBezTo>
                    <a:pt x="47" y="301"/>
                    <a:pt x="37" y="308"/>
                    <a:pt x="28" y="315"/>
                  </a:cubicBezTo>
                  <a:cubicBezTo>
                    <a:pt x="20" y="321"/>
                    <a:pt x="16" y="325"/>
                    <a:pt x="16" y="325"/>
                  </a:cubicBezTo>
                  <a:cubicBezTo>
                    <a:pt x="16" y="325"/>
                    <a:pt x="33" y="346"/>
                    <a:pt x="63" y="369"/>
                  </a:cubicBezTo>
                  <a:cubicBezTo>
                    <a:pt x="16" y="363"/>
                    <a:pt x="16" y="363"/>
                    <a:pt x="16" y="363"/>
                  </a:cubicBezTo>
                  <a:cubicBezTo>
                    <a:pt x="16" y="363"/>
                    <a:pt x="0" y="381"/>
                    <a:pt x="2" y="384"/>
                  </a:cubicBezTo>
                  <a:cubicBezTo>
                    <a:pt x="4" y="388"/>
                    <a:pt x="4" y="388"/>
                    <a:pt x="4" y="388"/>
                  </a:cubicBezTo>
                  <a:cubicBezTo>
                    <a:pt x="4" y="388"/>
                    <a:pt x="6" y="388"/>
                    <a:pt x="10" y="388"/>
                  </a:cubicBezTo>
                  <a:cubicBezTo>
                    <a:pt x="20" y="388"/>
                    <a:pt x="42" y="389"/>
                    <a:pt x="57" y="401"/>
                  </a:cubicBezTo>
                  <a:cubicBezTo>
                    <a:pt x="180" y="498"/>
                    <a:pt x="180" y="498"/>
                    <a:pt x="180" y="498"/>
                  </a:cubicBezTo>
                  <a:cubicBezTo>
                    <a:pt x="180" y="498"/>
                    <a:pt x="188" y="504"/>
                    <a:pt x="198" y="513"/>
                  </a:cubicBezTo>
                  <a:cubicBezTo>
                    <a:pt x="313" y="400"/>
                    <a:pt x="408" y="267"/>
                    <a:pt x="481" y="119"/>
                  </a:cubicBezTo>
                  <a:cubicBezTo>
                    <a:pt x="381" y="49"/>
                    <a:pt x="381" y="49"/>
                    <a:pt x="381" y="49"/>
                  </a:cubicBezTo>
                  <a:moveTo>
                    <a:pt x="373" y="0"/>
                  </a:moveTo>
                  <a:cubicBezTo>
                    <a:pt x="376" y="15"/>
                    <a:pt x="378" y="29"/>
                    <a:pt x="380" y="40"/>
                  </a:cubicBezTo>
                  <a:cubicBezTo>
                    <a:pt x="483" y="115"/>
                    <a:pt x="483" y="115"/>
                    <a:pt x="483" y="115"/>
                  </a:cubicBezTo>
                  <a:cubicBezTo>
                    <a:pt x="487" y="106"/>
                    <a:pt x="491" y="98"/>
                    <a:pt x="495" y="89"/>
                  </a:cubicBezTo>
                  <a:cubicBezTo>
                    <a:pt x="373" y="0"/>
                    <a:pt x="373" y="0"/>
                    <a:pt x="373" y="0"/>
                  </a:cubicBezTo>
                </a:path>
              </a:pathLst>
            </a:custGeom>
            <a:solidFill>
              <a:srgbClr val="F372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6" name="Freeform 963"/>
            <p:cNvSpPr>
              <a:spLocks/>
            </p:cNvSpPr>
            <p:nvPr/>
          </p:nvSpPr>
          <p:spPr bwMode="auto">
            <a:xfrm>
              <a:off x="6051550" y="4752976"/>
              <a:ext cx="749300" cy="774700"/>
            </a:xfrm>
            <a:custGeom>
              <a:avLst/>
              <a:gdLst>
                <a:gd name="T0" fmla="*/ 195 w 472"/>
                <a:gd name="T1" fmla="*/ 0 h 488"/>
                <a:gd name="T2" fmla="*/ 217 w 472"/>
                <a:gd name="T3" fmla="*/ 22 h 488"/>
                <a:gd name="T4" fmla="*/ 235 w 472"/>
                <a:gd name="T5" fmla="*/ 36 h 488"/>
                <a:gd name="T6" fmla="*/ 257 w 472"/>
                <a:gd name="T7" fmla="*/ 37 h 488"/>
                <a:gd name="T8" fmla="*/ 267 w 472"/>
                <a:gd name="T9" fmla="*/ 40 h 488"/>
                <a:gd name="T10" fmla="*/ 277 w 472"/>
                <a:gd name="T11" fmla="*/ 43 h 488"/>
                <a:gd name="T12" fmla="*/ 284 w 472"/>
                <a:gd name="T13" fmla="*/ 44 h 488"/>
                <a:gd name="T14" fmla="*/ 299 w 472"/>
                <a:gd name="T15" fmla="*/ 43 h 488"/>
                <a:gd name="T16" fmla="*/ 377 w 472"/>
                <a:gd name="T17" fmla="*/ 63 h 488"/>
                <a:gd name="T18" fmla="*/ 415 w 472"/>
                <a:gd name="T19" fmla="*/ 208 h 488"/>
                <a:gd name="T20" fmla="*/ 419 w 472"/>
                <a:gd name="T21" fmla="*/ 355 h 488"/>
                <a:gd name="T22" fmla="*/ 309 w 472"/>
                <a:gd name="T23" fmla="*/ 475 h 488"/>
                <a:gd name="T24" fmla="*/ 224 w 472"/>
                <a:gd name="T25" fmla="*/ 471 h 488"/>
                <a:gd name="T26" fmla="*/ 200 w 472"/>
                <a:gd name="T27" fmla="*/ 426 h 488"/>
                <a:gd name="T28" fmla="*/ 136 w 472"/>
                <a:gd name="T29" fmla="*/ 435 h 488"/>
                <a:gd name="T30" fmla="*/ 65 w 472"/>
                <a:gd name="T31" fmla="*/ 432 h 488"/>
                <a:gd name="T32" fmla="*/ 28 w 472"/>
                <a:gd name="T33" fmla="*/ 423 h 488"/>
                <a:gd name="T34" fmla="*/ 14 w 472"/>
                <a:gd name="T35" fmla="*/ 411 h 488"/>
                <a:gd name="T36" fmla="*/ 8 w 472"/>
                <a:gd name="T37" fmla="*/ 367 h 488"/>
                <a:gd name="T38" fmla="*/ 6 w 472"/>
                <a:gd name="T39" fmla="*/ 337 h 488"/>
                <a:gd name="T40" fmla="*/ 6 w 472"/>
                <a:gd name="T41" fmla="*/ 313 h 488"/>
                <a:gd name="T42" fmla="*/ 8 w 472"/>
                <a:gd name="T43" fmla="*/ 272 h 488"/>
                <a:gd name="T44" fmla="*/ 11 w 472"/>
                <a:gd name="T45" fmla="*/ 247 h 488"/>
                <a:gd name="T46" fmla="*/ 12 w 472"/>
                <a:gd name="T47" fmla="*/ 215 h 488"/>
                <a:gd name="T48" fmla="*/ 11 w 472"/>
                <a:gd name="T49" fmla="*/ 200 h 488"/>
                <a:gd name="T50" fmla="*/ 9 w 472"/>
                <a:gd name="T51" fmla="*/ 149 h 488"/>
                <a:gd name="T52" fmla="*/ 69 w 472"/>
                <a:gd name="T53" fmla="*/ 151 h 488"/>
                <a:gd name="T54" fmla="*/ 67 w 472"/>
                <a:gd name="T55" fmla="*/ 143 h 488"/>
                <a:gd name="T56" fmla="*/ 64 w 472"/>
                <a:gd name="T57" fmla="*/ 118 h 488"/>
                <a:gd name="T58" fmla="*/ 66 w 472"/>
                <a:gd name="T59" fmla="*/ 96 h 488"/>
                <a:gd name="T60" fmla="*/ 64 w 472"/>
                <a:gd name="T61" fmla="*/ 87 h 488"/>
                <a:gd name="T62" fmla="*/ 74 w 472"/>
                <a:gd name="T63" fmla="*/ 85 h 488"/>
                <a:gd name="T64" fmla="*/ 70 w 472"/>
                <a:gd name="T65" fmla="*/ 64 h 488"/>
                <a:gd name="T66" fmla="*/ 70 w 472"/>
                <a:gd name="T67" fmla="*/ 56 h 488"/>
                <a:gd name="T68" fmla="*/ 70 w 472"/>
                <a:gd name="T69" fmla="*/ 56 h 488"/>
                <a:gd name="T70" fmla="*/ 90 w 472"/>
                <a:gd name="T71" fmla="*/ 35 h 488"/>
                <a:gd name="T72" fmla="*/ 130 w 472"/>
                <a:gd name="T73" fmla="*/ 17 h 488"/>
                <a:gd name="T74" fmla="*/ 149 w 472"/>
                <a:gd name="T75" fmla="*/ 18 h 488"/>
                <a:gd name="T76" fmla="*/ 167 w 472"/>
                <a:gd name="T77" fmla="*/ 19 h 488"/>
                <a:gd name="T78" fmla="*/ 183 w 472"/>
                <a:gd name="T79" fmla="*/ 28 h 488"/>
                <a:gd name="T80" fmla="*/ 191 w 472"/>
                <a:gd name="T81" fmla="*/ 33 h 488"/>
                <a:gd name="T82" fmla="*/ 201 w 472"/>
                <a:gd name="T83" fmla="*/ 21 h 488"/>
                <a:gd name="T84" fmla="*/ 195 w 472"/>
                <a:gd name="T85"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488">
                  <a:moveTo>
                    <a:pt x="195" y="0"/>
                  </a:moveTo>
                  <a:cubicBezTo>
                    <a:pt x="217" y="22"/>
                    <a:pt x="217" y="22"/>
                    <a:pt x="217" y="22"/>
                  </a:cubicBezTo>
                  <a:cubicBezTo>
                    <a:pt x="229" y="16"/>
                    <a:pt x="235" y="36"/>
                    <a:pt x="235" y="36"/>
                  </a:cubicBezTo>
                  <a:cubicBezTo>
                    <a:pt x="243" y="28"/>
                    <a:pt x="253" y="35"/>
                    <a:pt x="257" y="37"/>
                  </a:cubicBezTo>
                  <a:cubicBezTo>
                    <a:pt x="260" y="40"/>
                    <a:pt x="262" y="42"/>
                    <a:pt x="267" y="40"/>
                  </a:cubicBezTo>
                  <a:cubicBezTo>
                    <a:pt x="272" y="37"/>
                    <a:pt x="272" y="41"/>
                    <a:pt x="277" y="43"/>
                  </a:cubicBezTo>
                  <a:cubicBezTo>
                    <a:pt x="281" y="46"/>
                    <a:pt x="281" y="47"/>
                    <a:pt x="284" y="44"/>
                  </a:cubicBezTo>
                  <a:cubicBezTo>
                    <a:pt x="287" y="41"/>
                    <a:pt x="299" y="43"/>
                    <a:pt x="299" y="43"/>
                  </a:cubicBezTo>
                  <a:cubicBezTo>
                    <a:pt x="355" y="26"/>
                    <a:pt x="377" y="63"/>
                    <a:pt x="377" y="63"/>
                  </a:cubicBezTo>
                  <a:cubicBezTo>
                    <a:pt x="397" y="77"/>
                    <a:pt x="415" y="208"/>
                    <a:pt x="415" y="208"/>
                  </a:cubicBezTo>
                  <a:cubicBezTo>
                    <a:pt x="446" y="219"/>
                    <a:pt x="472" y="266"/>
                    <a:pt x="419" y="355"/>
                  </a:cubicBezTo>
                  <a:cubicBezTo>
                    <a:pt x="365" y="445"/>
                    <a:pt x="318" y="471"/>
                    <a:pt x="309" y="475"/>
                  </a:cubicBezTo>
                  <a:cubicBezTo>
                    <a:pt x="299" y="480"/>
                    <a:pt x="252" y="488"/>
                    <a:pt x="224" y="471"/>
                  </a:cubicBezTo>
                  <a:cubicBezTo>
                    <a:pt x="196" y="454"/>
                    <a:pt x="200" y="426"/>
                    <a:pt x="200" y="426"/>
                  </a:cubicBezTo>
                  <a:cubicBezTo>
                    <a:pt x="200" y="426"/>
                    <a:pt x="173" y="434"/>
                    <a:pt x="136" y="435"/>
                  </a:cubicBezTo>
                  <a:cubicBezTo>
                    <a:pt x="99" y="436"/>
                    <a:pt x="75" y="437"/>
                    <a:pt x="65" y="432"/>
                  </a:cubicBezTo>
                  <a:cubicBezTo>
                    <a:pt x="54" y="427"/>
                    <a:pt x="36" y="423"/>
                    <a:pt x="28" y="423"/>
                  </a:cubicBezTo>
                  <a:cubicBezTo>
                    <a:pt x="19" y="423"/>
                    <a:pt x="17" y="422"/>
                    <a:pt x="14" y="411"/>
                  </a:cubicBezTo>
                  <a:cubicBezTo>
                    <a:pt x="12" y="400"/>
                    <a:pt x="6" y="382"/>
                    <a:pt x="8" y="367"/>
                  </a:cubicBezTo>
                  <a:cubicBezTo>
                    <a:pt x="11" y="352"/>
                    <a:pt x="5" y="351"/>
                    <a:pt x="6" y="337"/>
                  </a:cubicBezTo>
                  <a:cubicBezTo>
                    <a:pt x="6" y="322"/>
                    <a:pt x="13" y="332"/>
                    <a:pt x="6" y="313"/>
                  </a:cubicBezTo>
                  <a:cubicBezTo>
                    <a:pt x="0" y="293"/>
                    <a:pt x="3" y="283"/>
                    <a:pt x="8" y="272"/>
                  </a:cubicBezTo>
                  <a:cubicBezTo>
                    <a:pt x="13" y="260"/>
                    <a:pt x="14" y="259"/>
                    <a:pt x="11" y="247"/>
                  </a:cubicBezTo>
                  <a:cubicBezTo>
                    <a:pt x="9" y="236"/>
                    <a:pt x="2" y="228"/>
                    <a:pt x="12" y="215"/>
                  </a:cubicBezTo>
                  <a:cubicBezTo>
                    <a:pt x="22" y="202"/>
                    <a:pt x="12" y="210"/>
                    <a:pt x="11" y="200"/>
                  </a:cubicBezTo>
                  <a:cubicBezTo>
                    <a:pt x="10" y="189"/>
                    <a:pt x="9" y="149"/>
                    <a:pt x="9" y="149"/>
                  </a:cubicBezTo>
                  <a:cubicBezTo>
                    <a:pt x="21" y="138"/>
                    <a:pt x="69" y="151"/>
                    <a:pt x="69" y="151"/>
                  </a:cubicBezTo>
                  <a:cubicBezTo>
                    <a:pt x="69" y="151"/>
                    <a:pt x="67" y="143"/>
                    <a:pt x="67" y="143"/>
                  </a:cubicBezTo>
                  <a:cubicBezTo>
                    <a:pt x="66" y="143"/>
                    <a:pt x="62" y="135"/>
                    <a:pt x="64" y="118"/>
                  </a:cubicBezTo>
                  <a:cubicBezTo>
                    <a:pt x="66" y="102"/>
                    <a:pt x="67" y="101"/>
                    <a:pt x="66" y="96"/>
                  </a:cubicBezTo>
                  <a:cubicBezTo>
                    <a:pt x="64" y="91"/>
                    <a:pt x="64" y="87"/>
                    <a:pt x="64" y="87"/>
                  </a:cubicBezTo>
                  <a:cubicBezTo>
                    <a:pt x="64" y="87"/>
                    <a:pt x="72" y="87"/>
                    <a:pt x="74" y="85"/>
                  </a:cubicBezTo>
                  <a:cubicBezTo>
                    <a:pt x="67" y="80"/>
                    <a:pt x="58" y="65"/>
                    <a:pt x="70" y="64"/>
                  </a:cubicBezTo>
                  <a:cubicBezTo>
                    <a:pt x="70" y="56"/>
                    <a:pt x="70" y="56"/>
                    <a:pt x="70" y="56"/>
                  </a:cubicBezTo>
                  <a:cubicBezTo>
                    <a:pt x="70" y="56"/>
                    <a:pt x="66" y="58"/>
                    <a:pt x="70" y="56"/>
                  </a:cubicBezTo>
                  <a:cubicBezTo>
                    <a:pt x="74" y="54"/>
                    <a:pt x="67" y="44"/>
                    <a:pt x="90" y="35"/>
                  </a:cubicBezTo>
                  <a:cubicBezTo>
                    <a:pt x="112" y="26"/>
                    <a:pt x="126" y="17"/>
                    <a:pt x="130" y="17"/>
                  </a:cubicBezTo>
                  <a:cubicBezTo>
                    <a:pt x="135" y="18"/>
                    <a:pt x="147" y="19"/>
                    <a:pt x="149" y="18"/>
                  </a:cubicBezTo>
                  <a:cubicBezTo>
                    <a:pt x="150" y="18"/>
                    <a:pt x="163" y="17"/>
                    <a:pt x="167" y="19"/>
                  </a:cubicBezTo>
                  <a:cubicBezTo>
                    <a:pt x="170" y="21"/>
                    <a:pt x="177" y="27"/>
                    <a:pt x="183" y="28"/>
                  </a:cubicBezTo>
                  <a:cubicBezTo>
                    <a:pt x="189" y="30"/>
                    <a:pt x="189" y="33"/>
                    <a:pt x="191" y="33"/>
                  </a:cubicBezTo>
                  <a:cubicBezTo>
                    <a:pt x="194" y="33"/>
                    <a:pt x="202" y="30"/>
                    <a:pt x="201" y="21"/>
                  </a:cubicBezTo>
                  <a:cubicBezTo>
                    <a:pt x="201" y="13"/>
                    <a:pt x="201" y="6"/>
                    <a:pt x="19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7" name="Freeform 964"/>
            <p:cNvSpPr>
              <a:spLocks/>
            </p:cNvSpPr>
            <p:nvPr/>
          </p:nvSpPr>
          <p:spPr bwMode="auto">
            <a:xfrm>
              <a:off x="6223000" y="4678363"/>
              <a:ext cx="149225" cy="127000"/>
            </a:xfrm>
            <a:custGeom>
              <a:avLst/>
              <a:gdLst>
                <a:gd name="T0" fmla="*/ 37 w 94"/>
                <a:gd name="T1" fmla="*/ 0 h 80"/>
                <a:gd name="T2" fmla="*/ 23 w 94"/>
                <a:gd name="T3" fmla="*/ 8 h 80"/>
                <a:gd name="T4" fmla="*/ 15 w 94"/>
                <a:gd name="T5" fmla="*/ 18 h 80"/>
                <a:gd name="T6" fmla="*/ 9 w 94"/>
                <a:gd name="T7" fmla="*/ 49 h 80"/>
                <a:gd name="T8" fmla="*/ 10 w 94"/>
                <a:gd name="T9" fmla="*/ 49 h 80"/>
                <a:gd name="T10" fmla="*/ 14 w 94"/>
                <a:gd name="T11" fmla="*/ 47 h 80"/>
                <a:gd name="T12" fmla="*/ 18 w 94"/>
                <a:gd name="T13" fmla="*/ 51 h 80"/>
                <a:gd name="T14" fmla="*/ 24 w 94"/>
                <a:gd name="T15" fmla="*/ 47 h 80"/>
                <a:gd name="T16" fmla="*/ 21 w 94"/>
                <a:gd name="T17" fmla="*/ 64 h 80"/>
                <a:gd name="T18" fmla="*/ 22 w 94"/>
                <a:gd name="T19" fmla="*/ 64 h 80"/>
                <a:gd name="T20" fmla="*/ 22 w 94"/>
                <a:gd name="T21" fmla="*/ 64 h 80"/>
                <a:gd name="T22" fmla="*/ 23 w 94"/>
                <a:gd name="T23" fmla="*/ 64 h 80"/>
                <a:gd name="T24" fmla="*/ 27 w 94"/>
                <a:gd name="T25" fmla="*/ 64 h 80"/>
                <a:gd name="T26" fmla="*/ 32 w 94"/>
                <a:gd name="T27" fmla="*/ 65 h 80"/>
                <a:gd name="T28" fmla="*/ 34 w 94"/>
                <a:gd name="T29" fmla="*/ 62 h 80"/>
                <a:gd name="T30" fmla="*/ 40 w 94"/>
                <a:gd name="T31" fmla="*/ 65 h 80"/>
                <a:gd name="T32" fmla="*/ 53 w 94"/>
                <a:gd name="T33" fmla="*/ 64 h 80"/>
                <a:gd name="T34" fmla="*/ 77 w 94"/>
                <a:gd name="T35" fmla="*/ 71 h 80"/>
                <a:gd name="T36" fmla="*/ 66 w 94"/>
                <a:gd name="T37" fmla="*/ 68 h 80"/>
                <a:gd name="T38" fmla="*/ 62 w 94"/>
                <a:gd name="T39" fmla="*/ 68 h 80"/>
                <a:gd name="T40" fmla="*/ 64 w 94"/>
                <a:gd name="T41" fmla="*/ 70 h 80"/>
                <a:gd name="T42" fmla="*/ 76 w 94"/>
                <a:gd name="T43" fmla="*/ 75 h 80"/>
                <a:gd name="T44" fmla="*/ 79 w 94"/>
                <a:gd name="T45" fmla="*/ 77 h 80"/>
                <a:gd name="T46" fmla="*/ 84 w 94"/>
                <a:gd name="T47" fmla="*/ 80 h 80"/>
                <a:gd name="T48" fmla="*/ 87 w 94"/>
                <a:gd name="T49" fmla="*/ 79 h 80"/>
                <a:gd name="T50" fmla="*/ 93 w 94"/>
                <a:gd name="T51" fmla="*/ 68 h 80"/>
                <a:gd name="T52" fmla="*/ 93 w 94"/>
                <a:gd name="T53" fmla="*/ 62 h 80"/>
                <a:gd name="T54" fmla="*/ 92 w 94"/>
                <a:gd name="T55" fmla="*/ 59 h 80"/>
                <a:gd name="T56" fmla="*/ 92 w 94"/>
                <a:gd name="T57" fmla="*/ 56 h 80"/>
                <a:gd name="T58" fmla="*/ 87 w 94"/>
                <a:gd name="T59" fmla="*/ 47 h 80"/>
                <a:gd name="T60" fmla="*/ 92 w 94"/>
                <a:gd name="T61" fmla="*/ 52 h 80"/>
                <a:gd name="T62" fmla="*/ 92 w 94"/>
                <a:gd name="T63" fmla="*/ 26 h 80"/>
                <a:gd name="T64" fmla="*/ 83 w 94"/>
                <a:gd name="T65" fmla="*/ 16 h 80"/>
                <a:gd name="T66" fmla="*/ 81 w 94"/>
                <a:gd name="T67" fmla="*/ 17 h 80"/>
                <a:gd name="T68" fmla="*/ 37 w 94"/>
                <a:gd name="T6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80">
                  <a:moveTo>
                    <a:pt x="37" y="0"/>
                  </a:moveTo>
                  <a:cubicBezTo>
                    <a:pt x="23" y="8"/>
                    <a:pt x="23" y="8"/>
                    <a:pt x="23" y="8"/>
                  </a:cubicBezTo>
                  <a:cubicBezTo>
                    <a:pt x="23" y="8"/>
                    <a:pt x="18" y="10"/>
                    <a:pt x="15" y="18"/>
                  </a:cubicBezTo>
                  <a:cubicBezTo>
                    <a:pt x="15" y="18"/>
                    <a:pt x="0" y="44"/>
                    <a:pt x="9" y="49"/>
                  </a:cubicBezTo>
                  <a:cubicBezTo>
                    <a:pt x="9" y="49"/>
                    <a:pt x="9" y="49"/>
                    <a:pt x="10" y="49"/>
                  </a:cubicBezTo>
                  <a:cubicBezTo>
                    <a:pt x="12" y="49"/>
                    <a:pt x="13" y="49"/>
                    <a:pt x="14" y="47"/>
                  </a:cubicBezTo>
                  <a:cubicBezTo>
                    <a:pt x="14" y="47"/>
                    <a:pt x="15" y="51"/>
                    <a:pt x="18" y="51"/>
                  </a:cubicBezTo>
                  <a:cubicBezTo>
                    <a:pt x="19" y="51"/>
                    <a:pt x="21" y="50"/>
                    <a:pt x="24" y="47"/>
                  </a:cubicBezTo>
                  <a:cubicBezTo>
                    <a:pt x="24" y="47"/>
                    <a:pt x="16" y="59"/>
                    <a:pt x="21" y="64"/>
                  </a:cubicBezTo>
                  <a:cubicBezTo>
                    <a:pt x="22" y="64"/>
                    <a:pt x="22" y="64"/>
                    <a:pt x="22" y="64"/>
                  </a:cubicBezTo>
                  <a:cubicBezTo>
                    <a:pt x="22" y="64"/>
                    <a:pt x="22" y="64"/>
                    <a:pt x="22" y="64"/>
                  </a:cubicBezTo>
                  <a:cubicBezTo>
                    <a:pt x="23" y="64"/>
                    <a:pt x="23" y="64"/>
                    <a:pt x="23" y="64"/>
                  </a:cubicBezTo>
                  <a:cubicBezTo>
                    <a:pt x="24" y="64"/>
                    <a:pt x="25" y="64"/>
                    <a:pt x="27" y="64"/>
                  </a:cubicBezTo>
                  <a:cubicBezTo>
                    <a:pt x="29" y="64"/>
                    <a:pt x="30" y="64"/>
                    <a:pt x="32" y="65"/>
                  </a:cubicBezTo>
                  <a:cubicBezTo>
                    <a:pt x="33" y="64"/>
                    <a:pt x="33" y="63"/>
                    <a:pt x="34" y="62"/>
                  </a:cubicBezTo>
                  <a:cubicBezTo>
                    <a:pt x="40" y="65"/>
                    <a:pt x="40" y="65"/>
                    <a:pt x="40" y="65"/>
                  </a:cubicBezTo>
                  <a:cubicBezTo>
                    <a:pt x="43" y="64"/>
                    <a:pt x="48" y="64"/>
                    <a:pt x="53" y="64"/>
                  </a:cubicBezTo>
                  <a:cubicBezTo>
                    <a:pt x="61" y="64"/>
                    <a:pt x="71" y="65"/>
                    <a:pt x="77" y="71"/>
                  </a:cubicBezTo>
                  <a:cubicBezTo>
                    <a:pt x="77" y="71"/>
                    <a:pt x="71" y="68"/>
                    <a:pt x="66" y="68"/>
                  </a:cubicBezTo>
                  <a:cubicBezTo>
                    <a:pt x="64" y="68"/>
                    <a:pt x="63" y="68"/>
                    <a:pt x="62" y="68"/>
                  </a:cubicBezTo>
                  <a:cubicBezTo>
                    <a:pt x="63" y="69"/>
                    <a:pt x="63" y="69"/>
                    <a:pt x="64" y="70"/>
                  </a:cubicBezTo>
                  <a:cubicBezTo>
                    <a:pt x="67" y="71"/>
                    <a:pt x="71" y="73"/>
                    <a:pt x="76" y="75"/>
                  </a:cubicBezTo>
                  <a:cubicBezTo>
                    <a:pt x="77" y="76"/>
                    <a:pt x="79" y="77"/>
                    <a:pt x="79" y="77"/>
                  </a:cubicBezTo>
                  <a:cubicBezTo>
                    <a:pt x="81" y="78"/>
                    <a:pt x="83" y="79"/>
                    <a:pt x="84" y="80"/>
                  </a:cubicBezTo>
                  <a:cubicBezTo>
                    <a:pt x="85" y="80"/>
                    <a:pt x="86" y="79"/>
                    <a:pt x="87" y="79"/>
                  </a:cubicBezTo>
                  <a:cubicBezTo>
                    <a:pt x="90" y="78"/>
                    <a:pt x="94" y="75"/>
                    <a:pt x="93" y="68"/>
                  </a:cubicBezTo>
                  <a:cubicBezTo>
                    <a:pt x="93" y="66"/>
                    <a:pt x="93" y="64"/>
                    <a:pt x="93" y="62"/>
                  </a:cubicBezTo>
                  <a:cubicBezTo>
                    <a:pt x="93" y="61"/>
                    <a:pt x="92" y="60"/>
                    <a:pt x="92" y="59"/>
                  </a:cubicBezTo>
                  <a:cubicBezTo>
                    <a:pt x="92" y="59"/>
                    <a:pt x="92" y="58"/>
                    <a:pt x="92" y="56"/>
                  </a:cubicBezTo>
                  <a:cubicBezTo>
                    <a:pt x="91" y="53"/>
                    <a:pt x="90" y="50"/>
                    <a:pt x="87" y="47"/>
                  </a:cubicBezTo>
                  <a:cubicBezTo>
                    <a:pt x="92" y="52"/>
                    <a:pt x="92" y="52"/>
                    <a:pt x="92" y="52"/>
                  </a:cubicBezTo>
                  <a:cubicBezTo>
                    <a:pt x="93" y="44"/>
                    <a:pt x="94" y="29"/>
                    <a:pt x="92" y="26"/>
                  </a:cubicBezTo>
                  <a:cubicBezTo>
                    <a:pt x="89" y="22"/>
                    <a:pt x="87" y="16"/>
                    <a:pt x="83" y="16"/>
                  </a:cubicBezTo>
                  <a:cubicBezTo>
                    <a:pt x="82" y="16"/>
                    <a:pt x="81" y="17"/>
                    <a:pt x="81" y="17"/>
                  </a:cubicBezTo>
                  <a:cubicBezTo>
                    <a:pt x="37" y="0"/>
                    <a:pt x="37" y="0"/>
                    <a:pt x="37"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8" name="Freeform 965"/>
            <p:cNvSpPr>
              <a:spLocks noEditPoints="1"/>
            </p:cNvSpPr>
            <p:nvPr/>
          </p:nvSpPr>
          <p:spPr bwMode="auto">
            <a:xfrm>
              <a:off x="6256338" y="4752976"/>
              <a:ext cx="119063" cy="50800"/>
            </a:xfrm>
            <a:custGeom>
              <a:avLst/>
              <a:gdLst>
                <a:gd name="T0" fmla="*/ 55 w 75"/>
                <a:gd name="T1" fmla="*/ 28 h 32"/>
                <a:gd name="T2" fmla="*/ 58 w 75"/>
                <a:gd name="T3" fmla="*/ 30 h 32"/>
                <a:gd name="T4" fmla="*/ 55 w 75"/>
                <a:gd name="T5" fmla="*/ 28 h 32"/>
                <a:gd name="T6" fmla="*/ 41 w 75"/>
                <a:gd name="T7" fmla="*/ 21 h 32"/>
                <a:gd name="T8" fmla="*/ 41 w 75"/>
                <a:gd name="T9" fmla="*/ 22 h 32"/>
                <a:gd name="T10" fmla="*/ 43 w 75"/>
                <a:gd name="T11" fmla="*/ 23 h 32"/>
                <a:gd name="T12" fmla="*/ 41 w 75"/>
                <a:gd name="T13" fmla="*/ 21 h 32"/>
                <a:gd name="T14" fmla="*/ 1 w 75"/>
                <a:gd name="T15" fmla="*/ 17 h 32"/>
                <a:gd name="T16" fmla="*/ 0 w 75"/>
                <a:gd name="T17" fmla="*/ 17 h 32"/>
                <a:gd name="T18" fmla="*/ 1 w 75"/>
                <a:gd name="T19" fmla="*/ 18 h 32"/>
                <a:gd name="T20" fmla="*/ 2 w 75"/>
                <a:gd name="T21" fmla="*/ 17 h 32"/>
                <a:gd name="T22" fmla="*/ 1 w 75"/>
                <a:gd name="T23" fmla="*/ 17 h 32"/>
                <a:gd name="T24" fmla="*/ 1 w 75"/>
                <a:gd name="T25" fmla="*/ 17 h 32"/>
                <a:gd name="T26" fmla="*/ 72 w 75"/>
                <a:gd name="T27" fmla="*/ 15 h 32"/>
                <a:gd name="T28" fmla="*/ 72 w 75"/>
                <a:gd name="T29" fmla="*/ 21 h 32"/>
                <a:gd name="T30" fmla="*/ 66 w 75"/>
                <a:gd name="T31" fmla="*/ 32 h 32"/>
                <a:gd name="T32" fmla="*/ 72 w 75"/>
                <a:gd name="T33" fmla="*/ 15 h 32"/>
                <a:gd name="T34" fmla="*/ 66 w 75"/>
                <a:gd name="T35" fmla="*/ 0 h 32"/>
                <a:gd name="T36" fmla="*/ 71 w 75"/>
                <a:gd name="T37" fmla="*/ 9 h 32"/>
                <a:gd name="T38" fmla="*/ 71 w 75"/>
                <a:gd name="T39" fmla="*/ 5 h 32"/>
                <a:gd name="T40" fmla="*/ 66 w 75"/>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32">
                  <a:moveTo>
                    <a:pt x="55" y="28"/>
                  </a:moveTo>
                  <a:cubicBezTo>
                    <a:pt x="56" y="29"/>
                    <a:pt x="57" y="30"/>
                    <a:pt x="58" y="30"/>
                  </a:cubicBezTo>
                  <a:cubicBezTo>
                    <a:pt x="58" y="30"/>
                    <a:pt x="56" y="29"/>
                    <a:pt x="55" y="28"/>
                  </a:cubicBezTo>
                  <a:moveTo>
                    <a:pt x="41" y="21"/>
                  </a:moveTo>
                  <a:cubicBezTo>
                    <a:pt x="41" y="22"/>
                    <a:pt x="41" y="22"/>
                    <a:pt x="41" y="22"/>
                  </a:cubicBezTo>
                  <a:cubicBezTo>
                    <a:pt x="41" y="22"/>
                    <a:pt x="42" y="22"/>
                    <a:pt x="43" y="23"/>
                  </a:cubicBezTo>
                  <a:cubicBezTo>
                    <a:pt x="42" y="22"/>
                    <a:pt x="42" y="22"/>
                    <a:pt x="41" y="21"/>
                  </a:cubicBezTo>
                  <a:moveTo>
                    <a:pt x="1" y="17"/>
                  </a:moveTo>
                  <a:cubicBezTo>
                    <a:pt x="1" y="17"/>
                    <a:pt x="1" y="17"/>
                    <a:pt x="0" y="17"/>
                  </a:cubicBezTo>
                  <a:cubicBezTo>
                    <a:pt x="0" y="17"/>
                    <a:pt x="1" y="18"/>
                    <a:pt x="1" y="18"/>
                  </a:cubicBezTo>
                  <a:cubicBezTo>
                    <a:pt x="1" y="18"/>
                    <a:pt x="2" y="17"/>
                    <a:pt x="2" y="17"/>
                  </a:cubicBezTo>
                  <a:cubicBezTo>
                    <a:pt x="2" y="17"/>
                    <a:pt x="2" y="17"/>
                    <a:pt x="1" y="17"/>
                  </a:cubicBezTo>
                  <a:cubicBezTo>
                    <a:pt x="1" y="17"/>
                    <a:pt x="1" y="17"/>
                    <a:pt x="1" y="17"/>
                  </a:cubicBezTo>
                  <a:moveTo>
                    <a:pt x="72" y="15"/>
                  </a:moveTo>
                  <a:cubicBezTo>
                    <a:pt x="72" y="17"/>
                    <a:pt x="72" y="19"/>
                    <a:pt x="72" y="21"/>
                  </a:cubicBezTo>
                  <a:cubicBezTo>
                    <a:pt x="73" y="28"/>
                    <a:pt x="69" y="31"/>
                    <a:pt x="66" y="32"/>
                  </a:cubicBezTo>
                  <a:cubicBezTo>
                    <a:pt x="70" y="31"/>
                    <a:pt x="75" y="26"/>
                    <a:pt x="72" y="15"/>
                  </a:cubicBezTo>
                  <a:moveTo>
                    <a:pt x="66" y="0"/>
                  </a:moveTo>
                  <a:cubicBezTo>
                    <a:pt x="69" y="3"/>
                    <a:pt x="70" y="6"/>
                    <a:pt x="71" y="9"/>
                  </a:cubicBezTo>
                  <a:cubicBezTo>
                    <a:pt x="71" y="8"/>
                    <a:pt x="71" y="7"/>
                    <a:pt x="71" y="5"/>
                  </a:cubicBezTo>
                  <a:cubicBezTo>
                    <a:pt x="66" y="0"/>
                    <a:pt x="66" y="0"/>
                    <a:pt x="66" y="0"/>
                  </a:cubicBezTo>
                </a:path>
              </a:pathLst>
            </a:custGeom>
            <a:solidFill>
              <a:srgbClr val="F9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79" name="Freeform 966"/>
            <p:cNvSpPr>
              <a:spLocks/>
            </p:cNvSpPr>
            <p:nvPr/>
          </p:nvSpPr>
          <p:spPr bwMode="auto">
            <a:xfrm>
              <a:off x="6111875" y="4768851"/>
              <a:ext cx="109538" cy="222250"/>
            </a:xfrm>
            <a:custGeom>
              <a:avLst/>
              <a:gdLst>
                <a:gd name="T0" fmla="*/ 33 w 69"/>
                <a:gd name="T1" fmla="*/ 0 h 140"/>
                <a:gd name="T2" fmla="*/ 26 w 69"/>
                <a:gd name="T3" fmla="*/ 10 h 140"/>
                <a:gd name="T4" fmla="*/ 22 w 69"/>
                <a:gd name="T5" fmla="*/ 27 h 140"/>
                <a:gd name="T6" fmla="*/ 14 w 69"/>
                <a:gd name="T7" fmla="*/ 59 h 140"/>
                <a:gd name="T8" fmla="*/ 3 w 69"/>
                <a:gd name="T9" fmla="*/ 135 h 140"/>
                <a:gd name="T10" fmla="*/ 29 w 69"/>
                <a:gd name="T11" fmla="*/ 140 h 140"/>
                <a:gd name="T12" fmla="*/ 31 w 69"/>
                <a:gd name="T13" fmla="*/ 140 h 140"/>
                <a:gd name="T14" fmla="*/ 31 w 69"/>
                <a:gd name="T15" fmla="*/ 139 h 140"/>
                <a:gd name="T16" fmla="*/ 29 w 69"/>
                <a:gd name="T17" fmla="*/ 133 h 140"/>
                <a:gd name="T18" fmla="*/ 26 w 69"/>
                <a:gd name="T19" fmla="*/ 127 h 140"/>
                <a:gd name="T20" fmla="*/ 25 w 69"/>
                <a:gd name="T21" fmla="*/ 124 h 140"/>
                <a:gd name="T22" fmla="*/ 24 w 69"/>
                <a:gd name="T23" fmla="*/ 108 h 140"/>
                <a:gd name="T24" fmla="*/ 28 w 69"/>
                <a:gd name="T25" fmla="*/ 92 h 140"/>
                <a:gd name="T26" fmla="*/ 28 w 69"/>
                <a:gd name="T27" fmla="*/ 86 h 140"/>
                <a:gd name="T28" fmla="*/ 28 w 69"/>
                <a:gd name="T29" fmla="*/ 85 h 140"/>
                <a:gd name="T30" fmla="*/ 25 w 69"/>
                <a:gd name="T31" fmla="*/ 72 h 140"/>
                <a:gd name="T32" fmla="*/ 30 w 69"/>
                <a:gd name="T33" fmla="*/ 77 h 140"/>
                <a:gd name="T34" fmla="*/ 32 w 69"/>
                <a:gd name="T35" fmla="*/ 77 h 140"/>
                <a:gd name="T36" fmla="*/ 30 w 69"/>
                <a:gd name="T37" fmla="*/ 72 h 140"/>
                <a:gd name="T38" fmla="*/ 26 w 69"/>
                <a:gd name="T39" fmla="*/ 60 h 140"/>
                <a:gd name="T40" fmla="*/ 26 w 69"/>
                <a:gd name="T41" fmla="*/ 59 h 140"/>
                <a:gd name="T42" fmla="*/ 32 w 69"/>
                <a:gd name="T43" fmla="*/ 54 h 140"/>
                <a:gd name="T44" fmla="*/ 32 w 69"/>
                <a:gd name="T45" fmla="*/ 54 h 140"/>
                <a:gd name="T46" fmla="*/ 32 w 69"/>
                <a:gd name="T47" fmla="*/ 54 h 140"/>
                <a:gd name="T48" fmla="*/ 32 w 69"/>
                <a:gd name="T49" fmla="*/ 48 h 140"/>
                <a:gd name="T50" fmla="*/ 30 w 69"/>
                <a:gd name="T51" fmla="*/ 47 h 140"/>
                <a:gd name="T52" fmla="*/ 29 w 69"/>
                <a:gd name="T53" fmla="*/ 48 h 140"/>
                <a:gd name="T54" fmla="*/ 33 w 69"/>
                <a:gd name="T55" fmla="*/ 45 h 140"/>
                <a:gd name="T56" fmla="*/ 36 w 69"/>
                <a:gd name="T57" fmla="*/ 36 h 140"/>
                <a:gd name="T58" fmla="*/ 37 w 69"/>
                <a:gd name="T59" fmla="*/ 35 h 140"/>
                <a:gd name="T60" fmla="*/ 62 w 69"/>
                <a:gd name="T61" fmla="*/ 19 h 140"/>
                <a:gd name="T62" fmla="*/ 62 w 69"/>
                <a:gd name="T63" fmla="*/ 2 h 140"/>
                <a:gd name="T64" fmla="*/ 56 w 69"/>
                <a:gd name="T65" fmla="*/ 8 h 140"/>
                <a:gd name="T66" fmla="*/ 45 w 69"/>
                <a:gd name="T67" fmla="*/ 17 h 140"/>
                <a:gd name="T68" fmla="*/ 35 w 69"/>
                <a:gd name="T69" fmla="*/ 35 h 140"/>
                <a:gd name="T70" fmla="*/ 36 w 69"/>
                <a:gd name="T71" fmla="*/ 15 h 140"/>
                <a:gd name="T72" fmla="*/ 34 w 69"/>
                <a:gd name="T73" fmla="*/ 0 h 140"/>
                <a:gd name="T74" fmla="*/ 33 w 69"/>
                <a:gd name="T7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 h="140">
                  <a:moveTo>
                    <a:pt x="33" y="0"/>
                  </a:moveTo>
                  <a:cubicBezTo>
                    <a:pt x="31" y="0"/>
                    <a:pt x="27" y="1"/>
                    <a:pt x="26" y="10"/>
                  </a:cubicBezTo>
                  <a:cubicBezTo>
                    <a:pt x="26" y="10"/>
                    <a:pt x="25" y="23"/>
                    <a:pt x="22" y="27"/>
                  </a:cubicBezTo>
                  <a:cubicBezTo>
                    <a:pt x="20" y="32"/>
                    <a:pt x="18" y="45"/>
                    <a:pt x="14" y="59"/>
                  </a:cubicBezTo>
                  <a:cubicBezTo>
                    <a:pt x="11" y="72"/>
                    <a:pt x="0" y="119"/>
                    <a:pt x="3" y="135"/>
                  </a:cubicBezTo>
                  <a:cubicBezTo>
                    <a:pt x="14" y="137"/>
                    <a:pt x="25" y="139"/>
                    <a:pt x="29" y="140"/>
                  </a:cubicBezTo>
                  <a:cubicBezTo>
                    <a:pt x="30" y="140"/>
                    <a:pt x="30" y="140"/>
                    <a:pt x="31" y="140"/>
                  </a:cubicBezTo>
                  <a:cubicBezTo>
                    <a:pt x="31" y="140"/>
                    <a:pt x="31" y="139"/>
                    <a:pt x="31" y="139"/>
                  </a:cubicBezTo>
                  <a:cubicBezTo>
                    <a:pt x="30" y="136"/>
                    <a:pt x="29" y="133"/>
                    <a:pt x="29" y="133"/>
                  </a:cubicBezTo>
                  <a:cubicBezTo>
                    <a:pt x="29" y="133"/>
                    <a:pt x="27" y="131"/>
                    <a:pt x="26" y="127"/>
                  </a:cubicBezTo>
                  <a:cubicBezTo>
                    <a:pt x="26" y="126"/>
                    <a:pt x="25" y="125"/>
                    <a:pt x="25" y="124"/>
                  </a:cubicBezTo>
                  <a:cubicBezTo>
                    <a:pt x="22" y="120"/>
                    <a:pt x="20" y="115"/>
                    <a:pt x="24" y="108"/>
                  </a:cubicBezTo>
                  <a:cubicBezTo>
                    <a:pt x="27" y="103"/>
                    <a:pt x="27" y="97"/>
                    <a:pt x="28" y="92"/>
                  </a:cubicBezTo>
                  <a:cubicBezTo>
                    <a:pt x="29" y="90"/>
                    <a:pt x="29" y="88"/>
                    <a:pt x="28" y="86"/>
                  </a:cubicBezTo>
                  <a:cubicBezTo>
                    <a:pt x="28" y="85"/>
                    <a:pt x="28" y="85"/>
                    <a:pt x="28" y="85"/>
                  </a:cubicBezTo>
                  <a:cubicBezTo>
                    <a:pt x="25" y="80"/>
                    <a:pt x="20" y="75"/>
                    <a:pt x="25" y="72"/>
                  </a:cubicBezTo>
                  <a:cubicBezTo>
                    <a:pt x="25" y="72"/>
                    <a:pt x="27" y="76"/>
                    <a:pt x="30" y="77"/>
                  </a:cubicBezTo>
                  <a:cubicBezTo>
                    <a:pt x="31" y="77"/>
                    <a:pt x="31" y="77"/>
                    <a:pt x="32" y="77"/>
                  </a:cubicBezTo>
                  <a:cubicBezTo>
                    <a:pt x="32" y="75"/>
                    <a:pt x="31" y="73"/>
                    <a:pt x="30" y="72"/>
                  </a:cubicBezTo>
                  <a:cubicBezTo>
                    <a:pt x="27" y="69"/>
                    <a:pt x="23" y="65"/>
                    <a:pt x="26" y="60"/>
                  </a:cubicBezTo>
                  <a:cubicBezTo>
                    <a:pt x="26" y="60"/>
                    <a:pt x="26" y="59"/>
                    <a:pt x="26" y="59"/>
                  </a:cubicBezTo>
                  <a:cubicBezTo>
                    <a:pt x="26" y="56"/>
                    <a:pt x="28" y="54"/>
                    <a:pt x="32" y="54"/>
                  </a:cubicBezTo>
                  <a:cubicBezTo>
                    <a:pt x="32" y="54"/>
                    <a:pt x="32" y="54"/>
                    <a:pt x="32" y="54"/>
                  </a:cubicBezTo>
                  <a:cubicBezTo>
                    <a:pt x="32" y="54"/>
                    <a:pt x="32" y="54"/>
                    <a:pt x="32" y="54"/>
                  </a:cubicBezTo>
                  <a:cubicBezTo>
                    <a:pt x="32" y="51"/>
                    <a:pt x="32" y="49"/>
                    <a:pt x="32" y="48"/>
                  </a:cubicBezTo>
                  <a:cubicBezTo>
                    <a:pt x="32" y="48"/>
                    <a:pt x="31" y="47"/>
                    <a:pt x="30" y="47"/>
                  </a:cubicBezTo>
                  <a:cubicBezTo>
                    <a:pt x="30" y="47"/>
                    <a:pt x="29" y="47"/>
                    <a:pt x="29" y="48"/>
                  </a:cubicBezTo>
                  <a:cubicBezTo>
                    <a:pt x="29" y="48"/>
                    <a:pt x="31" y="46"/>
                    <a:pt x="33" y="45"/>
                  </a:cubicBezTo>
                  <a:cubicBezTo>
                    <a:pt x="34" y="44"/>
                    <a:pt x="33" y="40"/>
                    <a:pt x="36" y="36"/>
                  </a:cubicBezTo>
                  <a:cubicBezTo>
                    <a:pt x="36" y="36"/>
                    <a:pt x="36" y="35"/>
                    <a:pt x="37" y="35"/>
                  </a:cubicBezTo>
                  <a:cubicBezTo>
                    <a:pt x="40" y="30"/>
                    <a:pt x="51" y="24"/>
                    <a:pt x="62" y="19"/>
                  </a:cubicBezTo>
                  <a:cubicBezTo>
                    <a:pt x="65" y="14"/>
                    <a:pt x="69" y="5"/>
                    <a:pt x="62" y="2"/>
                  </a:cubicBezTo>
                  <a:cubicBezTo>
                    <a:pt x="62" y="2"/>
                    <a:pt x="59" y="4"/>
                    <a:pt x="56" y="8"/>
                  </a:cubicBezTo>
                  <a:cubicBezTo>
                    <a:pt x="56" y="8"/>
                    <a:pt x="49" y="16"/>
                    <a:pt x="45" y="17"/>
                  </a:cubicBezTo>
                  <a:cubicBezTo>
                    <a:pt x="41" y="19"/>
                    <a:pt x="35" y="35"/>
                    <a:pt x="35" y="35"/>
                  </a:cubicBezTo>
                  <a:cubicBezTo>
                    <a:pt x="36" y="15"/>
                    <a:pt x="36" y="15"/>
                    <a:pt x="36" y="15"/>
                  </a:cubicBezTo>
                  <a:cubicBezTo>
                    <a:pt x="36" y="15"/>
                    <a:pt x="39" y="3"/>
                    <a:pt x="34" y="0"/>
                  </a:cubicBezTo>
                  <a:cubicBezTo>
                    <a:pt x="34" y="0"/>
                    <a:pt x="33" y="0"/>
                    <a:pt x="33"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0" name="Freeform 967"/>
            <p:cNvSpPr>
              <a:spLocks noEditPoints="1"/>
            </p:cNvSpPr>
            <p:nvPr/>
          </p:nvSpPr>
          <p:spPr bwMode="auto">
            <a:xfrm>
              <a:off x="6116638" y="4826001"/>
              <a:ext cx="53975" cy="168275"/>
            </a:xfrm>
            <a:custGeom>
              <a:avLst/>
              <a:gdLst>
                <a:gd name="T0" fmla="*/ 0 w 34"/>
                <a:gd name="T1" fmla="*/ 99 h 106"/>
                <a:gd name="T2" fmla="*/ 1 w 34"/>
                <a:gd name="T3" fmla="*/ 103 h 106"/>
                <a:gd name="T4" fmla="*/ 11 w 34"/>
                <a:gd name="T5" fmla="*/ 106 h 106"/>
                <a:gd name="T6" fmla="*/ 26 w 34"/>
                <a:gd name="T7" fmla="*/ 104 h 106"/>
                <a:gd name="T8" fmla="*/ 0 w 34"/>
                <a:gd name="T9" fmla="*/ 99 h 106"/>
                <a:gd name="T10" fmla="*/ 23 w 34"/>
                <a:gd name="T11" fmla="*/ 91 h 106"/>
                <a:gd name="T12" fmla="*/ 26 w 34"/>
                <a:gd name="T13" fmla="*/ 97 h 106"/>
                <a:gd name="T14" fmla="*/ 28 w 34"/>
                <a:gd name="T15" fmla="*/ 103 h 106"/>
                <a:gd name="T16" fmla="*/ 23 w 34"/>
                <a:gd name="T17" fmla="*/ 91 h 106"/>
                <a:gd name="T18" fmla="*/ 25 w 34"/>
                <a:gd name="T19" fmla="*/ 49 h 106"/>
                <a:gd name="T20" fmla="*/ 25 w 34"/>
                <a:gd name="T21" fmla="*/ 50 h 106"/>
                <a:gd name="T22" fmla="*/ 25 w 34"/>
                <a:gd name="T23" fmla="*/ 56 h 106"/>
                <a:gd name="T24" fmla="*/ 26 w 34"/>
                <a:gd name="T25" fmla="*/ 54 h 106"/>
                <a:gd name="T26" fmla="*/ 25 w 34"/>
                <a:gd name="T27" fmla="*/ 49 h 106"/>
                <a:gd name="T28" fmla="*/ 29 w 34"/>
                <a:gd name="T29" fmla="*/ 41 h 106"/>
                <a:gd name="T30" fmla="*/ 27 w 34"/>
                <a:gd name="T31" fmla="*/ 41 h 106"/>
                <a:gd name="T32" fmla="*/ 29 w 34"/>
                <a:gd name="T33" fmla="*/ 41 h 106"/>
                <a:gd name="T34" fmla="*/ 29 w 34"/>
                <a:gd name="T35" fmla="*/ 41 h 106"/>
                <a:gd name="T36" fmla="*/ 29 w 34"/>
                <a:gd name="T37" fmla="*/ 41 h 106"/>
                <a:gd name="T38" fmla="*/ 29 w 34"/>
                <a:gd name="T39" fmla="*/ 18 h 106"/>
                <a:gd name="T40" fmla="*/ 23 w 34"/>
                <a:gd name="T41" fmla="*/ 23 h 106"/>
                <a:gd name="T42" fmla="*/ 28 w 34"/>
                <a:gd name="T43" fmla="*/ 19 h 106"/>
                <a:gd name="T44" fmla="*/ 29 w 34"/>
                <a:gd name="T45" fmla="*/ 18 h 106"/>
                <a:gd name="T46" fmla="*/ 29 w 34"/>
                <a:gd name="T47" fmla="*/ 12 h 106"/>
                <a:gd name="T48" fmla="*/ 29 w 34"/>
                <a:gd name="T49" fmla="*/ 18 h 106"/>
                <a:gd name="T50" fmla="*/ 30 w 34"/>
                <a:gd name="T51" fmla="*/ 15 h 106"/>
                <a:gd name="T52" fmla="*/ 29 w 34"/>
                <a:gd name="T53" fmla="*/ 12 h 106"/>
                <a:gd name="T54" fmla="*/ 33 w 34"/>
                <a:gd name="T55" fmla="*/ 0 h 106"/>
                <a:gd name="T56" fmla="*/ 30 w 34"/>
                <a:gd name="T57" fmla="*/ 9 h 106"/>
                <a:gd name="T58" fmla="*/ 32 w 34"/>
                <a:gd name="T59" fmla="*/ 9 h 106"/>
                <a:gd name="T60" fmla="*/ 33 w 34"/>
                <a:gd name="T61" fmla="*/ 9 h 106"/>
                <a:gd name="T62" fmla="*/ 34 w 34"/>
                <a:gd name="T63" fmla="*/ 8 h 106"/>
                <a:gd name="T64" fmla="*/ 33 w 34"/>
                <a:gd name="T6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106">
                  <a:moveTo>
                    <a:pt x="0" y="99"/>
                  </a:moveTo>
                  <a:cubicBezTo>
                    <a:pt x="1" y="101"/>
                    <a:pt x="1" y="102"/>
                    <a:pt x="1" y="103"/>
                  </a:cubicBezTo>
                  <a:cubicBezTo>
                    <a:pt x="3" y="105"/>
                    <a:pt x="6" y="106"/>
                    <a:pt x="11" y="106"/>
                  </a:cubicBezTo>
                  <a:cubicBezTo>
                    <a:pt x="16" y="106"/>
                    <a:pt x="21" y="105"/>
                    <a:pt x="26" y="104"/>
                  </a:cubicBezTo>
                  <a:cubicBezTo>
                    <a:pt x="22" y="103"/>
                    <a:pt x="11" y="101"/>
                    <a:pt x="0" y="99"/>
                  </a:cubicBezTo>
                  <a:moveTo>
                    <a:pt x="23" y="91"/>
                  </a:moveTo>
                  <a:cubicBezTo>
                    <a:pt x="24" y="95"/>
                    <a:pt x="26" y="97"/>
                    <a:pt x="26" y="97"/>
                  </a:cubicBezTo>
                  <a:cubicBezTo>
                    <a:pt x="26" y="97"/>
                    <a:pt x="27" y="100"/>
                    <a:pt x="28" y="103"/>
                  </a:cubicBezTo>
                  <a:cubicBezTo>
                    <a:pt x="27" y="97"/>
                    <a:pt x="25" y="94"/>
                    <a:pt x="23" y="91"/>
                  </a:cubicBezTo>
                  <a:moveTo>
                    <a:pt x="25" y="49"/>
                  </a:moveTo>
                  <a:cubicBezTo>
                    <a:pt x="25" y="49"/>
                    <a:pt x="25" y="49"/>
                    <a:pt x="25" y="50"/>
                  </a:cubicBezTo>
                  <a:cubicBezTo>
                    <a:pt x="26" y="52"/>
                    <a:pt x="26" y="54"/>
                    <a:pt x="25" y="56"/>
                  </a:cubicBezTo>
                  <a:cubicBezTo>
                    <a:pt x="25" y="55"/>
                    <a:pt x="26" y="55"/>
                    <a:pt x="26" y="54"/>
                  </a:cubicBezTo>
                  <a:cubicBezTo>
                    <a:pt x="27" y="53"/>
                    <a:pt x="26" y="51"/>
                    <a:pt x="25" y="49"/>
                  </a:cubicBezTo>
                  <a:moveTo>
                    <a:pt x="29" y="41"/>
                  </a:moveTo>
                  <a:cubicBezTo>
                    <a:pt x="28" y="41"/>
                    <a:pt x="28" y="41"/>
                    <a:pt x="27" y="41"/>
                  </a:cubicBezTo>
                  <a:cubicBezTo>
                    <a:pt x="27" y="41"/>
                    <a:pt x="28" y="41"/>
                    <a:pt x="29" y="41"/>
                  </a:cubicBezTo>
                  <a:cubicBezTo>
                    <a:pt x="29" y="41"/>
                    <a:pt x="29" y="41"/>
                    <a:pt x="29" y="41"/>
                  </a:cubicBezTo>
                  <a:cubicBezTo>
                    <a:pt x="29" y="41"/>
                    <a:pt x="29" y="41"/>
                    <a:pt x="29" y="41"/>
                  </a:cubicBezTo>
                  <a:moveTo>
                    <a:pt x="29" y="18"/>
                  </a:moveTo>
                  <a:cubicBezTo>
                    <a:pt x="25" y="18"/>
                    <a:pt x="23" y="20"/>
                    <a:pt x="23" y="23"/>
                  </a:cubicBezTo>
                  <a:cubicBezTo>
                    <a:pt x="24" y="22"/>
                    <a:pt x="26" y="19"/>
                    <a:pt x="28" y="19"/>
                  </a:cubicBezTo>
                  <a:cubicBezTo>
                    <a:pt x="28" y="19"/>
                    <a:pt x="29" y="18"/>
                    <a:pt x="29" y="18"/>
                  </a:cubicBezTo>
                  <a:moveTo>
                    <a:pt x="29" y="12"/>
                  </a:moveTo>
                  <a:cubicBezTo>
                    <a:pt x="29" y="13"/>
                    <a:pt x="29" y="15"/>
                    <a:pt x="29" y="18"/>
                  </a:cubicBezTo>
                  <a:cubicBezTo>
                    <a:pt x="29" y="17"/>
                    <a:pt x="30" y="16"/>
                    <a:pt x="30" y="15"/>
                  </a:cubicBezTo>
                  <a:cubicBezTo>
                    <a:pt x="30" y="14"/>
                    <a:pt x="30" y="13"/>
                    <a:pt x="29" y="12"/>
                  </a:cubicBezTo>
                  <a:moveTo>
                    <a:pt x="33" y="0"/>
                  </a:moveTo>
                  <a:cubicBezTo>
                    <a:pt x="30" y="4"/>
                    <a:pt x="31" y="8"/>
                    <a:pt x="30" y="9"/>
                  </a:cubicBezTo>
                  <a:cubicBezTo>
                    <a:pt x="31" y="9"/>
                    <a:pt x="32" y="9"/>
                    <a:pt x="32" y="9"/>
                  </a:cubicBezTo>
                  <a:cubicBezTo>
                    <a:pt x="33" y="9"/>
                    <a:pt x="33" y="9"/>
                    <a:pt x="33" y="9"/>
                  </a:cubicBezTo>
                  <a:cubicBezTo>
                    <a:pt x="33" y="8"/>
                    <a:pt x="33" y="8"/>
                    <a:pt x="34" y="8"/>
                  </a:cubicBezTo>
                  <a:cubicBezTo>
                    <a:pt x="32" y="5"/>
                    <a:pt x="32" y="3"/>
                    <a:pt x="33" y="0"/>
                  </a:cubicBezTo>
                </a:path>
              </a:pathLst>
            </a:custGeom>
            <a:solidFill>
              <a:srgbClr val="F99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1" name="Freeform 968"/>
            <p:cNvSpPr>
              <a:spLocks noEditPoints="1"/>
            </p:cNvSpPr>
            <p:nvPr/>
          </p:nvSpPr>
          <p:spPr bwMode="auto">
            <a:xfrm>
              <a:off x="6157913" y="4781551"/>
              <a:ext cx="198438" cy="211138"/>
            </a:xfrm>
            <a:custGeom>
              <a:avLst/>
              <a:gdLst>
                <a:gd name="T0" fmla="*/ 2 w 125"/>
                <a:gd name="T1" fmla="*/ 132 h 133"/>
                <a:gd name="T2" fmla="*/ 2 w 125"/>
                <a:gd name="T3" fmla="*/ 132 h 133"/>
                <a:gd name="T4" fmla="*/ 2 w 125"/>
                <a:gd name="T5" fmla="*/ 133 h 133"/>
                <a:gd name="T6" fmla="*/ 2 w 125"/>
                <a:gd name="T7" fmla="*/ 133 h 133"/>
                <a:gd name="T8" fmla="*/ 2 w 125"/>
                <a:gd name="T9" fmla="*/ 132 h 133"/>
                <a:gd name="T10" fmla="*/ 0 w 125"/>
                <a:gd name="T11" fmla="*/ 58 h 133"/>
                <a:gd name="T12" fmla="*/ 1 w 125"/>
                <a:gd name="T13" fmla="*/ 64 h 133"/>
                <a:gd name="T14" fmla="*/ 1 w 125"/>
                <a:gd name="T15" fmla="*/ 64 h 133"/>
                <a:gd name="T16" fmla="*/ 7 w 125"/>
                <a:gd name="T17" fmla="*/ 67 h 133"/>
                <a:gd name="T18" fmla="*/ 0 w 125"/>
                <a:gd name="T19" fmla="*/ 58 h 133"/>
                <a:gd name="T20" fmla="*/ 125 w 125"/>
                <a:gd name="T21" fmla="*/ 15 h 133"/>
                <a:gd name="T22" fmla="*/ 124 w 125"/>
                <a:gd name="T23" fmla="*/ 15 h 133"/>
                <a:gd name="T24" fmla="*/ 124 w 125"/>
                <a:gd name="T25" fmla="*/ 15 h 133"/>
                <a:gd name="T26" fmla="*/ 125 w 125"/>
                <a:gd name="T27" fmla="*/ 15 h 133"/>
                <a:gd name="T28" fmla="*/ 125 w 125"/>
                <a:gd name="T29" fmla="*/ 15 h 133"/>
                <a:gd name="T30" fmla="*/ 59 w 125"/>
                <a:gd name="T31" fmla="*/ 0 h 133"/>
                <a:gd name="T32" fmla="*/ 55 w 125"/>
                <a:gd name="T33" fmla="*/ 2 h 133"/>
                <a:gd name="T34" fmla="*/ 36 w 125"/>
                <a:gd name="T35" fmla="*/ 10 h 133"/>
                <a:gd name="T36" fmla="*/ 33 w 125"/>
                <a:gd name="T37" fmla="*/ 11 h 133"/>
                <a:gd name="T38" fmla="*/ 32 w 125"/>
                <a:gd name="T39" fmla="*/ 13 h 133"/>
                <a:gd name="T40" fmla="*/ 21 w 125"/>
                <a:gd name="T41" fmla="*/ 18 h 133"/>
                <a:gd name="T42" fmla="*/ 23 w 125"/>
                <a:gd name="T43" fmla="*/ 17 h 133"/>
                <a:gd name="T44" fmla="*/ 59 w 125"/>
                <a:gd name="T45" fmla="*/ 0 h 133"/>
                <a:gd name="T46" fmla="*/ 81 w 125"/>
                <a:gd name="T47" fmla="*/ 0 h 133"/>
                <a:gd name="T48" fmla="*/ 77 w 125"/>
                <a:gd name="T49" fmla="*/ 0 h 133"/>
                <a:gd name="T50" fmla="*/ 80 w 125"/>
                <a:gd name="T51" fmla="*/ 1 h 133"/>
                <a:gd name="T52" fmla="*/ 82 w 125"/>
                <a:gd name="T53" fmla="*/ 0 h 133"/>
                <a:gd name="T54" fmla="*/ 82 w 125"/>
                <a:gd name="T55" fmla="*/ 0 h 133"/>
                <a:gd name="T56" fmla="*/ 81 w 125"/>
                <a:gd name="T57" fmla="*/ 0 h 133"/>
                <a:gd name="T58" fmla="*/ 73 w 125"/>
                <a:gd name="T59" fmla="*/ 0 h 133"/>
                <a:gd name="T60" fmla="*/ 73 w 125"/>
                <a:gd name="T61" fmla="*/ 0 h 133"/>
                <a:gd name="T62" fmla="*/ 75 w 125"/>
                <a:gd name="T63" fmla="*/ 0 h 133"/>
                <a:gd name="T64" fmla="*/ 73 w 125"/>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 h="133">
                  <a:moveTo>
                    <a:pt x="2" y="132"/>
                  </a:moveTo>
                  <a:cubicBezTo>
                    <a:pt x="2" y="132"/>
                    <a:pt x="2" y="132"/>
                    <a:pt x="2" y="132"/>
                  </a:cubicBezTo>
                  <a:cubicBezTo>
                    <a:pt x="2" y="132"/>
                    <a:pt x="2" y="132"/>
                    <a:pt x="2" y="133"/>
                  </a:cubicBezTo>
                  <a:cubicBezTo>
                    <a:pt x="2" y="133"/>
                    <a:pt x="2" y="133"/>
                    <a:pt x="2" y="133"/>
                  </a:cubicBezTo>
                  <a:cubicBezTo>
                    <a:pt x="2" y="133"/>
                    <a:pt x="2" y="132"/>
                    <a:pt x="2" y="132"/>
                  </a:cubicBezTo>
                  <a:moveTo>
                    <a:pt x="0" y="58"/>
                  </a:moveTo>
                  <a:cubicBezTo>
                    <a:pt x="0" y="60"/>
                    <a:pt x="0" y="62"/>
                    <a:pt x="1" y="64"/>
                  </a:cubicBezTo>
                  <a:cubicBezTo>
                    <a:pt x="1" y="64"/>
                    <a:pt x="1" y="64"/>
                    <a:pt x="1" y="64"/>
                  </a:cubicBezTo>
                  <a:cubicBezTo>
                    <a:pt x="4" y="66"/>
                    <a:pt x="7" y="67"/>
                    <a:pt x="7" y="67"/>
                  </a:cubicBezTo>
                  <a:cubicBezTo>
                    <a:pt x="5" y="65"/>
                    <a:pt x="2" y="62"/>
                    <a:pt x="0" y="58"/>
                  </a:cubicBezTo>
                  <a:moveTo>
                    <a:pt x="125" y="15"/>
                  </a:moveTo>
                  <a:cubicBezTo>
                    <a:pt x="125" y="15"/>
                    <a:pt x="124" y="15"/>
                    <a:pt x="124" y="15"/>
                  </a:cubicBezTo>
                  <a:cubicBezTo>
                    <a:pt x="124" y="15"/>
                    <a:pt x="124" y="15"/>
                    <a:pt x="124" y="15"/>
                  </a:cubicBezTo>
                  <a:cubicBezTo>
                    <a:pt x="125" y="15"/>
                    <a:pt x="125" y="15"/>
                    <a:pt x="125" y="15"/>
                  </a:cubicBezTo>
                  <a:cubicBezTo>
                    <a:pt x="125" y="15"/>
                    <a:pt x="125" y="15"/>
                    <a:pt x="125" y="15"/>
                  </a:cubicBezTo>
                  <a:moveTo>
                    <a:pt x="59" y="0"/>
                  </a:moveTo>
                  <a:cubicBezTo>
                    <a:pt x="56" y="1"/>
                    <a:pt x="55" y="2"/>
                    <a:pt x="55" y="2"/>
                  </a:cubicBezTo>
                  <a:cubicBezTo>
                    <a:pt x="55" y="2"/>
                    <a:pt x="46" y="6"/>
                    <a:pt x="36" y="10"/>
                  </a:cubicBezTo>
                  <a:cubicBezTo>
                    <a:pt x="35" y="10"/>
                    <a:pt x="34" y="11"/>
                    <a:pt x="33" y="11"/>
                  </a:cubicBezTo>
                  <a:cubicBezTo>
                    <a:pt x="32" y="12"/>
                    <a:pt x="32" y="12"/>
                    <a:pt x="32" y="13"/>
                  </a:cubicBezTo>
                  <a:cubicBezTo>
                    <a:pt x="28" y="14"/>
                    <a:pt x="24" y="15"/>
                    <a:pt x="21" y="18"/>
                  </a:cubicBezTo>
                  <a:cubicBezTo>
                    <a:pt x="22" y="17"/>
                    <a:pt x="22" y="17"/>
                    <a:pt x="23" y="17"/>
                  </a:cubicBezTo>
                  <a:cubicBezTo>
                    <a:pt x="40" y="10"/>
                    <a:pt x="52" y="3"/>
                    <a:pt x="59" y="0"/>
                  </a:cubicBezTo>
                  <a:moveTo>
                    <a:pt x="81" y="0"/>
                  </a:moveTo>
                  <a:cubicBezTo>
                    <a:pt x="79" y="0"/>
                    <a:pt x="78" y="0"/>
                    <a:pt x="77" y="0"/>
                  </a:cubicBezTo>
                  <a:cubicBezTo>
                    <a:pt x="78" y="1"/>
                    <a:pt x="79" y="1"/>
                    <a:pt x="80" y="1"/>
                  </a:cubicBezTo>
                  <a:cubicBezTo>
                    <a:pt x="81" y="1"/>
                    <a:pt x="81" y="0"/>
                    <a:pt x="82" y="0"/>
                  </a:cubicBezTo>
                  <a:cubicBezTo>
                    <a:pt x="82" y="0"/>
                    <a:pt x="82" y="0"/>
                    <a:pt x="82" y="0"/>
                  </a:cubicBezTo>
                  <a:cubicBezTo>
                    <a:pt x="81" y="0"/>
                    <a:pt x="81" y="0"/>
                    <a:pt x="81" y="0"/>
                  </a:cubicBezTo>
                  <a:moveTo>
                    <a:pt x="73" y="0"/>
                  </a:moveTo>
                  <a:cubicBezTo>
                    <a:pt x="73" y="0"/>
                    <a:pt x="73" y="0"/>
                    <a:pt x="73" y="0"/>
                  </a:cubicBezTo>
                  <a:cubicBezTo>
                    <a:pt x="74" y="0"/>
                    <a:pt x="75" y="0"/>
                    <a:pt x="75" y="0"/>
                  </a:cubicBezTo>
                  <a:cubicBezTo>
                    <a:pt x="75" y="0"/>
                    <a:pt x="74" y="0"/>
                    <a:pt x="73"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2" name="Freeform 969"/>
            <p:cNvSpPr>
              <a:spLocks/>
            </p:cNvSpPr>
            <p:nvPr/>
          </p:nvSpPr>
          <p:spPr bwMode="auto">
            <a:xfrm>
              <a:off x="6149975" y="4781551"/>
              <a:ext cx="346075" cy="388938"/>
            </a:xfrm>
            <a:custGeom>
              <a:avLst/>
              <a:gdLst>
                <a:gd name="T0" fmla="*/ 64 w 218"/>
                <a:gd name="T1" fmla="*/ 0 h 245"/>
                <a:gd name="T2" fmla="*/ 26 w 218"/>
                <a:gd name="T3" fmla="*/ 18 h 245"/>
                <a:gd name="T4" fmla="*/ 13 w 218"/>
                <a:gd name="T5" fmla="*/ 36 h 245"/>
                <a:gd name="T6" fmla="*/ 12 w 218"/>
                <a:gd name="T7" fmla="*/ 37 h 245"/>
                <a:gd name="T8" fmla="*/ 10 w 218"/>
                <a:gd name="T9" fmla="*/ 47 h 245"/>
                <a:gd name="T10" fmla="*/ 7 w 218"/>
                <a:gd name="T11" fmla="*/ 47 h 245"/>
                <a:gd name="T12" fmla="*/ 12 w 218"/>
                <a:gd name="T13" fmla="*/ 67 h 245"/>
                <a:gd name="T14" fmla="*/ 12 w 218"/>
                <a:gd name="T15" fmla="*/ 67 h 245"/>
                <a:gd name="T16" fmla="*/ 12 w 218"/>
                <a:gd name="T17" fmla="*/ 67 h 245"/>
                <a:gd name="T18" fmla="*/ 5 w 218"/>
                <a:gd name="T19" fmla="*/ 93 h 245"/>
                <a:gd name="T20" fmla="*/ 7 w 218"/>
                <a:gd name="T21" fmla="*/ 132 h 245"/>
                <a:gd name="T22" fmla="*/ 7 w 218"/>
                <a:gd name="T23" fmla="*/ 133 h 245"/>
                <a:gd name="T24" fmla="*/ 3 w 218"/>
                <a:gd name="T25" fmla="*/ 163 h 245"/>
                <a:gd name="T26" fmla="*/ 10 w 218"/>
                <a:gd name="T27" fmla="*/ 176 h 245"/>
                <a:gd name="T28" fmla="*/ 15 w 218"/>
                <a:gd name="T29" fmla="*/ 181 h 245"/>
                <a:gd name="T30" fmla="*/ 18 w 218"/>
                <a:gd name="T31" fmla="*/ 187 h 245"/>
                <a:gd name="T32" fmla="*/ 19 w 218"/>
                <a:gd name="T33" fmla="*/ 187 h 245"/>
                <a:gd name="T34" fmla="*/ 20 w 218"/>
                <a:gd name="T35" fmla="*/ 191 h 245"/>
                <a:gd name="T36" fmla="*/ 23 w 218"/>
                <a:gd name="T37" fmla="*/ 190 h 245"/>
                <a:gd name="T38" fmla="*/ 23 w 218"/>
                <a:gd name="T39" fmla="*/ 193 h 245"/>
                <a:gd name="T40" fmla="*/ 25 w 218"/>
                <a:gd name="T41" fmla="*/ 193 h 245"/>
                <a:gd name="T42" fmla="*/ 26 w 218"/>
                <a:gd name="T43" fmla="*/ 197 h 245"/>
                <a:gd name="T44" fmla="*/ 28 w 218"/>
                <a:gd name="T45" fmla="*/ 197 h 245"/>
                <a:gd name="T46" fmla="*/ 31 w 218"/>
                <a:gd name="T47" fmla="*/ 201 h 245"/>
                <a:gd name="T48" fmla="*/ 39 w 218"/>
                <a:gd name="T49" fmla="*/ 213 h 245"/>
                <a:gd name="T50" fmla="*/ 43 w 218"/>
                <a:gd name="T51" fmla="*/ 216 h 245"/>
                <a:gd name="T52" fmla="*/ 56 w 218"/>
                <a:gd name="T53" fmla="*/ 217 h 245"/>
                <a:gd name="T54" fmla="*/ 66 w 218"/>
                <a:gd name="T55" fmla="*/ 222 h 245"/>
                <a:gd name="T56" fmla="*/ 86 w 218"/>
                <a:gd name="T57" fmla="*/ 240 h 245"/>
                <a:gd name="T58" fmla="*/ 106 w 218"/>
                <a:gd name="T59" fmla="*/ 237 h 245"/>
                <a:gd name="T60" fmla="*/ 131 w 218"/>
                <a:gd name="T61" fmla="*/ 241 h 245"/>
                <a:gd name="T62" fmla="*/ 162 w 218"/>
                <a:gd name="T63" fmla="*/ 231 h 245"/>
                <a:gd name="T64" fmla="*/ 203 w 218"/>
                <a:gd name="T65" fmla="*/ 184 h 245"/>
                <a:gd name="T66" fmla="*/ 209 w 218"/>
                <a:gd name="T67" fmla="*/ 168 h 245"/>
                <a:gd name="T68" fmla="*/ 211 w 218"/>
                <a:gd name="T69" fmla="*/ 158 h 245"/>
                <a:gd name="T70" fmla="*/ 202 w 218"/>
                <a:gd name="T71" fmla="*/ 132 h 245"/>
                <a:gd name="T72" fmla="*/ 206 w 218"/>
                <a:gd name="T73" fmla="*/ 113 h 245"/>
                <a:gd name="T74" fmla="*/ 203 w 218"/>
                <a:gd name="T75" fmla="*/ 98 h 245"/>
                <a:gd name="T76" fmla="*/ 201 w 218"/>
                <a:gd name="T77" fmla="*/ 77 h 245"/>
                <a:gd name="T78" fmla="*/ 193 w 218"/>
                <a:gd name="T79" fmla="*/ 74 h 245"/>
                <a:gd name="T80" fmla="*/ 196 w 218"/>
                <a:gd name="T81" fmla="*/ 72 h 245"/>
                <a:gd name="T82" fmla="*/ 199 w 218"/>
                <a:gd name="T83" fmla="*/ 48 h 245"/>
                <a:gd name="T84" fmla="*/ 178 w 218"/>
                <a:gd name="T85" fmla="*/ 46 h 245"/>
                <a:gd name="T86" fmla="*/ 185 w 218"/>
                <a:gd name="T87" fmla="*/ 45 h 245"/>
                <a:gd name="T88" fmla="*/ 178 w 218"/>
                <a:gd name="T89" fmla="*/ 44 h 245"/>
                <a:gd name="T90" fmla="*/ 138 w 218"/>
                <a:gd name="T91" fmla="*/ 20 h 245"/>
                <a:gd name="T92" fmla="*/ 129 w 218"/>
                <a:gd name="T93" fmla="*/ 15 h 245"/>
                <a:gd name="T94" fmla="*/ 128 w 218"/>
                <a:gd name="T95" fmla="*/ 15 h 245"/>
                <a:gd name="T96" fmla="*/ 108 w 218"/>
                <a:gd name="T97" fmla="*/ 8 h 245"/>
                <a:gd name="T98" fmla="*/ 104 w 218"/>
                <a:gd name="T99" fmla="*/ 4 h 245"/>
                <a:gd name="T100" fmla="*/ 91 w 218"/>
                <a:gd name="T101" fmla="*/ 2 h 245"/>
                <a:gd name="T102" fmla="*/ 87 w 218"/>
                <a:gd name="T103" fmla="*/ 0 h 245"/>
                <a:gd name="T104" fmla="*/ 82 w 218"/>
                <a:gd name="T105" fmla="*/ 0 h 245"/>
                <a:gd name="T106" fmla="*/ 80 w 218"/>
                <a:gd name="T107" fmla="*/ 0 h 245"/>
                <a:gd name="T108" fmla="*/ 73 w 218"/>
                <a:gd name="T109" fmla="*/ 2 h 245"/>
                <a:gd name="T110" fmla="*/ 68 w 218"/>
                <a:gd name="T11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 h="245">
                  <a:moveTo>
                    <a:pt x="68" y="0"/>
                  </a:moveTo>
                  <a:cubicBezTo>
                    <a:pt x="66" y="0"/>
                    <a:pt x="65" y="0"/>
                    <a:pt x="64" y="0"/>
                  </a:cubicBezTo>
                  <a:cubicBezTo>
                    <a:pt x="57" y="3"/>
                    <a:pt x="45" y="10"/>
                    <a:pt x="28" y="17"/>
                  </a:cubicBezTo>
                  <a:cubicBezTo>
                    <a:pt x="27" y="17"/>
                    <a:pt x="27" y="17"/>
                    <a:pt x="26" y="18"/>
                  </a:cubicBezTo>
                  <a:cubicBezTo>
                    <a:pt x="24" y="19"/>
                    <a:pt x="23" y="20"/>
                    <a:pt x="21" y="21"/>
                  </a:cubicBezTo>
                  <a:cubicBezTo>
                    <a:pt x="16" y="26"/>
                    <a:pt x="14" y="31"/>
                    <a:pt x="13" y="36"/>
                  </a:cubicBezTo>
                  <a:cubicBezTo>
                    <a:pt x="13" y="36"/>
                    <a:pt x="14" y="37"/>
                    <a:pt x="14" y="38"/>
                  </a:cubicBezTo>
                  <a:cubicBezTo>
                    <a:pt x="13" y="37"/>
                    <a:pt x="13" y="37"/>
                    <a:pt x="12" y="37"/>
                  </a:cubicBezTo>
                  <a:cubicBezTo>
                    <a:pt x="11" y="39"/>
                    <a:pt x="10" y="41"/>
                    <a:pt x="9" y="43"/>
                  </a:cubicBezTo>
                  <a:cubicBezTo>
                    <a:pt x="10" y="45"/>
                    <a:pt x="10" y="47"/>
                    <a:pt x="10" y="47"/>
                  </a:cubicBezTo>
                  <a:cubicBezTo>
                    <a:pt x="9" y="47"/>
                    <a:pt x="9" y="47"/>
                    <a:pt x="8" y="47"/>
                  </a:cubicBezTo>
                  <a:cubicBezTo>
                    <a:pt x="8" y="47"/>
                    <a:pt x="8" y="47"/>
                    <a:pt x="7" y="47"/>
                  </a:cubicBezTo>
                  <a:cubicBezTo>
                    <a:pt x="6" y="50"/>
                    <a:pt x="4" y="54"/>
                    <a:pt x="5" y="58"/>
                  </a:cubicBezTo>
                  <a:cubicBezTo>
                    <a:pt x="7" y="62"/>
                    <a:pt x="10" y="65"/>
                    <a:pt x="12" y="67"/>
                  </a:cubicBezTo>
                  <a:cubicBezTo>
                    <a:pt x="12" y="67"/>
                    <a:pt x="12" y="67"/>
                    <a:pt x="12" y="67"/>
                  </a:cubicBezTo>
                  <a:cubicBezTo>
                    <a:pt x="12" y="67"/>
                    <a:pt x="12" y="67"/>
                    <a:pt x="12" y="67"/>
                  </a:cubicBezTo>
                  <a:cubicBezTo>
                    <a:pt x="12" y="67"/>
                    <a:pt x="12" y="67"/>
                    <a:pt x="12" y="67"/>
                  </a:cubicBezTo>
                  <a:cubicBezTo>
                    <a:pt x="12" y="67"/>
                    <a:pt x="12" y="67"/>
                    <a:pt x="12" y="67"/>
                  </a:cubicBezTo>
                  <a:cubicBezTo>
                    <a:pt x="11" y="68"/>
                    <a:pt x="10" y="69"/>
                    <a:pt x="8" y="69"/>
                  </a:cubicBezTo>
                  <a:cubicBezTo>
                    <a:pt x="10" y="77"/>
                    <a:pt x="7" y="85"/>
                    <a:pt x="5" y="93"/>
                  </a:cubicBezTo>
                  <a:cubicBezTo>
                    <a:pt x="2" y="106"/>
                    <a:pt x="2" y="121"/>
                    <a:pt x="11" y="131"/>
                  </a:cubicBezTo>
                  <a:cubicBezTo>
                    <a:pt x="9" y="131"/>
                    <a:pt x="8" y="132"/>
                    <a:pt x="7" y="132"/>
                  </a:cubicBezTo>
                  <a:cubicBezTo>
                    <a:pt x="7" y="132"/>
                    <a:pt x="7" y="133"/>
                    <a:pt x="7" y="133"/>
                  </a:cubicBezTo>
                  <a:cubicBezTo>
                    <a:pt x="7" y="133"/>
                    <a:pt x="7" y="133"/>
                    <a:pt x="7" y="133"/>
                  </a:cubicBezTo>
                  <a:cubicBezTo>
                    <a:pt x="7" y="133"/>
                    <a:pt x="7" y="134"/>
                    <a:pt x="7" y="135"/>
                  </a:cubicBezTo>
                  <a:cubicBezTo>
                    <a:pt x="8" y="145"/>
                    <a:pt x="7" y="155"/>
                    <a:pt x="3" y="163"/>
                  </a:cubicBezTo>
                  <a:cubicBezTo>
                    <a:pt x="0" y="170"/>
                    <a:pt x="8" y="172"/>
                    <a:pt x="7" y="172"/>
                  </a:cubicBezTo>
                  <a:cubicBezTo>
                    <a:pt x="5" y="172"/>
                    <a:pt x="7" y="174"/>
                    <a:pt x="10" y="176"/>
                  </a:cubicBezTo>
                  <a:cubicBezTo>
                    <a:pt x="12" y="177"/>
                    <a:pt x="11" y="177"/>
                    <a:pt x="10" y="178"/>
                  </a:cubicBezTo>
                  <a:cubicBezTo>
                    <a:pt x="9" y="178"/>
                    <a:pt x="13" y="181"/>
                    <a:pt x="15" y="181"/>
                  </a:cubicBezTo>
                  <a:cubicBezTo>
                    <a:pt x="17" y="182"/>
                    <a:pt x="16" y="183"/>
                    <a:pt x="15" y="185"/>
                  </a:cubicBezTo>
                  <a:cubicBezTo>
                    <a:pt x="14" y="186"/>
                    <a:pt x="16" y="187"/>
                    <a:pt x="18" y="187"/>
                  </a:cubicBezTo>
                  <a:cubicBezTo>
                    <a:pt x="18" y="187"/>
                    <a:pt x="18" y="187"/>
                    <a:pt x="19" y="187"/>
                  </a:cubicBezTo>
                  <a:cubicBezTo>
                    <a:pt x="19" y="187"/>
                    <a:pt x="19" y="187"/>
                    <a:pt x="19" y="187"/>
                  </a:cubicBezTo>
                  <a:cubicBezTo>
                    <a:pt x="20" y="187"/>
                    <a:pt x="20" y="188"/>
                    <a:pt x="19" y="190"/>
                  </a:cubicBezTo>
                  <a:cubicBezTo>
                    <a:pt x="19" y="191"/>
                    <a:pt x="19" y="191"/>
                    <a:pt x="20" y="191"/>
                  </a:cubicBezTo>
                  <a:cubicBezTo>
                    <a:pt x="21" y="191"/>
                    <a:pt x="21" y="191"/>
                    <a:pt x="22" y="191"/>
                  </a:cubicBezTo>
                  <a:cubicBezTo>
                    <a:pt x="23" y="190"/>
                    <a:pt x="23" y="190"/>
                    <a:pt x="23" y="190"/>
                  </a:cubicBezTo>
                  <a:cubicBezTo>
                    <a:pt x="24" y="190"/>
                    <a:pt x="23" y="191"/>
                    <a:pt x="22" y="192"/>
                  </a:cubicBezTo>
                  <a:cubicBezTo>
                    <a:pt x="22" y="193"/>
                    <a:pt x="22" y="193"/>
                    <a:pt x="23" y="193"/>
                  </a:cubicBezTo>
                  <a:cubicBezTo>
                    <a:pt x="23" y="193"/>
                    <a:pt x="24" y="193"/>
                    <a:pt x="25" y="193"/>
                  </a:cubicBezTo>
                  <a:cubicBezTo>
                    <a:pt x="25" y="193"/>
                    <a:pt x="25" y="193"/>
                    <a:pt x="25" y="193"/>
                  </a:cubicBezTo>
                  <a:cubicBezTo>
                    <a:pt x="27" y="193"/>
                    <a:pt x="26" y="194"/>
                    <a:pt x="26" y="196"/>
                  </a:cubicBezTo>
                  <a:cubicBezTo>
                    <a:pt x="25" y="196"/>
                    <a:pt x="26" y="197"/>
                    <a:pt x="26" y="197"/>
                  </a:cubicBezTo>
                  <a:cubicBezTo>
                    <a:pt x="27" y="197"/>
                    <a:pt x="27" y="197"/>
                    <a:pt x="27" y="197"/>
                  </a:cubicBezTo>
                  <a:cubicBezTo>
                    <a:pt x="28" y="197"/>
                    <a:pt x="28" y="197"/>
                    <a:pt x="28" y="197"/>
                  </a:cubicBezTo>
                  <a:cubicBezTo>
                    <a:pt x="29" y="197"/>
                    <a:pt x="29" y="197"/>
                    <a:pt x="29" y="197"/>
                  </a:cubicBezTo>
                  <a:cubicBezTo>
                    <a:pt x="31" y="197"/>
                    <a:pt x="31" y="197"/>
                    <a:pt x="31" y="201"/>
                  </a:cubicBezTo>
                  <a:cubicBezTo>
                    <a:pt x="30" y="205"/>
                    <a:pt x="34" y="205"/>
                    <a:pt x="35" y="208"/>
                  </a:cubicBezTo>
                  <a:cubicBezTo>
                    <a:pt x="37" y="211"/>
                    <a:pt x="40" y="210"/>
                    <a:pt x="39" y="213"/>
                  </a:cubicBezTo>
                  <a:cubicBezTo>
                    <a:pt x="39" y="216"/>
                    <a:pt x="42" y="216"/>
                    <a:pt x="43" y="216"/>
                  </a:cubicBezTo>
                  <a:cubicBezTo>
                    <a:pt x="43" y="216"/>
                    <a:pt x="43" y="216"/>
                    <a:pt x="43" y="216"/>
                  </a:cubicBezTo>
                  <a:cubicBezTo>
                    <a:pt x="43" y="216"/>
                    <a:pt x="47" y="218"/>
                    <a:pt x="52" y="218"/>
                  </a:cubicBezTo>
                  <a:cubicBezTo>
                    <a:pt x="53" y="218"/>
                    <a:pt x="55" y="217"/>
                    <a:pt x="56" y="217"/>
                  </a:cubicBezTo>
                  <a:cubicBezTo>
                    <a:pt x="57" y="216"/>
                    <a:pt x="58" y="216"/>
                    <a:pt x="59" y="216"/>
                  </a:cubicBezTo>
                  <a:cubicBezTo>
                    <a:pt x="62" y="216"/>
                    <a:pt x="63" y="219"/>
                    <a:pt x="66" y="222"/>
                  </a:cubicBezTo>
                  <a:cubicBezTo>
                    <a:pt x="69" y="225"/>
                    <a:pt x="77" y="233"/>
                    <a:pt x="77" y="233"/>
                  </a:cubicBezTo>
                  <a:cubicBezTo>
                    <a:pt x="79" y="239"/>
                    <a:pt x="83" y="240"/>
                    <a:pt x="86" y="240"/>
                  </a:cubicBezTo>
                  <a:cubicBezTo>
                    <a:pt x="91" y="240"/>
                    <a:pt x="96" y="235"/>
                    <a:pt x="96" y="235"/>
                  </a:cubicBezTo>
                  <a:cubicBezTo>
                    <a:pt x="97" y="236"/>
                    <a:pt x="106" y="237"/>
                    <a:pt x="106" y="237"/>
                  </a:cubicBezTo>
                  <a:cubicBezTo>
                    <a:pt x="112" y="241"/>
                    <a:pt x="119" y="242"/>
                    <a:pt x="125" y="242"/>
                  </a:cubicBezTo>
                  <a:cubicBezTo>
                    <a:pt x="128" y="242"/>
                    <a:pt x="131" y="241"/>
                    <a:pt x="131" y="241"/>
                  </a:cubicBezTo>
                  <a:cubicBezTo>
                    <a:pt x="133" y="244"/>
                    <a:pt x="135" y="245"/>
                    <a:pt x="138" y="245"/>
                  </a:cubicBezTo>
                  <a:cubicBezTo>
                    <a:pt x="144" y="245"/>
                    <a:pt x="150" y="236"/>
                    <a:pt x="162" y="231"/>
                  </a:cubicBezTo>
                  <a:cubicBezTo>
                    <a:pt x="179" y="225"/>
                    <a:pt x="193" y="194"/>
                    <a:pt x="193" y="194"/>
                  </a:cubicBezTo>
                  <a:cubicBezTo>
                    <a:pt x="202" y="192"/>
                    <a:pt x="203" y="184"/>
                    <a:pt x="203" y="184"/>
                  </a:cubicBezTo>
                  <a:cubicBezTo>
                    <a:pt x="215" y="180"/>
                    <a:pt x="218" y="165"/>
                    <a:pt x="218" y="165"/>
                  </a:cubicBezTo>
                  <a:cubicBezTo>
                    <a:pt x="216" y="167"/>
                    <a:pt x="209" y="168"/>
                    <a:pt x="209" y="168"/>
                  </a:cubicBezTo>
                  <a:cubicBezTo>
                    <a:pt x="216" y="162"/>
                    <a:pt x="213" y="156"/>
                    <a:pt x="213" y="156"/>
                  </a:cubicBezTo>
                  <a:cubicBezTo>
                    <a:pt x="212" y="157"/>
                    <a:pt x="211" y="158"/>
                    <a:pt x="211" y="158"/>
                  </a:cubicBezTo>
                  <a:cubicBezTo>
                    <a:pt x="209" y="158"/>
                    <a:pt x="209" y="149"/>
                    <a:pt x="209" y="149"/>
                  </a:cubicBezTo>
                  <a:cubicBezTo>
                    <a:pt x="209" y="149"/>
                    <a:pt x="209" y="135"/>
                    <a:pt x="202" y="132"/>
                  </a:cubicBezTo>
                  <a:cubicBezTo>
                    <a:pt x="195" y="128"/>
                    <a:pt x="205" y="126"/>
                    <a:pt x="203" y="123"/>
                  </a:cubicBezTo>
                  <a:cubicBezTo>
                    <a:pt x="200" y="120"/>
                    <a:pt x="204" y="115"/>
                    <a:pt x="206" y="113"/>
                  </a:cubicBezTo>
                  <a:cubicBezTo>
                    <a:pt x="208" y="111"/>
                    <a:pt x="206" y="111"/>
                    <a:pt x="204" y="108"/>
                  </a:cubicBezTo>
                  <a:cubicBezTo>
                    <a:pt x="202" y="104"/>
                    <a:pt x="201" y="103"/>
                    <a:pt x="203" y="98"/>
                  </a:cubicBezTo>
                  <a:cubicBezTo>
                    <a:pt x="206" y="92"/>
                    <a:pt x="199" y="86"/>
                    <a:pt x="199" y="86"/>
                  </a:cubicBezTo>
                  <a:cubicBezTo>
                    <a:pt x="204" y="83"/>
                    <a:pt x="201" y="77"/>
                    <a:pt x="201" y="77"/>
                  </a:cubicBezTo>
                  <a:cubicBezTo>
                    <a:pt x="200" y="78"/>
                    <a:pt x="200" y="78"/>
                    <a:pt x="199" y="78"/>
                  </a:cubicBezTo>
                  <a:cubicBezTo>
                    <a:pt x="196" y="78"/>
                    <a:pt x="193" y="74"/>
                    <a:pt x="193" y="74"/>
                  </a:cubicBezTo>
                  <a:cubicBezTo>
                    <a:pt x="194" y="72"/>
                    <a:pt x="196" y="72"/>
                    <a:pt x="196" y="72"/>
                  </a:cubicBezTo>
                  <a:cubicBezTo>
                    <a:pt x="196" y="72"/>
                    <a:pt x="196" y="72"/>
                    <a:pt x="196" y="72"/>
                  </a:cubicBezTo>
                  <a:cubicBezTo>
                    <a:pt x="194" y="67"/>
                    <a:pt x="190" y="60"/>
                    <a:pt x="190" y="60"/>
                  </a:cubicBezTo>
                  <a:cubicBezTo>
                    <a:pt x="194" y="59"/>
                    <a:pt x="199" y="48"/>
                    <a:pt x="199" y="48"/>
                  </a:cubicBezTo>
                  <a:cubicBezTo>
                    <a:pt x="197" y="50"/>
                    <a:pt x="195" y="50"/>
                    <a:pt x="193" y="50"/>
                  </a:cubicBezTo>
                  <a:cubicBezTo>
                    <a:pt x="186" y="50"/>
                    <a:pt x="178" y="46"/>
                    <a:pt x="178" y="46"/>
                  </a:cubicBezTo>
                  <a:cubicBezTo>
                    <a:pt x="180" y="45"/>
                    <a:pt x="181" y="45"/>
                    <a:pt x="182" y="45"/>
                  </a:cubicBezTo>
                  <a:cubicBezTo>
                    <a:pt x="184" y="45"/>
                    <a:pt x="185" y="45"/>
                    <a:pt x="185" y="45"/>
                  </a:cubicBezTo>
                  <a:cubicBezTo>
                    <a:pt x="183" y="44"/>
                    <a:pt x="181" y="44"/>
                    <a:pt x="180" y="44"/>
                  </a:cubicBezTo>
                  <a:cubicBezTo>
                    <a:pt x="179" y="44"/>
                    <a:pt x="178" y="44"/>
                    <a:pt x="178" y="44"/>
                  </a:cubicBezTo>
                  <a:cubicBezTo>
                    <a:pt x="174" y="38"/>
                    <a:pt x="174" y="40"/>
                    <a:pt x="167" y="33"/>
                  </a:cubicBezTo>
                  <a:cubicBezTo>
                    <a:pt x="159" y="25"/>
                    <a:pt x="138" y="20"/>
                    <a:pt x="138" y="20"/>
                  </a:cubicBezTo>
                  <a:cubicBezTo>
                    <a:pt x="136" y="18"/>
                    <a:pt x="133" y="17"/>
                    <a:pt x="130" y="15"/>
                  </a:cubicBezTo>
                  <a:cubicBezTo>
                    <a:pt x="130" y="15"/>
                    <a:pt x="130" y="15"/>
                    <a:pt x="129" y="15"/>
                  </a:cubicBezTo>
                  <a:cubicBezTo>
                    <a:pt x="129" y="15"/>
                    <a:pt x="129" y="15"/>
                    <a:pt x="129" y="15"/>
                  </a:cubicBezTo>
                  <a:cubicBezTo>
                    <a:pt x="128" y="15"/>
                    <a:pt x="128" y="15"/>
                    <a:pt x="128" y="15"/>
                  </a:cubicBezTo>
                  <a:cubicBezTo>
                    <a:pt x="127" y="15"/>
                    <a:pt x="126" y="15"/>
                    <a:pt x="126" y="15"/>
                  </a:cubicBezTo>
                  <a:cubicBezTo>
                    <a:pt x="108" y="8"/>
                    <a:pt x="108" y="8"/>
                    <a:pt x="108" y="8"/>
                  </a:cubicBezTo>
                  <a:cubicBezTo>
                    <a:pt x="108" y="8"/>
                    <a:pt x="108" y="8"/>
                    <a:pt x="108" y="8"/>
                  </a:cubicBezTo>
                  <a:cubicBezTo>
                    <a:pt x="106" y="7"/>
                    <a:pt x="106" y="5"/>
                    <a:pt x="104" y="4"/>
                  </a:cubicBezTo>
                  <a:cubicBezTo>
                    <a:pt x="102" y="2"/>
                    <a:pt x="99" y="0"/>
                    <a:pt x="96" y="0"/>
                  </a:cubicBezTo>
                  <a:cubicBezTo>
                    <a:pt x="94" y="0"/>
                    <a:pt x="92" y="1"/>
                    <a:pt x="91" y="2"/>
                  </a:cubicBezTo>
                  <a:cubicBezTo>
                    <a:pt x="87" y="0"/>
                    <a:pt x="87" y="0"/>
                    <a:pt x="87" y="0"/>
                  </a:cubicBezTo>
                  <a:cubicBezTo>
                    <a:pt x="87" y="0"/>
                    <a:pt x="87" y="0"/>
                    <a:pt x="87" y="0"/>
                  </a:cubicBezTo>
                  <a:cubicBezTo>
                    <a:pt x="86" y="0"/>
                    <a:pt x="86" y="1"/>
                    <a:pt x="85" y="1"/>
                  </a:cubicBezTo>
                  <a:cubicBezTo>
                    <a:pt x="84" y="1"/>
                    <a:pt x="83" y="1"/>
                    <a:pt x="82" y="0"/>
                  </a:cubicBezTo>
                  <a:cubicBezTo>
                    <a:pt x="81" y="1"/>
                    <a:pt x="81" y="1"/>
                    <a:pt x="81" y="1"/>
                  </a:cubicBezTo>
                  <a:cubicBezTo>
                    <a:pt x="81" y="1"/>
                    <a:pt x="81" y="0"/>
                    <a:pt x="80" y="0"/>
                  </a:cubicBezTo>
                  <a:cubicBezTo>
                    <a:pt x="80" y="0"/>
                    <a:pt x="79" y="0"/>
                    <a:pt x="78" y="0"/>
                  </a:cubicBezTo>
                  <a:cubicBezTo>
                    <a:pt x="76" y="1"/>
                    <a:pt x="74" y="2"/>
                    <a:pt x="73" y="2"/>
                  </a:cubicBezTo>
                  <a:cubicBezTo>
                    <a:pt x="73" y="2"/>
                    <a:pt x="72" y="2"/>
                    <a:pt x="72" y="2"/>
                  </a:cubicBezTo>
                  <a:cubicBezTo>
                    <a:pt x="70" y="1"/>
                    <a:pt x="69" y="1"/>
                    <a:pt x="68" y="0"/>
                  </a:cubicBezTo>
                </a:path>
              </a:pathLst>
            </a:custGeom>
            <a:solidFill>
              <a:srgbClr val="F37221"/>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3" name="Freeform 970"/>
            <p:cNvSpPr>
              <a:spLocks noEditPoints="1"/>
            </p:cNvSpPr>
            <p:nvPr/>
          </p:nvSpPr>
          <p:spPr bwMode="auto">
            <a:xfrm>
              <a:off x="6286500" y="4779963"/>
              <a:ext cx="69850" cy="25400"/>
            </a:xfrm>
            <a:custGeom>
              <a:avLst/>
              <a:gdLst>
                <a:gd name="T0" fmla="*/ 39 w 44"/>
                <a:gd name="T1" fmla="*/ 13 h 16"/>
                <a:gd name="T2" fmla="*/ 43 w 44"/>
                <a:gd name="T3" fmla="*/ 16 h 16"/>
                <a:gd name="T4" fmla="*/ 44 w 44"/>
                <a:gd name="T5" fmla="*/ 16 h 16"/>
                <a:gd name="T6" fmla="*/ 39 w 44"/>
                <a:gd name="T7" fmla="*/ 13 h 16"/>
                <a:gd name="T8" fmla="*/ 24 w 44"/>
                <a:gd name="T9" fmla="*/ 6 h 16"/>
                <a:gd name="T10" fmla="*/ 35 w 44"/>
                <a:gd name="T11" fmla="*/ 11 h 16"/>
                <a:gd name="T12" fmla="*/ 36 w 44"/>
                <a:gd name="T13" fmla="*/ 11 h 16"/>
                <a:gd name="T14" fmla="*/ 24 w 44"/>
                <a:gd name="T15" fmla="*/ 6 h 16"/>
                <a:gd name="T16" fmla="*/ 13 w 44"/>
                <a:gd name="T17" fmla="*/ 0 h 16"/>
                <a:gd name="T18" fmla="*/ 0 w 44"/>
                <a:gd name="T19" fmla="*/ 1 h 16"/>
                <a:gd name="T20" fmla="*/ 1 w 44"/>
                <a:gd name="T21" fmla="*/ 1 h 16"/>
                <a:gd name="T22" fmla="*/ 8 w 44"/>
                <a:gd name="T23" fmla="*/ 1 h 16"/>
                <a:gd name="T24" fmla="*/ 19 w 44"/>
                <a:gd name="T25" fmla="*/ 2 h 16"/>
                <a:gd name="T26" fmla="*/ 22 w 44"/>
                <a:gd name="T27" fmla="*/ 4 h 16"/>
                <a:gd name="T28" fmla="*/ 26 w 44"/>
                <a:gd name="T29" fmla="*/ 4 h 16"/>
                <a:gd name="T30" fmla="*/ 37 w 44"/>
                <a:gd name="T31" fmla="*/ 7 h 16"/>
                <a:gd name="T32" fmla="*/ 13 w 44"/>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16">
                  <a:moveTo>
                    <a:pt x="39" y="13"/>
                  </a:moveTo>
                  <a:cubicBezTo>
                    <a:pt x="41" y="14"/>
                    <a:pt x="42" y="15"/>
                    <a:pt x="43" y="16"/>
                  </a:cubicBezTo>
                  <a:cubicBezTo>
                    <a:pt x="43" y="16"/>
                    <a:pt x="44" y="16"/>
                    <a:pt x="44" y="16"/>
                  </a:cubicBezTo>
                  <a:cubicBezTo>
                    <a:pt x="43" y="15"/>
                    <a:pt x="41" y="14"/>
                    <a:pt x="39" y="13"/>
                  </a:cubicBezTo>
                  <a:moveTo>
                    <a:pt x="24" y="6"/>
                  </a:moveTo>
                  <a:cubicBezTo>
                    <a:pt x="28" y="8"/>
                    <a:pt x="32" y="10"/>
                    <a:pt x="35" y="11"/>
                  </a:cubicBezTo>
                  <a:cubicBezTo>
                    <a:pt x="35" y="11"/>
                    <a:pt x="36" y="11"/>
                    <a:pt x="36" y="11"/>
                  </a:cubicBezTo>
                  <a:cubicBezTo>
                    <a:pt x="31" y="9"/>
                    <a:pt x="27" y="7"/>
                    <a:pt x="24" y="6"/>
                  </a:cubicBezTo>
                  <a:moveTo>
                    <a:pt x="13" y="0"/>
                  </a:moveTo>
                  <a:cubicBezTo>
                    <a:pt x="8" y="0"/>
                    <a:pt x="3" y="0"/>
                    <a:pt x="0" y="1"/>
                  </a:cubicBezTo>
                  <a:cubicBezTo>
                    <a:pt x="1" y="1"/>
                    <a:pt x="1" y="1"/>
                    <a:pt x="1" y="1"/>
                  </a:cubicBezTo>
                  <a:cubicBezTo>
                    <a:pt x="2" y="1"/>
                    <a:pt x="5" y="1"/>
                    <a:pt x="8" y="1"/>
                  </a:cubicBezTo>
                  <a:cubicBezTo>
                    <a:pt x="12" y="1"/>
                    <a:pt x="17" y="1"/>
                    <a:pt x="19" y="2"/>
                  </a:cubicBezTo>
                  <a:cubicBezTo>
                    <a:pt x="20" y="3"/>
                    <a:pt x="21" y="4"/>
                    <a:pt x="22" y="4"/>
                  </a:cubicBezTo>
                  <a:cubicBezTo>
                    <a:pt x="23" y="4"/>
                    <a:pt x="24" y="4"/>
                    <a:pt x="26" y="4"/>
                  </a:cubicBezTo>
                  <a:cubicBezTo>
                    <a:pt x="31" y="4"/>
                    <a:pt x="37" y="7"/>
                    <a:pt x="37" y="7"/>
                  </a:cubicBezTo>
                  <a:cubicBezTo>
                    <a:pt x="31" y="1"/>
                    <a:pt x="21" y="0"/>
                    <a:pt x="13" y="0"/>
                  </a:cubicBezTo>
                </a:path>
              </a:pathLst>
            </a:custGeom>
            <a:solidFill>
              <a:srgbClr val="F1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4" name="Freeform 971"/>
            <p:cNvSpPr>
              <a:spLocks/>
            </p:cNvSpPr>
            <p:nvPr/>
          </p:nvSpPr>
          <p:spPr bwMode="auto">
            <a:xfrm>
              <a:off x="6288088" y="4781551"/>
              <a:ext cx="66675" cy="23813"/>
            </a:xfrm>
            <a:custGeom>
              <a:avLst/>
              <a:gdLst>
                <a:gd name="T0" fmla="*/ 7 w 42"/>
                <a:gd name="T1" fmla="*/ 0 h 15"/>
                <a:gd name="T2" fmla="*/ 0 w 42"/>
                <a:gd name="T3" fmla="*/ 0 h 15"/>
                <a:gd name="T4" fmla="*/ 4 w 42"/>
                <a:gd name="T5" fmla="*/ 2 h 15"/>
                <a:gd name="T6" fmla="*/ 9 w 42"/>
                <a:gd name="T7" fmla="*/ 0 h 15"/>
                <a:gd name="T8" fmla="*/ 17 w 42"/>
                <a:gd name="T9" fmla="*/ 4 h 15"/>
                <a:gd name="T10" fmla="*/ 21 w 42"/>
                <a:gd name="T11" fmla="*/ 8 h 15"/>
                <a:gd name="T12" fmla="*/ 21 w 42"/>
                <a:gd name="T13" fmla="*/ 8 h 15"/>
                <a:gd name="T14" fmla="*/ 39 w 42"/>
                <a:gd name="T15" fmla="*/ 15 h 15"/>
                <a:gd name="T16" fmla="*/ 41 w 42"/>
                <a:gd name="T17" fmla="*/ 15 h 15"/>
                <a:gd name="T18" fmla="*/ 42 w 42"/>
                <a:gd name="T19" fmla="*/ 15 h 15"/>
                <a:gd name="T20" fmla="*/ 38 w 42"/>
                <a:gd name="T21" fmla="*/ 12 h 15"/>
                <a:gd name="T22" fmla="*/ 35 w 42"/>
                <a:gd name="T23" fmla="*/ 10 h 15"/>
                <a:gd name="T24" fmla="*/ 34 w 42"/>
                <a:gd name="T25" fmla="*/ 10 h 15"/>
                <a:gd name="T26" fmla="*/ 23 w 42"/>
                <a:gd name="T27" fmla="*/ 5 h 15"/>
                <a:gd name="T28" fmla="*/ 21 w 42"/>
                <a:gd name="T29" fmla="*/ 4 h 15"/>
                <a:gd name="T30" fmla="*/ 21 w 42"/>
                <a:gd name="T31" fmla="*/ 3 h 15"/>
                <a:gd name="T32" fmla="*/ 18 w 42"/>
                <a:gd name="T33" fmla="*/ 1 h 15"/>
                <a:gd name="T34" fmla="*/ 7 w 42"/>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15">
                  <a:moveTo>
                    <a:pt x="7" y="0"/>
                  </a:moveTo>
                  <a:cubicBezTo>
                    <a:pt x="4" y="0"/>
                    <a:pt x="1" y="0"/>
                    <a:pt x="0" y="0"/>
                  </a:cubicBezTo>
                  <a:cubicBezTo>
                    <a:pt x="4" y="2"/>
                    <a:pt x="4" y="2"/>
                    <a:pt x="4" y="2"/>
                  </a:cubicBezTo>
                  <a:cubicBezTo>
                    <a:pt x="5" y="1"/>
                    <a:pt x="7" y="0"/>
                    <a:pt x="9" y="0"/>
                  </a:cubicBezTo>
                  <a:cubicBezTo>
                    <a:pt x="12" y="0"/>
                    <a:pt x="15" y="2"/>
                    <a:pt x="17" y="4"/>
                  </a:cubicBezTo>
                  <a:cubicBezTo>
                    <a:pt x="19" y="5"/>
                    <a:pt x="19" y="7"/>
                    <a:pt x="21" y="8"/>
                  </a:cubicBezTo>
                  <a:cubicBezTo>
                    <a:pt x="21" y="8"/>
                    <a:pt x="21" y="8"/>
                    <a:pt x="21" y="8"/>
                  </a:cubicBezTo>
                  <a:cubicBezTo>
                    <a:pt x="39" y="15"/>
                    <a:pt x="39" y="15"/>
                    <a:pt x="39" y="15"/>
                  </a:cubicBezTo>
                  <a:cubicBezTo>
                    <a:pt x="39" y="15"/>
                    <a:pt x="40" y="15"/>
                    <a:pt x="41" y="15"/>
                  </a:cubicBezTo>
                  <a:cubicBezTo>
                    <a:pt x="41" y="15"/>
                    <a:pt x="41" y="15"/>
                    <a:pt x="42" y="15"/>
                  </a:cubicBezTo>
                  <a:cubicBezTo>
                    <a:pt x="41" y="14"/>
                    <a:pt x="40" y="13"/>
                    <a:pt x="38" y="12"/>
                  </a:cubicBezTo>
                  <a:cubicBezTo>
                    <a:pt x="37" y="12"/>
                    <a:pt x="36" y="11"/>
                    <a:pt x="35" y="10"/>
                  </a:cubicBezTo>
                  <a:cubicBezTo>
                    <a:pt x="35" y="10"/>
                    <a:pt x="34" y="10"/>
                    <a:pt x="34" y="10"/>
                  </a:cubicBezTo>
                  <a:cubicBezTo>
                    <a:pt x="31" y="9"/>
                    <a:pt x="27" y="7"/>
                    <a:pt x="23" y="5"/>
                  </a:cubicBezTo>
                  <a:cubicBezTo>
                    <a:pt x="22" y="4"/>
                    <a:pt x="21" y="4"/>
                    <a:pt x="21" y="4"/>
                  </a:cubicBezTo>
                  <a:cubicBezTo>
                    <a:pt x="21" y="4"/>
                    <a:pt x="21" y="4"/>
                    <a:pt x="21" y="3"/>
                  </a:cubicBezTo>
                  <a:cubicBezTo>
                    <a:pt x="20" y="3"/>
                    <a:pt x="19" y="2"/>
                    <a:pt x="18" y="1"/>
                  </a:cubicBezTo>
                  <a:cubicBezTo>
                    <a:pt x="16" y="0"/>
                    <a:pt x="11" y="0"/>
                    <a:pt x="7"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5" name="Freeform 972"/>
            <p:cNvSpPr>
              <a:spLocks/>
            </p:cNvSpPr>
            <p:nvPr/>
          </p:nvSpPr>
          <p:spPr bwMode="auto">
            <a:xfrm>
              <a:off x="6259513" y="4779963"/>
              <a:ext cx="14288" cy="1588"/>
            </a:xfrm>
            <a:custGeom>
              <a:avLst/>
              <a:gdLst>
                <a:gd name="T0" fmla="*/ 4 w 9"/>
                <a:gd name="T1" fmla="*/ 0 h 1"/>
                <a:gd name="T2" fmla="*/ 0 w 9"/>
                <a:gd name="T3" fmla="*/ 0 h 1"/>
                <a:gd name="T4" fmla="*/ 9 w 9"/>
                <a:gd name="T5" fmla="*/ 1 h 1"/>
                <a:gd name="T6" fmla="*/ 9 w 9"/>
                <a:gd name="T7" fmla="*/ 1 h 1"/>
                <a:gd name="T8" fmla="*/ 4 w 9"/>
                <a:gd name="T9" fmla="*/ 0 h 1"/>
              </a:gdLst>
              <a:ahLst/>
              <a:cxnLst>
                <a:cxn ang="0">
                  <a:pos x="T0" y="T1"/>
                </a:cxn>
                <a:cxn ang="0">
                  <a:pos x="T2" y="T3"/>
                </a:cxn>
                <a:cxn ang="0">
                  <a:pos x="T4" y="T5"/>
                </a:cxn>
                <a:cxn ang="0">
                  <a:pos x="T6" y="T7"/>
                </a:cxn>
                <a:cxn ang="0">
                  <a:pos x="T8" y="T9"/>
                </a:cxn>
              </a:cxnLst>
              <a:rect l="0" t="0" r="r" b="b"/>
              <a:pathLst>
                <a:path w="9" h="1">
                  <a:moveTo>
                    <a:pt x="4" y="0"/>
                  </a:moveTo>
                  <a:cubicBezTo>
                    <a:pt x="2" y="0"/>
                    <a:pt x="1" y="0"/>
                    <a:pt x="0" y="0"/>
                  </a:cubicBezTo>
                  <a:cubicBezTo>
                    <a:pt x="2" y="1"/>
                    <a:pt x="6" y="1"/>
                    <a:pt x="9" y="1"/>
                  </a:cubicBezTo>
                  <a:cubicBezTo>
                    <a:pt x="9" y="1"/>
                    <a:pt x="9" y="1"/>
                    <a:pt x="9" y="1"/>
                  </a:cubicBezTo>
                  <a:cubicBezTo>
                    <a:pt x="7" y="0"/>
                    <a:pt x="6" y="0"/>
                    <a:pt x="4" y="0"/>
                  </a:cubicBezTo>
                </a:path>
              </a:pathLst>
            </a:custGeom>
            <a:solidFill>
              <a:srgbClr val="F1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6" name="Freeform 973"/>
            <p:cNvSpPr>
              <a:spLocks/>
            </p:cNvSpPr>
            <p:nvPr/>
          </p:nvSpPr>
          <p:spPr bwMode="auto">
            <a:xfrm>
              <a:off x="6257925" y="4779963"/>
              <a:ext cx="15875" cy="4763"/>
            </a:xfrm>
            <a:custGeom>
              <a:avLst/>
              <a:gdLst>
                <a:gd name="T0" fmla="*/ 1 w 10"/>
                <a:gd name="T1" fmla="*/ 0 h 3"/>
                <a:gd name="T2" fmla="*/ 0 w 10"/>
                <a:gd name="T3" fmla="*/ 1 h 3"/>
                <a:gd name="T4" fmla="*/ 4 w 10"/>
                <a:gd name="T5" fmla="*/ 3 h 3"/>
                <a:gd name="T6" fmla="*/ 5 w 10"/>
                <a:gd name="T7" fmla="*/ 3 h 3"/>
                <a:gd name="T8" fmla="*/ 10 w 10"/>
                <a:gd name="T9" fmla="*/ 1 h 3"/>
                <a:gd name="T10" fmla="*/ 1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1" y="0"/>
                  </a:moveTo>
                  <a:cubicBezTo>
                    <a:pt x="1" y="0"/>
                    <a:pt x="0" y="1"/>
                    <a:pt x="0" y="1"/>
                  </a:cubicBezTo>
                  <a:cubicBezTo>
                    <a:pt x="1" y="2"/>
                    <a:pt x="2" y="2"/>
                    <a:pt x="4" y="3"/>
                  </a:cubicBezTo>
                  <a:cubicBezTo>
                    <a:pt x="4" y="3"/>
                    <a:pt x="5" y="3"/>
                    <a:pt x="5" y="3"/>
                  </a:cubicBezTo>
                  <a:cubicBezTo>
                    <a:pt x="6" y="3"/>
                    <a:pt x="8" y="2"/>
                    <a:pt x="10" y="1"/>
                  </a:cubicBezTo>
                  <a:cubicBezTo>
                    <a:pt x="7" y="1"/>
                    <a:pt x="3" y="1"/>
                    <a:pt x="1"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7" name="Freeform 974"/>
            <p:cNvSpPr>
              <a:spLocks/>
            </p:cNvSpPr>
            <p:nvPr/>
          </p:nvSpPr>
          <p:spPr bwMode="auto">
            <a:xfrm>
              <a:off x="6169025" y="4799013"/>
              <a:ext cx="41275" cy="26988"/>
            </a:xfrm>
            <a:custGeom>
              <a:avLst/>
              <a:gdLst>
                <a:gd name="T0" fmla="*/ 26 w 26"/>
                <a:gd name="T1" fmla="*/ 0 h 17"/>
                <a:gd name="T2" fmla="*/ 1 w 26"/>
                <a:gd name="T3" fmla="*/ 16 h 17"/>
                <a:gd name="T4" fmla="*/ 0 w 26"/>
                <a:gd name="T5" fmla="*/ 17 h 17"/>
                <a:gd name="T6" fmla="*/ 14 w 26"/>
                <a:gd name="T7" fmla="*/ 7 h 17"/>
                <a:gd name="T8" fmla="*/ 25 w 26"/>
                <a:gd name="T9" fmla="*/ 2 h 17"/>
                <a:gd name="T10" fmla="*/ 26 w 26"/>
                <a:gd name="T11" fmla="*/ 0 h 17"/>
              </a:gdLst>
              <a:ahLst/>
              <a:cxnLst>
                <a:cxn ang="0">
                  <a:pos x="T0" y="T1"/>
                </a:cxn>
                <a:cxn ang="0">
                  <a:pos x="T2" y="T3"/>
                </a:cxn>
                <a:cxn ang="0">
                  <a:pos x="T4" y="T5"/>
                </a:cxn>
                <a:cxn ang="0">
                  <a:pos x="T6" y="T7"/>
                </a:cxn>
                <a:cxn ang="0">
                  <a:pos x="T8" y="T9"/>
                </a:cxn>
                <a:cxn ang="0">
                  <a:pos x="T10" y="T11"/>
                </a:cxn>
              </a:cxnLst>
              <a:rect l="0" t="0" r="r" b="b"/>
              <a:pathLst>
                <a:path w="26" h="17">
                  <a:moveTo>
                    <a:pt x="26" y="0"/>
                  </a:moveTo>
                  <a:cubicBezTo>
                    <a:pt x="15" y="5"/>
                    <a:pt x="4" y="11"/>
                    <a:pt x="1" y="16"/>
                  </a:cubicBezTo>
                  <a:cubicBezTo>
                    <a:pt x="0" y="16"/>
                    <a:pt x="0" y="17"/>
                    <a:pt x="0" y="17"/>
                  </a:cubicBezTo>
                  <a:cubicBezTo>
                    <a:pt x="2" y="14"/>
                    <a:pt x="6" y="10"/>
                    <a:pt x="14" y="7"/>
                  </a:cubicBezTo>
                  <a:cubicBezTo>
                    <a:pt x="17" y="4"/>
                    <a:pt x="21" y="3"/>
                    <a:pt x="25" y="2"/>
                  </a:cubicBezTo>
                  <a:cubicBezTo>
                    <a:pt x="25" y="1"/>
                    <a:pt x="25" y="1"/>
                    <a:pt x="26" y="0"/>
                  </a:cubicBezTo>
                </a:path>
              </a:pathLst>
            </a:custGeom>
            <a:solidFill>
              <a:srgbClr val="F1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8" name="Freeform 975"/>
            <p:cNvSpPr>
              <a:spLocks/>
            </p:cNvSpPr>
            <p:nvPr/>
          </p:nvSpPr>
          <p:spPr bwMode="auto">
            <a:xfrm>
              <a:off x="6167438" y="4810126"/>
              <a:ext cx="23813" cy="28575"/>
            </a:xfrm>
            <a:custGeom>
              <a:avLst/>
              <a:gdLst>
                <a:gd name="T0" fmla="*/ 15 w 15"/>
                <a:gd name="T1" fmla="*/ 0 h 18"/>
                <a:gd name="T2" fmla="*/ 1 w 15"/>
                <a:gd name="T3" fmla="*/ 10 h 18"/>
                <a:gd name="T4" fmla="*/ 2 w 15"/>
                <a:gd name="T5" fmla="*/ 18 h 18"/>
                <a:gd name="T6" fmla="*/ 10 w 15"/>
                <a:gd name="T7" fmla="*/ 3 h 18"/>
                <a:gd name="T8" fmla="*/ 15 w 15"/>
                <a:gd name="T9" fmla="*/ 0 h 18"/>
              </a:gdLst>
              <a:ahLst/>
              <a:cxnLst>
                <a:cxn ang="0">
                  <a:pos x="T0" y="T1"/>
                </a:cxn>
                <a:cxn ang="0">
                  <a:pos x="T2" y="T3"/>
                </a:cxn>
                <a:cxn ang="0">
                  <a:pos x="T4" y="T5"/>
                </a:cxn>
                <a:cxn ang="0">
                  <a:pos x="T6" y="T7"/>
                </a:cxn>
                <a:cxn ang="0">
                  <a:pos x="T8" y="T9"/>
                </a:cxn>
              </a:cxnLst>
              <a:rect l="0" t="0" r="r" b="b"/>
              <a:pathLst>
                <a:path w="15" h="18">
                  <a:moveTo>
                    <a:pt x="15" y="0"/>
                  </a:moveTo>
                  <a:cubicBezTo>
                    <a:pt x="7" y="3"/>
                    <a:pt x="3" y="7"/>
                    <a:pt x="1" y="10"/>
                  </a:cubicBezTo>
                  <a:cubicBezTo>
                    <a:pt x="0" y="13"/>
                    <a:pt x="0" y="15"/>
                    <a:pt x="2" y="18"/>
                  </a:cubicBezTo>
                  <a:cubicBezTo>
                    <a:pt x="3" y="13"/>
                    <a:pt x="5" y="8"/>
                    <a:pt x="10" y="3"/>
                  </a:cubicBezTo>
                  <a:cubicBezTo>
                    <a:pt x="12" y="2"/>
                    <a:pt x="13" y="1"/>
                    <a:pt x="15"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89" name="Freeform 976"/>
            <p:cNvSpPr>
              <a:spLocks/>
            </p:cNvSpPr>
            <p:nvPr/>
          </p:nvSpPr>
          <p:spPr bwMode="auto">
            <a:xfrm>
              <a:off x="6157913" y="4840288"/>
              <a:ext cx="6350" cy="4763"/>
            </a:xfrm>
            <a:custGeom>
              <a:avLst/>
              <a:gdLst>
                <a:gd name="T0" fmla="*/ 4 w 4"/>
                <a:gd name="T1" fmla="*/ 0 h 3"/>
                <a:gd name="T2" fmla="*/ 0 w 4"/>
                <a:gd name="T3" fmla="*/ 3 h 3"/>
                <a:gd name="T4" fmla="*/ 1 w 4"/>
                <a:gd name="T5" fmla="*/ 2 h 3"/>
                <a:gd name="T6" fmla="*/ 3 w 4"/>
                <a:gd name="T7" fmla="*/ 3 h 3"/>
                <a:gd name="T8" fmla="*/ 3 w 4"/>
                <a:gd name="T9" fmla="*/ 1 h 3"/>
                <a:gd name="T10" fmla="*/ 3 w 4"/>
                <a:gd name="T11" fmla="*/ 1 h 3"/>
                <a:gd name="T12" fmla="*/ 3 w 4"/>
                <a:gd name="T13" fmla="*/ 1 h 3"/>
                <a:gd name="T14" fmla="*/ 3 w 4"/>
                <a:gd name="T15" fmla="*/ 1 h 3"/>
                <a:gd name="T16" fmla="*/ 3 w 4"/>
                <a:gd name="T17" fmla="*/ 1 h 3"/>
                <a:gd name="T18" fmla="*/ 3 w 4"/>
                <a:gd name="T19" fmla="*/ 1 h 3"/>
                <a:gd name="T20" fmla="*/ 3 w 4"/>
                <a:gd name="T21" fmla="*/ 1 h 3"/>
                <a:gd name="T22" fmla="*/ 3 w 4"/>
                <a:gd name="T23" fmla="*/ 1 h 3"/>
                <a:gd name="T24" fmla="*/ 3 w 4"/>
                <a:gd name="T25" fmla="*/ 1 h 3"/>
                <a:gd name="T26" fmla="*/ 1 w 4"/>
                <a:gd name="T27" fmla="*/ 2 h 3"/>
                <a:gd name="T28" fmla="*/ 3 w 4"/>
                <a:gd name="T29" fmla="*/ 1 h 3"/>
                <a:gd name="T30" fmla="*/ 3 w 4"/>
                <a:gd name="T31" fmla="*/ 1 h 3"/>
                <a:gd name="T32" fmla="*/ 3 w 4"/>
                <a:gd name="T33" fmla="*/ 1 h 3"/>
                <a:gd name="T34" fmla="*/ 3 w 4"/>
                <a:gd name="T35" fmla="*/ 1 h 3"/>
                <a:gd name="T36" fmla="*/ 3 w 4"/>
                <a:gd name="T37" fmla="*/ 1 h 3"/>
                <a:gd name="T38" fmla="*/ 3 w 4"/>
                <a:gd name="T39" fmla="*/ 1 h 3"/>
                <a:gd name="T40" fmla="*/ 3 w 4"/>
                <a:gd name="T41" fmla="*/ 1 h 3"/>
                <a:gd name="T42" fmla="*/ 3 w 4"/>
                <a:gd name="T43" fmla="*/ 1 h 3"/>
                <a:gd name="T44" fmla="*/ 3 w 4"/>
                <a:gd name="T45" fmla="*/ 1 h 3"/>
                <a:gd name="T46" fmla="*/ 4 w 4"/>
                <a:gd name="T4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3">
                  <a:moveTo>
                    <a:pt x="4" y="0"/>
                  </a:moveTo>
                  <a:cubicBezTo>
                    <a:pt x="2" y="1"/>
                    <a:pt x="0" y="3"/>
                    <a:pt x="0" y="3"/>
                  </a:cubicBezTo>
                  <a:cubicBezTo>
                    <a:pt x="0" y="2"/>
                    <a:pt x="1" y="2"/>
                    <a:pt x="1" y="2"/>
                  </a:cubicBezTo>
                  <a:cubicBezTo>
                    <a:pt x="2" y="2"/>
                    <a:pt x="3" y="3"/>
                    <a:pt x="3" y="3"/>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1" y="2"/>
                    <a:pt x="1" y="2"/>
                  </a:cubicBezTo>
                  <a:cubicBezTo>
                    <a:pt x="1" y="2"/>
                    <a:pt x="2" y="2"/>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4" y="1"/>
                    <a:pt x="4" y="0"/>
                  </a:cubicBezTo>
                </a:path>
              </a:pathLst>
            </a:custGeom>
            <a:solidFill>
              <a:srgbClr val="F1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90" name="Freeform 977"/>
            <p:cNvSpPr>
              <a:spLocks noEditPoints="1"/>
            </p:cNvSpPr>
            <p:nvPr/>
          </p:nvSpPr>
          <p:spPr bwMode="auto">
            <a:xfrm>
              <a:off x="6159500" y="4840288"/>
              <a:ext cx="9525" cy="9525"/>
            </a:xfrm>
            <a:custGeom>
              <a:avLst/>
              <a:gdLst>
                <a:gd name="T0" fmla="*/ 2 w 6"/>
                <a:gd name="T1" fmla="*/ 1 h 6"/>
                <a:gd name="T2" fmla="*/ 0 w 6"/>
                <a:gd name="T3" fmla="*/ 2 h 6"/>
                <a:gd name="T4" fmla="*/ 2 w 6"/>
                <a:gd name="T5" fmla="*/ 1 h 6"/>
                <a:gd name="T6" fmla="*/ 2 w 6"/>
                <a:gd name="T7" fmla="*/ 1 h 6"/>
                <a:gd name="T8" fmla="*/ 2 w 6"/>
                <a:gd name="T9" fmla="*/ 1 h 6"/>
                <a:gd name="T10" fmla="*/ 2 w 6"/>
                <a:gd name="T11" fmla="*/ 1 h 6"/>
                <a:gd name="T12" fmla="*/ 2 w 6"/>
                <a:gd name="T13" fmla="*/ 1 h 6"/>
                <a:gd name="T14" fmla="*/ 2 w 6"/>
                <a:gd name="T15" fmla="*/ 1 h 6"/>
                <a:gd name="T16" fmla="*/ 2 w 6"/>
                <a:gd name="T17" fmla="*/ 1 h 6"/>
                <a:gd name="T18" fmla="*/ 2 w 6"/>
                <a:gd name="T19" fmla="*/ 1 h 6"/>
                <a:gd name="T20" fmla="*/ 2 w 6"/>
                <a:gd name="T21" fmla="*/ 1 h 6"/>
                <a:gd name="T22" fmla="*/ 2 w 6"/>
                <a:gd name="T23" fmla="*/ 1 h 6"/>
                <a:gd name="T24" fmla="*/ 2 w 6"/>
                <a:gd name="T25" fmla="*/ 1 h 6"/>
                <a:gd name="T26" fmla="*/ 2 w 6"/>
                <a:gd name="T27" fmla="*/ 1 h 6"/>
                <a:gd name="T28" fmla="*/ 2 w 6"/>
                <a:gd name="T29" fmla="*/ 1 h 6"/>
                <a:gd name="T30" fmla="*/ 2 w 6"/>
                <a:gd name="T31" fmla="*/ 1 h 6"/>
                <a:gd name="T32" fmla="*/ 2 w 6"/>
                <a:gd name="T33" fmla="*/ 1 h 6"/>
                <a:gd name="T34" fmla="*/ 2 w 6"/>
                <a:gd name="T35" fmla="*/ 1 h 6"/>
                <a:gd name="T36" fmla="*/ 2 w 6"/>
                <a:gd name="T37" fmla="*/ 1 h 6"/>
                <a:gd name="T38" fmla="*/ 2 w 6"/>
                <a:gd name="T39" fmla="*/ 1 h 6"/>
                <a:gd name="T40" fmla="*/ 2 w 6"/>
                <a:gd name="T41" fmla="*/ 1 h 6"/>
                <a:gd name="T42" fmla="*/ 2 w 6"/>
                <a:gd name="T43" fmla="*/ 1 h 6"/>
                <a:gd name="T44" fmla="*/ 2 w 6"/>
                <a:gd name="T45" fmla="*/ 1 h 6"/>
                <a:gd name="T46" fmla="*/ 2 w 6"/>
                <a:gd name="T47" fmla="*/ 1 h 6"/>
                <a:gd name="T48" fmla="*/ 5 w 6"/>
                <a:gd name="T49" fmla="*/ 0 h 6"/>
                <a:gd name="T50" fmla="*/ 3 w 6"/>
                <a:gd name="T51" fmla="*/ 0 h 6"/>
                <a:gd name="T52" fmla="*/ 2 w 6"/>
                <a:gd name="T53" fmla="*/ 1 h 6"/>
                <a:gd name="T54" fmla="*/ 2 w 6"/>
                <a:gd name="T55" fmla="*/ 1 h 6"/>
                <a:gd name="T56" fmla="*/ 2 w 6"/>
                <a:gd name="T57" fmla="*/ 1 h 6"/>
                <a:gd name="T58" fmla="*/ 2 w 6"/>
                <a:gd name="T59" fmla="*/ 3 h 6"/>
                <a:gd name="T60" fmla="*/ 3 w 6"/>
                <a:gd name="T61" fmla="*/ 6 h 6"/>
                <a:gd name="T62" fmla="*/ 6 w 6"/>
                <a:gd name="T63" fmla="*/ 0 h 6"/>
                <a:gd name="T64" fmla="*/ 5 w 6"/>
                <a:gd name="T6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6">
                  <a:moveTo>
                    <a:pt x="2" y="1"/>
                  </a:moveTo>
                  <a:cubicBezTo>
                    <a:pt x="1" y="2"/>
                    <a:pt x="0" y="2"/>
                    <a:pt x="0" y="2"/>
                  </a:cubicBezTo>
                  <a:cubicBezTo>
                    <a:pt x="0" y="2"/>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5" y="0"/>
                  </a:moveTo>
                  <a:cubicBezTo>
                    <a:pt x="5" y="0"/>
                    <a:pt x="4" y="0"/>
                    <a:pt x="3" y="0"/>
                  </a:cubicBezTo>
                  <a:cubicBezTo>
                    <a:pt x="3" y="1"/>
                    <a:pt x="2" y="1"/>
                    <a:pt x="2" y="1"/>
                  </a:cubicBezTo>
                  <a:cubicBezTo>
                    <a:pt x="2" y="1"/>
                    <a:pt x="2" y="1"/>
                    <a:pt x="2" y="1"/>
                  </a:cubicBezTo>
                  <a:cubicBezTo>
                    <a:pt x="2" y="1"/>
                    <a:pt x="2" y="1"/>
                    <a:pt x="2" y="1"/>
                  </a:cubicBezTo>
                  <a:cubicBezTo>
                    <a:pt x="2" y="1"/>
                    <a:pt x="2" y="1"/>
                    <a:pt x="2" y="3"/>
                  </a:cubicBezTo>
                  <a:cubicBezTo>
                    <a:pt x="3" y="4"/>
                    <a:pt x="3" y="5"/>
                    <a:pt x="3" y="6"/>
                  </a:cubicBezTo>
                  <a:cubicBezTo>
                    <a:pt x="4" y="4"/>
                    <a:pt x="5" y="2"/>
                    <a:pt x="6" y="0"/>
                  </a:cubicBezTo>
                  <a:cubicBezTo>
                    <a:pt x="6" y="0"/>
                    <a:pt x="6" y="0"/>
                    <a:pt x="5"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91" name="Freeform 978"/>
            <p:cNvSpPr>
              <a:spLocks/>
            </p:cNvSpPr>
            <p:nvPr/>
          </p:nvSpPr>
          <p:spPr bwMode="auto">
            <a:xfrm>
              <a:off x="6148388" y="4862513"/>
              <a:ext cx="11113" cy="20638"/>
            </a:xfrm>
            <a:custGeom>
              <a:avLst/>
              <a:gdLst>
                <a:gd name="T0" fmla="*/ 3 w 7"/>
                <a:gd name="T1" fmla="*/ 0 h 13"/>
                <a:gd name="T2" fmla="*/ 3 w 7"/>
                <a:gd name="T3" fmla="*/ 1 h 13"/>
                <a:gd name="T4" fmla="*/ 7 w 7"/>
                <a:gd name="T5" fmla="*/ 13 h 13"/>
                <a:gd name="T6" fmla="*/ 7 w 7"/>
                <a:gd name="T7" fmla="*/ 13 h 13"/>
                <a:gd name="T8" fmla="*/ 6 w 7"/>
                <a:gd name="T9" fmla="*/ 7 h 13"/>
                <a:gd name="T10" fmla="*/ 3 w 7"/>
                <a:gd name="T11" fmla="*/ 0 h 13"/>
              </a:gdLst>
              <a:ahLst/>
              <a:cxnLst>
                <a:cxn ang="0">
                  <a:pos x="T0" y="T1"/>
                </a:cxn>
                <a:cxn ang="0">
                  <a:pos x="T2" y="T3"/>
                </a:cxn>
                <a:cxn ang="0">
                  <a:pos x="T4" y="T5"/>
                </a:cxn>
                <a:cxn ang="0">
                  <a:pos x="T6" y="T7"/>
                </a:cxn>
                <a:cxn ang="0">
                  <a:pos x="T8" y="T9"/>
                </a:cxn>
                <a:cxn ang="0">
                  <a:pos x="T10" y="T11"/>
                </a:cxn>
              </a:cxnLst>
              <a:rect l="0" t="0" r="r" b="b"/>
              <a:pathLst>
                <a:path w="7" h="13">
                  <a:moveTo>
                    <a:pt x="3" y="0"/>
                  </a:moveTo>
                  <a:cubicBezTo>
                    <a:pt x="3" y="0"/>
                    <a:pt x="3" y="1"/>
                    <a:pt x="3" y="1"/>
                  </a:cubicBezTo>
                  <a:cubicBezTo>
                    <a:pt x="0" y="6"/>
                    <a:pt x="4" y="10"/>
                    <a:pt x="7" y="13"/>
                  </a:cubicBezTo>
                  <a:cubicBezTo>
                    <a:pt x="7" y="13"/>
                    <a:pt x="7" y="13"/>
                    <a:pt x="7" y="13"/>
                  </a:cubicBezTo>
                  <a:cubicBezTo>
                    <a:pt x="6" y="11"/>
                    <a:pt x="6" y="9"/>
                    <a:pt x="6" y="7"/>
                  </a:cubicBezTo>
                  <a:cubicBezTo>
                    <a:pt x="4" y="5"/>
                    <a:pt x="3" y="2"/>
                    <a:pt x="3" y="0"/>
                  </a:cubicBezTo>
                </a:path>
              </a:pathLst>
            </a:custGeom>
            <a:solidFill>
              <a:srgbClr val="F1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92" name="Freeform 979"/>
            <p:cNvSpPr>
              <a:spLocks/>
            </p:cNvSpPr>
            <p:nvPr/>
          </p:nvSpPr>
          <p:spPr bwMode="auto">
            <a:xfrm>
              <a:off x="6153150" y="4856163"/>
              <a:ext cx="7938" cy="17463"/>
            </a:xfrm>
            <a:custGeom>
              <a:avLst/>
              <a:gdLst>
                <a:gd name="T0" fmla="*/ 5 w 5"/>
                <a:gd name="T1" fmla="*/ 0 h 11"/>
                <a:gd name="T2" fmla="*/ 0 w 5"/>
                <a:gd name="T3" fmla="*/ 4 h 11"/>
                <a:gd name="T4" fmla="*/ 3 w 5"/>
                <a:gd name="T5" fmla="*/ 11 h 11"/>
                <a:gd name="T6" fmla="*/ 5 w 5"/>
                <a:gd name="T7" fmla="*/ 0 h 11"/>
              </a:gdLst>
              <a:ahLst/>
              <a:cxnLst>
                <a:cxn ang="0">
                  <a:pos x="T0" y="T1"/>
                </a:cxn>
                <a:cxn ang="0">
                  <a:pos x="T2" y="T3"/>
                </a:cxn>
                <a:cxn ang="0">
                  <a:pos x="T4" y="T5"/>
                </a:cxn>
                <a:cxn ang="0">
                  <a:pos x="T6" y="T7"/>
                </a:cxn>
              </a:cxnLst>
              <a:rect l="0" t="0" r="r" b="b"/>
              <a:pathLst>
                <a:path w="5" h="11">
                  <a:moveTo>
                    <a:pt x="5" y="0"/>
                  </a:moveTo>
                  <a:cubicBezTo>
                    <a:pt x="3" y="0"/>
                    <a:pt x="1" y="3"/>
                    <a:pt x="0" y="4"/>
                  </a:cubicBezTo>
                  <a:cubicBezTo>
                    <a:pt x="0" y="6"/>
                    <a:pt x="1" y="9"/>
                    <a:pt x="3" y="11"/>
                  </a:cubicBezTo>
                  <a:cubicBezTo>
                    <a:pt x="2" y="7"/>
                    <a:pt x="4" y="3"/>
                    <a:pt x="5"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93" name="Freeform 980"/>
            <p:cNvSpPr>
              <a:spLocks noEditPoints="1"/>
            </p:cNvSpPr>
            <p:nvPr/>
          </p:nvSpPr>
          <p:spPr bwMode="auto">
            <a:xfrm>
              <a:off x="6143625" y="4883151"/>
              <a:ext cx="17463" cy="107950"/>
            </a:xfrm>
            <a:custGeom>
              <a:avLst/>
              <a:gdLst>
                <a:gd name="T0" fmla="*/ 11 w 11"/>
                <a:gd name="T1" fmla="*/ 67 h 68"/>
                <a:gd name="T2" fmla="*/ 11 w 11"/>
                <a:gd name="T3" fmla="*/ 68 h 68"/>
                <a:gd name="T4" fmla="*/ 11 w 11"/>
                <a:gd name="T5" fmla="*/ 68 h 68"/>
                <a:gd name="T6" fmla="*/ 11 w 11"/>
                <a:gd name="T7" fmla="*/ 67 h 68"/>
                <a:gd name="T8" fmla="*/ 8 w 11"/>
                <a:gd name="T9" fmla="*/ 20 h 68"/>
                <a:gd name="T10" fmla="*/ 4 w 11"/>
                <a:gd name="T11" fmla="*/ 36 h 68"/>
                <a:gd name="T12" fmla="*/ 5 w 11"/>
                <a:gd name="T13" fmla="*/ 52 h 68"/>
                <a:gd name="T14" fmla="*/ 6 w 11"/>
                <a:gd name="T15" fmla="*/ 55 h 68"/>
                <a:gd name="T16" fmla="*/ 6 w 11"/>
                <a:gd name="T17" fmla="*/ 36 h 68"/>
                <a:gd name="T18" fmla="*/ 8 w 11"/>
                <a:gd name="T19" fmla="*/ 20 h 68"/>
                <a:gd name="T20" fmla="*/ 5 w 11"/>
                <a:gd name="T21" fmla="*/ 0 h 68"/>
                <a:gd name="T22" fmla="*/ 8 w 11"/>
                <a:gd name="T23" fmla="*/ 13 h 68"/>
                <a:gd name="T24" fmla="*/ 6 w 11"/>
                <a:gd name="T25" fmla="*/ 5 h 68"/>
                <a:gd name="T26" fmla="*/ 10 w 11"/>
                <a:gd name="T27" fmla="*/ 5 h 68"/>
                <a:gd name="T28" fmla="*/ 5 w 1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68">
                  <a:moveTo>
                    <a:pt x="11" y="67"/>
                  </a:moveTo>
                  <a:cubicBezTo>
                    <a:pt x="11" y="67"/>
                    <a:pt x="11" y="68"/>
                    <a:pt x="11" y="68"/>
                  </a:cubicBezTo>
                  <a:cubicBezTo>
                    <a:pt x="11" y="68"/>
                    <a:pt x="11" y="68"/>
                    <a:pt x="11" y="68"/>
                  </a:cubicBezTo>
                  <a:cubicBezTo>
                    <a:pt x="11" y="68"/>
                    <a:pt x="11" y="67"/>
                    <a:pt x="11" y="67"/>
                  </a:cubicBezTo>
                  <a:moveTo>
                    <a:pt x="8" y="20"/>
                  </a:moveTo>
                  <a:cubicBezTo>
                    <a:pt x="7" y="25"/>
                    <a:pt x="7" y="31"/>
                    <a:pt x="4" y="36"/>
                  </a:cubicBezTo>
                  <a:cubicBezTo>
                    <a:pt x="0" y="43"/>
                    <a:pt x="2" y="48"/>
                    <a:pt x="5" y="52"/>
                  </a:cubicBezTo>
                  <a:cubicBezTo>
                    <a:pt x="5" y="53"/>
                    <a:pt x="6" y="54"/>
                    <a:pt x="6" y="55"/>
                  </a:cubicBezTo>
                  <a:cubicBezTo>
                    <a:pt x="5" y="51"/>
                    <a:pt x="5" y="45"/>
                    <a:pt x="6" y="36"/>
                  </a:cubicBezTo>
                  <a:cubicBezTo>
                    <a:pt x="7" y="27"/>
                    <a:pt x="8" y="23"/>
                    <a:pt x="8" y="20"/>
                  </a:cubicBezTo>
                  <a:moveTo>
                    <a:pt x="5" y="0"/>
                  </a:moveTo>
                  <a:cubicBezTo>
                    <a:pt x="0" y="3"/>
                    <a:pt x="5" y="8"/>
                    <a:pt x="8" y="13"/>
                  </a:cubicBezTo>
                  <a:cubicBezTo>
                    <a:pt x="6" y="8"/>
                    <a:pt x="6" y="5"/>
                    <a:pt x="6" y="5"/>
                  </a:cubicBezTo>
                  <a:cubicBezTo>
                    <a:pt x="6" y="5"/>
                    <a:pt x="8" y="5"/>
                    <a:pt x="10" y="5"/>
                  </a:cubicBezTo>
                  <a:cubicBezTo>
                    <a:pt x="7" y="4"/>
                    <a:pt x="5" y="0"/>
                    <a:pt x="5" y="0"/>
                  </a:cubicBezTo>
                </a:path>
              </a:pathLst>
            </a:custGeom>
            <a:solidFill>
              <a:srgbClr val="F155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494" name="Freeform 981"/>
            <p:cNvSpPr>
              <a:spLocks/>
            </p:cNvSpPr>
            <p:nvPr/>
          </p:nvSpPr>
          <p:spPr bwMode="auto">
            <a:xfrm>
              <a:off x="6151563" y="4891088"/>
              <a:ext cx="15875" cy="100013"/>
            </a:xfrm>
            <a:custGeom>
              <a:avLst/>
              <a:gdLst>
                <a:gd name="T0" fmla="*/ 5 w 10"/>
                <a:gd name="T1" fmla="*/ 0 h 63"/>
                <a:gd name="T2" fmla="*/ 1 w 10"/>
                <a:gd name="T3" fmla="*/ 0 h 63"/>
                <a:gd name="T4" fmla="*/ 3 w 10"/>
                <a:gd name="T5" fmla="*/ 8 h 63"/>
                <a:gd name="T6" fmla="*/ 4 w 10"/>
                <a:gd name="T7" fmla="*/ 13 h 63"/>
                <a:gd name="T8" fmla="*/ 3 w 10"/>
                <a:gd name="T9" fmla="*/ 15 h 63"/>
                <a:gd name="T10" fmla="*/ 1 w 10"/>
                <a:gd name="T11" fmla="*/ 31 h 63"/>
                <a:gd name="T12" fmla="*/ 1 w 10"/>
                <a:gd name="T13" fmla="*/ 50 h 63"/>
                <a:gd name="T14" fmla="*/ 6 w 10"/>
                <a:gd name="T15" fmla="*/ 62 h 63"/>
                <a:gd name="T16" fmla="*/ 6 w 10"/>
                <a:gd name="T17" fmla="*/ 63 h 63"/>
                <a:gd name="T18" fmla="*/ 10 w 10"/>
                <a:gd name="T19" fmla="*/ 62 h 63"/>
                <a:gd name="T20" fmla="*/ 4 w 10"/>
                <a:gd name="T21" fmla="*/ 24 h 63"/>
                <a:gd name="T22" fmla="*/ 7 w 10"/>
                <a:gd name="T23" fmla="*/ 0 h 63"/>
                <a:gd name="T24" fmla="*/ 7 w 10"/>
                <a:gd name="T25" fmla="*/ 0 h 63"/>
                <a:gd name="T26" fmla="*/ 5 w 10"/>
                <a:gd name="T2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63">
                  <a:moveTo>
                    <a:pt x="5" y="0"/>
                  </a:moveTo>
                  <a:cubicBezTo>
                    <a:pt x="3" y="0"/>
                    <a:pt x="1" y="0"/>
                    <a:pt x="1" y="0"/>
                  </a:cubicBezTo>
                  <a:cubicBezTo>
                    <a:pt x="1" y="0"/>
                    <a:pt x="1" y="3"/>
                    <a:pt x="3" y="8"/>
                  </a:cubicBezTo>
                  <a:cubicBezTo>
                    <a:pt x="4" y="10"/>
                    <a:pt x="5" y="12"/>
                    <a:pt x="4" y="13"/>
                  </a:cubicBezTo>
                  <a:cubicBezTo>
                    <a:pt x="4" y="14"/>
                    <a:pt x="3" y="14"/>
                    <a:pt x="3" y="15"/>
                  </a:cubicBezTo>
                  <a:cubicBezTo>
                    <a:pt x="3" y="18"/>
                    <a:pt x="2" y="22"/>
                    <a:pt x="1" y="31"/>
                  </a:cubicBezTo>
                  <a:cubicBezTo>
                    <a:pt x="0" y="40"/>
                    <a:pt x="0" y="46"/>
                    <a:pt x="1" y="50"/>
                  </a:cubicBezTo>
                  <a:cubicBezTo>
                    <a:pt x="3" y="53"/>
                    <a:pt x="5" y="56"/>
                    <a:pt x="6" y="62"/>
                  </a:cubicBezTo>
                  <a:cubicBezTo>
                    <a:pt x="6" y="62"/>
                    <a:pt x="6" y="63"/>
                    <a:pt x="6" y="63"/>
                  </a:cubicBezTo>
                  <a:cubicBezTo>
                    <a:pt x="7" y="63"/>
                    <a:pt x="8" y="62"/>
                    <a:pt x="10" y="62"/>
                  </a:cubicBezTo>
                  <a:cubicBezTo>
                    <a:pt x="1" y="52"/>
                    <a:pt x="1" y="37"/>
                    <a:pt x="4" y="24"/>
                  </a:cubicBezTo>
                  <a:cubicBezTo>
                    <a:pt x="6" y="16"/>
                    <a:pt x="9" y="8"/>
                    <a:pt x="7" y="0"/>
                  </a:cubicBezTo>
                  <a:cubicBezTo>
                    <a:pt x="7" y="0"/>
                    <a:pt x="7" y="0"/>
                    <a:pt x="7" y="0"/>
                  </a:cubicBezTo>
                  <a:cubicBezTo>
                    <a:pt x="6" y="0"/>
                    <a:pt x="5" y="0"/>
                    <a:pt x="5" y="0"/>
                  </a:cubicBezTo>
                </a:path>
              </a:pathLst>
            </a:custGeom>
            <a:solidFill>
              <a:srgbClr val="F372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0" name="Freeform 1439"/>
            <p:cNvSpPr>
              <a:spLocks noEditPoints="1"/>
            </p:cNvSpPr>
            <p:nvPr/>
          </p:nvSpPr>
          <p:spPr bwMode="auto">
            <a:xfrm>
              <a:off x="2743200" y="5091113"/>
              <a:ext cx="377825" cy="469900"/>
            </a:xfrm>
            <a:custGeom>
              <a:avLst/>
              <a:gdLst>
                <a:gd name="T0" fmla="*/ 238 w 238"/>
                <a:gd name="T1" fmla="*/ 160 h 296"/>
                <a:gd name="T2" fmla="*/ 115 w 238"/>
                <a:gd name="T3" fmla="*/ 188 h 296"/>
                <a:gd name="T4" fmla="*/ 113 w 238"/>
                <a:gd name="T5" fmla="*/ 189 h 296"/>
                <a:gd name="T6" fmla="*/ 124 w 238"/>
                <a:gd name="T7" fmla="*/ 237 h 296"/>
                <a:gd name="T8" fmla="*/ 122 w 238"/>
                <a:gd name="T9" fmla="*/ 238 h 296"/>
                <a:gd name="T10" fmla="*/ 126 w 238"/>
                <a:gd name="T11" fmla="*/ 267 h 296"/>
                <a:gd name="T12" fmla="*/ 128 w 238"/>
                <a:gd name="T13" fmla="*/ 282 h 296"/>
                <a:gd name="T14" fmla="*/ 159 w 238"/>
                <a:gd name="T15" fmla="*/ 296 h 296"/>
                <a:gd name="T16" fmla="*/ 166 w 238"/>
                <a:gd name="T17" fmla="*/ 287 h 296"/>
                <a:gd name="T18" fmla="*/ 182 w 238"/>
                <a:gd name="T19" fmla="*/ 267 h 296"/>
                <a:gd name="T20" fmla="*/ 196 w 238"/>
                <a:gd name="T21" fmla="*/ 245 h 296"/>
                <a:gd name="T22" fmla="*/ 210 w 238"/>
                <a:gd name="T23" fmla="*/ 224 h 296"/>
                <a:gd name="T24" fmla="*/ 234 w 238"/>
                <a:gd name="T25" fmla="*/ 163 h 296"/>
                <a:gd name="T26" fmla="*/ 235 w 238"/>
                <a:gd name="T27" fmla="*/ 163 h 296"/>
                <a:gd name="T28" fmla="*/ 238 w 238"/>
                <a:gd name="T29" fmla="*/ 164 h 296"/>
                <a:gd name="T30" fmla="*/ 238 w 238"/>
                <a:gd name="T31" fmla="*/ 160 h 296"/>
                <a:gd name="T32" fmla="*/ 56 w 238"/>
                <a:gd name="T33" fmla="*/ 0 h 296"/>
                <a:gd name="T34" fmla="*/ 55 w 238"/>
                <a:gd name="T35" fmla="*/ 0 h 296"/>
                <a:gd name="T36" fmla="*/ 42 w 238"/>
                <a:gd name="T37" fmla="*/ 5 h 296"/>
                <a:gd name="T38" fmla="*/ 42 w 238"/>
                <a:gd name="T39" fmla="*/ 5 h 296"/>
                <a:gd name="T40" fmla="*/ 0 w 238"/>
                <a:gd name="T41" fmla="*/ 23 h 296"/>
                <a:gd name="T42" fmla="*/ 15 w 238"/>
                <a:gd name="T43" fmla="*/ 26 h 296"/>
                <a:gd name="T44" fmla="*/ 47 w 238"/>
                <a:gd name="T45" fmla="*/ 43 h 296"/>
                <a:gd name="T46" fmla="*/ 64 w 238"/>
                <a:gd name="T47" fmla="*/ 64 h 296"/>
                <a:gd name="T48" fmla="*/ 74 w 238"/>
                <a:gd name="T49" fmla="*/ 83 h 296"/>
                <a:gd name="T50" fmla="*/ 70 w 238"/>
                <a:gd name="T51" fmla="*/ 98 h 296"/>
                <a:gd name="T52" fmla="*/ 69 w 238"/>
                <a:gd name="T53" fmla="*/ 113 h 296"/>
                <a:gd name="T54" fmla="*/ 68 w 238"/>
                <a:gd name="T55" fmla="*/ 140 h 296"/>
                <a:gd name="T56" fmla="*/ 83 w 238"/>
                <a:gd name="T57" fmla="*/ 149 h 296"/>
                <a:gd name="T58" fmla="*/ 84 w 238"/>
                <a:gd name="T59" fmla="*/ 149 h 296"/>
                <a:gd name="T60" fmla="*/ 85 w 238"/>
                <a:gd name="T61" fmla="*/ 148 h 296"/>
                <a:gd name="T62" fmla="*/ 89 w 238"/>
                <a:gd name="T63" fmla="*/ 155 h 296"/>
                <a:gd name="T64" fmla="*/ 93 w 238"/>
                <a:gd name="T65" fmla="*/ 161 h 296"/>
                <a:gd name="T66" fmla="*/ 100 w 238"/>
                <a:gd name="T67" fmla="*/ 160 h 296"/>
                <a:gd name="T68" fmla="*/ 102 w 238"/>
                <a:gd name="T69" fmla="*/ 160 h 296"/>
                <a:gd name="T70" fmla="*/ 74 w 238"/>
                <a:gd name="T71" fmla="*/ 5 h 296"/>
                <a:gd name="T72" fmla="*/ 89 w 238"/>
                <a:gd name="T73" fmla="*/ 2 h 296"/>
                <a:gd name="T74" fmla="*/ 81 w 238"/>
                <a:gd name="T75" fmla="*/ 2 h 296"/>
                <a:gd name="T76" fmla="*/ 77 w 238"/>
                <a:gd name="T77" fmla="*/ 2 h 296"/>
                <a:gd name="T78" fmla="*/ 65 w 238"/>
                <a:gd name="T79" fmla="*/ 1 h 296"/>
                <a:gd name="T80" fmla="*/ 56 w 238"/>
                <a:gd name="T81"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296">
                  <a:moveTo>
                    <a:pt x="238" y="160"/>
                  </a:moveTo>
                  <a:cubicBezTo>
                    <a:pt x="115" y="188"/>
                    <a:pt x="115" y="188"/>
                    <a:pt x="115" y="188"/>
                  </a:cubicBezTo>
                  <a:cubicBezTo>
                    <a:pt x="113" y="189"/>
                    <a:pt x="113" y="189"/>
                    <a:pt x="113" y="189"/>
                  </a:cubicBezTo>
                  <a:cubicBezTo>
                    <a:pt x="124" y="237"/>
                    <a:pt x="124" y="237"/>
                    <a:pt x="124" y="237"/>
                  </a:cubicBezTo>
                  <a:cubicBezTo>
                    <a:pt x="123" y="237"/>
                    <a:pt x="123" y="237"/>
                    <a:pt x="122" y="238"/>
                  </a:cubicBezTo>
                  <a:cubicBezTo>
                    <a:pt x="123" y="247"/>
                    <a:pt x="125" y="257"/>
                    <a:pt x="126" y="267"/>
                  </a:cubicBezTo>
                  <a:cubicBezTo>
                    <a:pt x="127" y="272"/>
                    <a:pt x="128" y="277"/>
                    <a:pt x="128" y="282"/>
                  </a:cubicBezTo>
                  <a:cubicBezTo>
                    <a:pt x="159" y="296"/>
                    <a:pt x="159" y="296"/>
                    <a:pt x="159" y="296"/>
                  </a:cubicBezTo>
                  <a:cubicBezTo>
                    <a:pt x="162" y="293"/>
                    <a:pt x="164" y="291"/>
                    <a:pt x="166" y="287"/>
                  </a:cubicBezTo>
                  <a:cubicBezTo>
                    <a:pt x="170" y="277"/>
                    <a:pt x="173" y="275"/>
                    <a:pt x="182" y="267"/>
                  </a:cubicBezTo>
                  <a:cubicBezTo>
                    <a:pt x="190" y="260"/>
                    <a:pt x="192" y="258"/>
                    <a:pt x="196" y="245"/>
                  </a:cubicBezTo>
                  <a:cubicBezTo>
                    <a:pt x="199" y="233"/>
                    <a:pt x="210" y="224"/>
                    <a:pt x="210" y="224"/>
                  </a:cubicBezTo>
                  <a:cubicBezTo>
                    <a:pt x="234" y="163"/>
                    <a:pt x="234" y="163"/>
                    <a:pt x="234" y="163"/>
                  </a:cubicBezTo>
                  <a:cubicBezTo>
                    <a:pt x="234" y="163"/>
                    <a:pt x="235" y="163"/>
                    <a:pt x="235" y="163"/>
                  </a:cubicBezTo>
                  <a:cubicBezTo>
                    <a:pt x="235" y="163"/>
                    <a:pt x="237" y="163"/>
                    <a:pt x="238" y="164"/>
                  </a:cubicBezTo>
                  <a:cubicBezTo>
                    <a:pt x="238" y="163"/>
                    <a:pt x="238" y="161"/>
                    <a:pt x="238" y="160"/>
                  </a:cubicBezTo>
                  <a:moveTo>
                    <a:pt x="56" y="0"/>
                  </a:moveTo>
                  <a:cubicBezTo>
                    <a:pt x="56" y="0"/>
                    <a:pt x="55" y="0"/>
                    <a:pt x="55" y="0"/>
                  </a:cubicBezTo>
                  <a:cubicBezTo>
                    <a:pt x="51" y="1"/>
                    <a:pt x="45" y="4"/>
                    <a:pt x="42" y="5"/>
                  </a:cubicBezTo>
                  <a:cubicBezTo>
                    <a:pt x="42" y="5"/>
                    <a:pt x="42" y="5"/>
                    <a:pt x="42" y="5"/>
                  </a:cubicBezTo>
                  <a:cubicBezTo>
                    <a:pt x="40" y="7"/>
                    <a:pt x="18" y="16"/>
                    <a:pt x="0" y="23"/>
                  </a:cubicBezTo>
                  <a:cubicBezTo>
                    <a:pt x="6" y="24"/>
                    <a:pt x="8" y="24"/>
                    <a:pt x="15" y="26"/>
                  </a:cubicBezTo>
                  <a:cubicBezTo>
                    <a:pt x="25" y="29"/>
                    <a:pt x="41" y="39"/>
                    <a:pt x="47" y="43"/>
                  </a:cubicBezTo>
                  <a:cubicBezTo>
                    <a:pt x="52" y="47"/>
                    <a:pt x="62" y="58"/>
                    <a:pt x="64" y="64"/>
                  </a:cubicBezTo>
                  <a:cubicBezTo>
                    <a:pt x="67" y="71"/>
                    <a:pt x="67" y="75"/>
                    <a:pt x="74" y="83"/>
                  </a:cubicBezTo>
                  <a:cubicBezTo>
                    <a:pt x="80" y="92"/>
                    <a:pt x="75" y="92"/>
                    <a:pt x="70" y="98"/>
                  </a:cubicBezTo>
                  <a:cubicBezTo>
                    <a:pt x="65" y="103"/>
                    <a:pt x="69" y="113"/>
                    <a:pt x="69" y="113"/>
                  </a:cubicBezTo>
                  <a:cubicBezTo>
                    <a:pt x="75" y="121"/>
                    <a:pt x="70" y="132"/>
                    <a:pt x="68" y="140"/>
                  </a:cubicBezTo>
                  <a:cubicBezTo>
                    <a:pt x="73" y="144"/>
                    <a:pt x="80" y="149"/>
                    <a:pt x="83" y="149"/>
                  </a:cubicBezTo>
                  <a:cubicBezTo>
                    <a:pt x="83" y="149"/>
                    <a:pt x="84" y="149"/>
                    <a:pt x="84" y="149"/>
                  </a:cubicBezTo>
                  <a:cubicBezTo>
                    <a:pt x="84" y="149"/>
                    <a:pt x="84" y="148"/>
                    <a:pt x="85" y="148"/>
                  </a:cubicBezTo>
                  <a:cubicBezTo>
                    <a:pt x="86" y="148"/>
                    <a:pt x="88" y="149"/>
                    <a:pt x="89" y="155"/>
                  </a:cubicBezTo>
                  <a:cubicBezTo>
                    <a:pt x="90" y="159"/>
                    <a:pt x="91" y="160"/>
                    <a:pt x="93" y="161"/>
                  </a:cubicBezTo>
                  <a:cubicBezTo>
                    <a:pt x="96" y="160"/>
                    <a:pt x="98" y="160"/>
                    <a:pt x="100" y="160"/>
                  </a:cubicBezTo>
                  <a:cubicBezTo>
                    <a:pt x="101" y="160"/>
                    <a:pt x="101" y="160"/>
                    <a:pt x="102" y="160"/>
                  </a:cubicBezTo>
                  <a:cubicBezTo>
                    <a:pt x="74" y="5"/>
                    <a:pt x="74" y="5"/>
                    <a:pt x="74" y="5"/>
                  </a:cubicBezTo>
                  <a:cubicBezTo>
                    <a:pt x="89" y="2"/>
                    <a:pt x="89" y="2"/>
                    <a:pt x="89" y="2"/>
                  </a:cubicBezTo>
                  <a:cubicBezTo>
                    <a:pt x="86" y="2"/>
                    <a:pt x="84" y="2"/>
                    <a:pt x="81" y="2"/>
                  </a:cubicBezTo>
                  <a:cubicBezTo>
                    <a:pt x="80" y="2"/>
                    <a:pt x="79" y="2"/>
                    <a:pt x="77" y="2"/>
                  </a:cubicBezTo>
                  <a:cubicBezTo>
                    <a:pt x="73" y="2"/>
                    <a:pt x="69" y="2"/>
                    <a:pt x="65" y="1"/>
                  </a:cubicBezTo>
                  <a:cubicBezTo>
                    <a:pt x="62" y="1"/>
                    <a:pt x="58" y="0"/>
                    <a:pt x="56" y="0"/>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1" name="Freeform 1440"/>
            <p:cNvSpPr>
              <a:spLocks/>
            </p:cNvSpPr>
            <p:nvPr/>
          </p:nvSpPr>
          <p:spPr bwMode="auto">
            <a:xfrm>
              <a:off x="2860675" y="4999038"/>
              <a:ext cx="471488" cy="392113"/>
            </a:xfrm>
            <a:custGeom>
              <a:avLst/>
              <a:gdLst>
                <a:gd name="T0" fmla="*/ 0 w 297"/>
                <a:gd name="T1" fmla="*/ 63 h 247"/>
                <a:gd name="T2" fmla="*/ 29 w 297"/>
                <a:gd name="T3" fmla="*/ 227 h 247"/>
                <a:gd name="T4" fmla="*/ 35 w 297"/>
                <a:gd name="T5" fmla="*/ 247 h 247"/>
                <a:gd name="T6" fmla="*/ 41 w 297"/>
                <a:gd name="T7" fmla="*/ 246 h 247"/>
                <a:gd name="T8" fmla="*/ 297 w 297"/>
                <a:gd name="T9" fmla="*/ 187 h 247"/>
                <a:gd name="T10" fmla="*/ 262 w 297"/>
                <a:gd name="T11" fmla="*/ 0 h 247"/>
                <a:gd name="T12" fmla="*/ 0 w 297"/>
                <a:gd name="T13" fmla="*/ 63 h 247"/>
              </a:gdLst>
              <a:ahLst/>
              <a:cxnLst>
                <a:cxn ang="0">
                  <a:pos x="T0" y="T1"/>
                </a:cxn>
                <a:cxn ang="0">
                  <a:pos x="T2" y="T3"/>
                </a:cxn>
                <a:cxn ang="0">
                  <a:pos x="T4" y="T5"/>
                </a:cxn>
                <a:cxn ang="0">
                  <a:pos x="T6" y="T7"/>
                </a:cxn>
                <a:cxn ang="0">
                  <a:pos x="T8" y="T9"/>
                </a:cxn>
                <a:cxn ang="0">
                  <a:pos x="T10" y="T11"/>
                </a:cxn>
                <a:cxn ang="0">
                  <a:pos x="T12" y="T13"/>
                </a:cxn>
              </a:cxnLst>
              <a:rect l="0" t="0" r="r" b="b"/>
              <a:pathLst>
                <a:path w="297" h="247">
                  <a:moveTo>
                    <a:pt x="0" y="63"/>
                  </a:moveTo>
                  <a:lnTo>
                    <a:pt x="29" y="227"/>
                  </a:lnTo>
                  <a:lnTo>
                    <a:pt x="35" y="247"/>
                  </a:lnTo>
                  <a:lnTo>
                    <a:pt x="41" y="246"/>
                  </a:lnTo>
                  <a:lnTo>
                    <a:pt x="297" y="187"/>
                  </a:lnTo>
                  <a:lnTo>
                    <a:pt x="262" y="0"/>
                  </a:lnTo>
                  <a:lnTo>
                    <a:pt x="0"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2" name="Freeform 1441"/>
            <p:cNvSpPr>
              <a:spLocks/>
            </p:cNvSpPr>
            <p:nvPr/>
          </p:nvSpPr>
          <p:spPr bwMode="auto">
            <a:xfrm>
              <a:off x="2860675" y="4999038"/>
              <a:ext cx="471488" cy="392113"/>
            </a:xfrm>
            <a:custGeom>
              <a:avLst/>
              <a:gdLst>
                <a:gd name="T0" fmla="*/ 0 w 297"/>
                <a:gd name="T1" fmla="*/ 63 h 247"/>
                <a:gd name="T2" fmla="*/ 29 w 297"/>
                <a:gd name="T3" fmla="*/ 227 h 247"/>
                <a:gd name="T4" fmla="*/ 35 w 297"/>
                <a:gd name="T5" fmla="*/ 247 h 247"/>
                <a:gd name="T6" fmla="*/ 41 w 297"/>
                <a:gd name="T7" fmla="*/ 246 h 247"/>
                <a:gd name="T8" fmla="*/ 297 w 297"/>
                <a:gd name="T9" fmla="*/ 187 h 247"/>
                <a:gd name="T10" fmla="*/ 262 w 297"/>
                <a:gd name="T11" fmla="*/ 0 h 247"/>
                <a:gd name="T12" fmla="*/ 0 w 297"/>
                <a:gd name="T13" fmla="*/ 63 h 247"/>
              </a:gdLst>
              <a:ahLst/>
              <a:cxnLst>
                <a:cxn ang="0">
                  <a:pos x="T0" y="T1"/>
                </a:cxn>
                <a:cxn ang="0">
                  <a:pos x="T2" y="T3"/>
                </a:cxn>
                <a:cxn ang="0">
                  <a:pos x="T4" y="T5"/>
                </a:cxn>
                <a:cxn ang="0">
                  <a:pos x="T6" y="T7"/>
                </a:cxn>
                <a:cxn ang="0">
                  <a:pos x="T8" y="T9"/>
                </a:cxn>
                <a:cxn ang="0">
                  <a:pos x="T10" y="T11"/>
                </a:cxn>
                <a:cxn ang="0">
                  <a:pos x="T12" y="T13"/>
                </a:cxn>
              </a:cxnLst>
              <a:rect l="0" t="0" r="r" b="b"/>
              <a:pathLst>
                <a:path w="297" h="247">
                  <a:moveTo>
                    <a:pt x="0" y="63"/>
                  </a:moveTo>
                  <a:lnTo>
                    <a:pt x="29" y="227"/>
                  </a:lnTo>
                  <a:lnTo>
                    <a:pt x="35" y="247"/>
                  </a:lnTo>
                  <a:lnTo>
                    <a:pt x="41" y="246"/>
                  </a:lnTo>
                  <a:lnTo>
                    <a:pt x="297" y="187"/>
                  </a:lnTo>
                  <a:lnTo>
                    <a:pt x="262" y="0"/>
                  </a:lnTo>
                  <a:lnTo>
                    <a:pt x="0" y="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3" name="Freeform 1442"/>
            <p:cNvSpPr>
              <a:spLocks noEditPoints="1"/>
            </p:cNvSpPr>
            <p:nvPr/>
          </p:nvSpPr>
          <p:spPr bwMode="auto">
            <a:xfrm>
              <a:off x="3121025" y="5167313"/>
              <a:ext cx="201613" cy="225425"/>
            </a:xfrm>
            <a:custGeom>
              <a:avLst/>
              <a:gdLst>
                <a:gd name="T0" fmla="*/ 99 w 127"/>
                <a:gd name="T1" fmla="*/ 89 h 142"/>
                <a:gd name="T2" fmla="*/ 0 w 127"/>
                <a:gd name="T3" fmla="*/ 112 h 142"/>
                <a:gd name="T4" fmla="*/ 0 w 127"/>
                <a:gd name="T5" fmla="*/ 116 h 142"/>
                <a:gd name="T6" fmla="*/ 61 w 127"/>
                <a:gd name="T7" fmla="*/ 142 h 142"/>
                <a:gd name="T8" fmla="*/ 93 w 127"/>
                <a:gd name="T9" fmla="*/ 102 h 142"/>
                <a:gd name="T10" fmla="*/ 99 w 127"/>
                <a:gd name="T11" fmla="*/ 89 h 142"/>
                <a:gd name="T12" fmla="*/ 118 w 127"/>
                <a:gd name="T13" fmla="*/ 0 h 142"/>
                <a:gd name="T14" fmla="*/ 122 w 127"/>
                <a:gd name="T15" fmla="*/ 25 h 142"/>
                <a:gd name="T16" fmla="*/ 124 w 127"/>
                <a:gd name="T17" fmla="*/ 20 h 142"/>
                <a:gd name="T18" fmla="*/ 121 w 127"/>
                <a:gd name="T19" fmla="*/ 1 h 142"/>
                <a:gd name="T20" fmla="*/ 118 w 127"/>
                <a:gd name="T2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42">
                  <a:moveTo>
                    <a:pt x="99" y="89"/>
                  </a:moveTo>
                  <a:cubicBezTo>
                    <a:pt x="0" y="112"/>
                    <a:pt x="0" y="112"/>
                    <a:pt x="0" y="112"/>
                  </a:cubicBezTo>
                  <a:cubicBezTo>
                    <a:pt x="0" y="113"/>
                    <a:pt x="0" y="115"/>
                    <a:pt x="0" y="116"/>
                  </a:cubicBezTo>
                  <a:cubicBezTo>
                    <a:pt x="13" y="119"/>
                    <a:pt x="48" y="136"/>
                    <a:pt x="61" y="142"/>
                  </a:cubicBezTo>
                  <a:cubicBezTo>
                    <a:pt x="75" y="127"/>
                    <a:pt x="93" y="102"/>
                    <a:pt x="93" y="102"/>
                  </a:cubicBezTo>
                  <a:cubicBezTo>
                    <a:pt x="96" y="98"/>
                    <a:pt x="98" y="93"/>
                    <a:pt x="99" y="89"/>
                  </a:cubicBezTo>
                  <a:moveTo>
                    <a:pt x="118" y="0"/>
                  </a:moveTo>
                  <a:cubicBezTo>
                    <a:pt x="122" y="25"/>
                    <a:pt x="122" y="25"/>
                    <a:pt x="122" y="25"/>
                  </a:cubicBezTo>
                  <a:cubicBezTo>
                    <a:pt x="124" y="22"/>
                    <a:pt x="124" y="20"/>
                    <a:pt x="124" y="20"/>
                  </a:cubicBezTo>
                  <a:cubicBezTo>
                    <a:pt x="127" y="9"/>
                    <a:pt x="121" y="1"/>
                    <a:pt x="121" y="1"/>
                  </a:cubicBezTo>
                  <a:cubicBezTo>
                    <a:pt x="120" y="1"/>
                    <a:pt x="119" y="0"/>
                    <a:pt x="118"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4" name="Freeform 1443"/>
            <p:cNvSpPr>
              <a:spLocks/>
            </p:cNvSpPr>
            <p:nvPr/>
          </p:nvSpPr>
          <p:spPr bwMode="auto">
            <a:xfrm>
              <a:off x="3113088" y="5145088"/>
              <a:ext cx="201613" cy="200025"/>
            </a:xfrm>
            <a:custGeom>
              <a:avLst/>
              <a:gdLst>
                <a:gd name="T0" fmla="*/ 84 w 127"/>
                <a:gd name="T1" fmla="*/ 0 h 126"/>
                <a:gd name="T2" fmla="*/ 68 w 127"/>
                <a:gd name="T3" fmla="*/ 13 h 126"/>
                <a:gd name="T4" fmla="*/ 43 w 127"/>
                <a:gd name="T5" fmla="*/ 47 h 126"/>
                <a:gd name="T6" fmla="*/ 29 w 127"/>
                <a:gd name="T7" fmla="*/ 70 h 126"/>
                <a:gd name="T8" fmla="*/ 37 w 127"/>
                <a:gd name="T9" fmla="*/ 48 h 126"/>
                <a:gd name="T10" fmla="*/ 37 w 127"/>
                <a:gd name="T11" fmla="*/ 20 h 126"/>
                <a:gd name="T12" fmla="*/ 34 w 127"/>
                <a:gd name="T13" fmla="*/ 18 h 126"/>
                <a:gd name="T14" fmla="*/ 24 w 127"/>
                <a:gd name="T15" fmla="*/ 29 h 126"/>
                <a:gd name="T16" fmla="*/ 14 w 127"/>
                <a:gd name="T17" fmla="*/ 42 h 126"/>
                <a:gd name="T18" fmla="*/ 3 w 127"/>
                <a:gd name="T19" fmla="*/ 69 h 126"/>
                <a:gd name="T20" fmla="*/ 4 w 127"/>
                <a:gd name="T21" fmla="*/ 109 h 126"/>
                <a:gd name="T22" fmla="*/ 5 w 127"/>
                <a:gd name="T23" fmla="*/ 126 h 126"/>
                <a:gd name="T24" fmla="*/ 104 w 127"/>
                <a:gd name="T25" fmla="*/ 103 h 126"/>
                <a:gd name="T26" fmla="*/ 117 w 127"/>
                <a:gd name="T27" fmla="*/ 64 h 126"/>
                <a:gd name="T28" fmla="*/ 127 w 127"/>
                <a:gd name="T29" fmla="*/ 39 h 126"/>
                <a:gd name="T30" fmla="*/ 123 w 127"/>
                <a:gd name="T31" fmla="*/ 14 h 126"/>
                <a:gd name="T32" fmla="*/ 122 w 127"/>
                <a:gd name="T33" fmla="*/ 14 h 126"/>
                <a:gd name="T34" fmla="*/ 118 w 127"/>
                <a:gd name="T35" fmla="*/ 16 h 126"/>
                <a:gd name="T36" fmla="*/ 113 w 127"/>
                <a:gd name="T37" fmla="*/ 7 h 126"/>
                <a:gd name="T38" fmla="*/ 108 w 127"/>
                <a:gd name="T39" fmla="*/ 6 h 126"/>
                <a:gd name="T40" fmla="*/ 100 w 127"/>
                <a:gd name="T41" fmla="*/ 12 h 126"/>
                <a:gd name="T42" fmla="*/ 84 w 127"/>
                <a:gd name="T43" fmla="*/ 41 h 126"/>
                <a:gd name="T44" fmla="*/ 66 w 127"/>
                <a:gd name="T45" fmla="*/ 62 h 126"/>
                <a:gd name="T46" fmla="*/ 75 w 127"/>
                <a:gd name="T47" fmla="*/ 44 h 126"/>
                <a:gd name="T48" fmla="*/ 88 w 127"/>
                <a:gd name="T49" fmla="*/ 21 h 126"/>
                <a:gd name="T50" fmla="*/ 88 w 127"/>
                <a:gd name="T51" fmla="*/ 1 h 126"/>
                <a:gd name="T52" fmla="*/ 84 w 127"/>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 h="126">
                  <a:moveTo>
                    <a:pt x="84" y="0"/>
                  </a:moveTo>
                  <a:cubicBezTo>
                    <a:pt x="77" y="0"/>
                    <a:pt x="72" y="7"/>
                    <a:pt x="68" y="13"/>
                  </a:cubicBezTo>
                  <a:cubicBezTo>
                    <a:pt x="63" y="21"/>
                    <a:pt x="49" y="39"/>
                    <a:pt x="43" y="47"/>
                  </a:cubicBezTo>
                  <a:cubicBezTo>
                    <a:pt x="38" y="56"/>
                    <a:pt x="29" y="70"/>
                    <a:pt x="29" y="70"/>
                  </a:cubicBezTo>
                  <a:cubicBezTo>
                    <a:pt x="29" y="70"/>
                    <a:pt x="32" y="56"/>
                    <a:pt x="37" y="48"/>
                  </a:cubicBezTo>
                  <a:cubicBezTo>
                    <a:pt x="41" y="41"/>
                    <a:pt x="41" y="27"/>
                    <a:pt x="37" y="20"/>
                  </a:cubicBezTo>
                  <a:cubicBezTo>
                    <a:pt x="36" y="18"/>
                    <a:pt x="35" y="18"/>
                    <a:pt x="34" y="18"/>
                  </a:cubicBezTo>
                  <a:cubicBezTo>
                    <a:pt x="30" y="18"/>
                    <a:pt x="26" y="24"/>
                    <a:pt x="24" y="29"/>
                  </a:cubicBezTo>
                  <a:cubicBezTo>
                    <a:pt x="21" y="35"/>
                    <a:pt x="15" y="38"/>
                    <a:pt x="14" y="42"/>
                  </a:cubicBezTo>
                  <a:cubicBezTo>
                    <a:pt x="13" y="46"/>
                    <a:pt x="6" y="61"/>
                    <a:pt x="3" y="69"/>
                  </a:cubicBezTo>
                  <a:cubicBezTo>
                    <a:pt x="1" y="77"/>
                    <a:pt x="0" y="94"/>
                    <a:pt x="4" y="109"/>
                  </a:cubicBezTo>
                  <a:cubicBezTo>
                    <a:pt x="5" y="116"/>
                    <a:pt x="5" y="122"/>
                    <a:pt x="5" y="126"/>
                  </a:cubicBezTo>
                  <a:cubicBezTo>
                    <a:pt x="104" y="103"/>
                    <a:pt x="104" y="103"/>
                    <a:pt x="104" y="103"/>
                  </a:cubicBezTo>
                  <a:cubicBezTo>
                    <a:pt x="112" y="84"/>
                    <a:pt x="117" y="64"/>
                    <a:pt x="117" y="64"/>
                  </a:cubicBezTo>
                  <a:cubicBezTo>
                    <a:pt x="120" y="58"/>
                    <a:pt x="125" y="46"/>
                    <a:pt x="127" y="39"/>
                  </a:cubicBezTo>
                  <a:cubicBezTo>
                    <a:pt x="123" y="14"/>
                    <a:pt x="123" y="14"/>
                    <a:pt x="123" y="14"/>
                  </a:cubicBezTo>
                  <a:cubicBezTo>
                    <a:pt x="123" y="14"/>
                    <a:pt x="123" y="14"/>
                    <a:pt x="122" y="14"/>
                  </a:cubicBezTo>
                  <a:cubicBezTo>
                    <a:pt x="120" y="14"/>
                    <a:pt x="118" y="16"/>
                    <a:pt x="118" y="16"/>
                  </a:cubicBezTo>
                  <a:cubicBezTo>
                    <a:pt x="118" y="11"/>
                    <a:pt x="113" y="7"/>
                    <a:pt x="113" y="7"/>
                  </a:cubicBezTo>
                  <a:cubicBezTo>
                    <a:pt x="112" y="7"/>
                    <a:pt x="110" y="6"/>
                    <a:pt x="108" y="6"/>
                  </a:cubicBezTo>
                  <a:cubicBezTo>
                    <a:pt x="106" y="6"/>
                    <a:pt x="103" y="7"/>
                    <a:pt x="100" y="12"/>
                  </a:cubicBezTo>
                  <a:cubicBezTo>
                    <a:pt x="95" y="20"/>
                    <a:pt x="88" y="35"/>
                    <a:pt x="84" y="41"/>
                  </a:cubicBezTo>
                  <a:cubicBezTo>
                    <a:pt x="80" y="46"/>
                    <a:pt x="66" y="62"/>
                    <a:pt x="66" y="62"/>
                  </a:cubicBezTo>
                  <a:cubicBezTo>
                    <a:pt x="66" y="62"/>
                    <a:pt x="73" y="49"/>
                    <a:pt x="75" y="44"/>
                  </a:cubicBezTo>
                  <a:cubicBezTo>
                    <a:pt x="77" y="38"/>
                    <a:pt x="88" y="21"/>
                    <a:pt x="88" y="21"/>
                  </a:cubicBezTo>
                  <a:cubicBezTo>
                    <a:pt x="96" y="7"/>
                    <a:pt x="88" y="1"/>
                    <a:pt x="88" y="1"/>
                  </a:cubicBezTo>
                  <a:cubicBezTo>
                    <a:pt x="86" y="0"/>
                    <a:pt x="85" y="0"/>
                    <a:pt x="84"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5" name="Freeform 1444"/>
            <p:cNvSpPr>
              <a:spLocks/>
            </p:cNvSpPr>
            <p:nvPr/>
          </p:nvSpPr>
          <p:spPr bwMode="auto">
            <a:xfrm>
              <a:off x="2171700" y="5329238"/>
              <a:ext cx="674688" cy="620713"/>
            </a:xfrm>
            <a:custGeom>
              <a:avLst/>
              <a:gdLst>
                <a:gd name="T0" fmla="*/ 85 w 425"/>
                <a:gd name="T1" fmla="*/ 0 h 391"/>
                <a:gd name="T2" fmla="*/ 42 w 425"/>
                <a:gd name="T3" fmla="*/ 11 h 391"/>
                <a:gd name="T4" fmla="*/ 14 w 425"/>
                <a:gd name="T5" fmla="*/ 89 h 391"/>
                <a:gd name="T6" fmla="*/ 215 w 425"/>
                <a:gd name="T7" fmla="*/ 378 h 391"/>
                <a:gd name="T8" fmla="*/ 266 w 425"/>
                <a:gd name="T9" fmla="*/ 391 h 391"/>
                <a:gd name="T10" fmla="*/ 308 w 425"/>
                <a:gd name="T11" fmla="*/ 386 h 391"/>
                <a:gd name="T12" fmla="*/ 379 w 425"/>
                <a:gd name="T13" fmla="*/ 363 h 391"/>
                <a:gd name="T14" fmla="*/ 385 w 425"/>
                <a:gd name="T15" fmla="*/ 358 h 391"/>
                <a:gd name="T16" fmla="*/ 425 w 425"/>
                <a:gd name="T17" fmla="*/ 340 h 391"/>
                <a:gd name="T18" fmla="*/ 413 w 425"/>
                <a:gd name="T19" fmla="*/ 334 h 391"/>
                <a:gd name="T20" fmla="*/ 395 w 425"/>
                <a:gd name="T21" fmla="*/ 326 h 391"/>
                <a:gd name="T22" fmla="*/ 376 w 425"/>
                <a:gd name="T23" fmla="*/ 333 h 391"/>
                <a:gd name="T24" fmla="*/ 376 w 425"/>
                <a:gd name="T25" fmla="*/ 333 h 391"/>
                <a:gd name="T26" fmla="*/ 363 w 425"/>
                <a:gd name="T27" fmla="*/ 312 h 391"/>
                <a:gd name="T28" fmla="*/ 355 w 425"/>
                <a:gd name="T29" fmla="*/ 310 h 391"/>
                <a:gd name="T30" fmla="*/ 350 w 425"/>
                <a:gd name="T31" fmla="*/ 311 h 391"/>
                <a:gd name="T32" fmla="*/ 335 w 425"/>
                <a:gd name="T33" fmla="*/ 312 h 391"/>
                <a:gd name="T34" fmla="*/ 316 w 425"/>
                <a:gd name="T35" fmla="*/ 311 h 391"/>
                <a:gd name="T36" fmla="*/ 257 w 425"/>
                <a:gd name="T37" fmla="*/ 290 h 391"/>
                <a:gd name="T38" fmla="*/ 200 w 425"/>
                <a:gd name="T39" fmla="*/ 227 h 391"/>
                <a:gd name="T40" fmla="*/ 160 w 425"/>
                <a:gd name="T41" fmla="*/ 146 h 391"/>
                <a:gd name="T42" fmla="*/ 130 w 425"/>
                <a:gd name="T43" fmla="*/ 89 h 391"/>
                <a:gd name="T44" fmla="*/ 125 w 425"/>
                <a:gd name="T45" fmla="*/ 56 h 391"/>
                <a:gd name="T46" fmla="*/ 92 w 425"/>
                <a:gd name="T47" fmla="*/ 19 h 391"/>
                <a:gd name="T48" fmla="*/ 85 w 425"/>
                <a:gd name="T49"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391">
                  <a:moveTo>
                    <a:pt x="85" y="0"/>
                  </a:moveTo>
                  <a:cubicBezTo>
                    <a:pt x="42" y="11"/>
                    <a:pt x="42" y="11"/>
                    <a:pt x="42" y="11"/>
                  </a:cubicBezTo>
                  <a:cubicBezTo>
                    <a:pt x="42" y="11"/>
                    <a:pt x="0" y="24"/>
                    <a:pt x="14" y="89"/>
                  </a:cubicBezTo>
                  <a:cubicBezTo>
                    <a:pt x="14" y="89"/>
                    <a:pt x="29" y="263"/>
                    <a:pt x="215" y="378"/>
                  </a:cubicBezTo>
                  <a:cubicBezTo>
                    <a:pt x="215" y="378"/>
                    <a:pt x="231" y="391"/>
                    <a:pt x="266" y="391"/>
                  </a:cubicBezTo>
                  <a:cubicBezTo>
                    <a:pt x="278" y="391"/>
                    <a:pt x="292" y="390"/>
                    <a:pt x="308" y="386"/>
                  </a:cubicBezTo>
                  <a:cubicBezTo>
                    <a:pt x="379" y="363"/>
                    <a:pt x="379" y="363"/>
                    <a:pt x="379" y="363"/>
                  </a:cubicBezTo>
                  <a:cubicBezTo>
                    <a:pt x="385" y="358"/>
                    <a:pt x="385" y="358"/>
                    <a:pt x="385" y="358"/>
                  </a:cubicBezTo>
                  <a:cubicBezTo>
                    <a:pt x="385" y="358"/>
                    <a:pt x="406" y="351"/>
                    <a:pt x="425" y="340"/>
                  </a:cubicBezTo>
                  <a:cubicBezTo>
                    <a:pt x="423" y="339"/>
                    <a:pt x="419" y="337"/>
                    <a:pt x="413" y="334"/>
                  </a:cubicBezTo>
                  <a:cubicBezTo>
                    <a:pt x="407" y="332"/>
                    <a:pt x="401" y="329"/>
                    <a:pt x="395" y="326"/>
                  </a:cubicBezTo>
                  <a:cubicBezTo>
                    <a:pt x="389" y="329"/>
                    <a:pt x="381" y="333"/>
                    <a:pt x="376" y="333"/>
                  </a:cubicBezTo>
                  <a:cubicBezTo>
                    <a:pt x="376" y="333"/>
                    <a:pt x="376" y="333"/>
                    <a:pt x="376" y="333"/>
                  </a:cubicBezTo>
                  <a:cubicBezTo>
                    <a:pt x="363" y="312"/>
                    <a:pt x="363" y="312"/>
                    <a:pt x="363" y="312"/>
                  </a:cubicBezTo>
                  <a:cubicBezTo>
                    <a:pt x="360" y="311"/>
                    <a:pt x="357" y="310"/>
                    <a:pt x="355" y="310"/>
                  </a:cubicBezTo>
                  <a:cubicBezTo>
                    <a:pt x="353" y="310"/>
                    <a:pt x="352" y="310"/>
                    <a:pt x="350" y="311"/>
                  </a:cubicBezTo>
                  <a:cubicBezTo>
                    <a:pt x="345" y="311"/>
                    <a:pt x="343" y="312"/>
                    <a:pt x="335" y="312"/>
                  </a:cubicBezTo>
                  <a:cubicBezTo>
                    <a:pt x="331" y="312"/>
                    <a:pt x="325" y="312"/>
                    <a:pt x="316" y="311"/>
                  </a:cubicBezTo>
                  <a:cubicBezTo>
                    <a:pt x="291" y="309"/>
                    <a:pt x="271" y="304"/>
                    <a:pt x="257" y="290"/>
                  </a:cubicBezTo>
                  <a:cubicBezTo>
                    <a:pt x="243" y="276"/>
                    <a:pt x="212" y="241"/>
                    <a:pt x="200" y="227"/>
                  </a:cubicBezTo>
                  <a:cubicBezTo>
                    <a:pt x="188" y="213"/>
                    <a:pt x="163" y="159"/>
                    <a:pt x="160" y="146"/>
                  </a:cubicBezTo>
                  <a:cubicBezTo>
                    <a:pt x="157" y="133"/>
                    <a:pt x="135" y="99"/>
                    <a:pt x="130" y="89"/>
                  </a:cubicBezTo>
                  <a:cubicBezTo>
                    <a:pt x="125" y="79"/>
                    <a:pt x="130" y="68"/>
                    <a:pt x="125" y="56"/>
                  </a:cubicBezTo>
                  <a:cubicBezTo>
                    <a:pt x="119" y="43"/>
                    <a:pt x="106" y="37"/>
                    <a:pt x="92" y="19"/>
                  </a:cubicBezTo>
                  <a:cubicBezTo>
                    <a:pt x="89" y="14"/>
                    <a:pt x="86" y="7"/>
                    <a:pt x="85"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6" name="Freeform 1445"/>
            <p:cNvSpPr>
              <a:spLocks noEditPoints="1"/>
            </p:cNvSpPr>
            <p:nvPr/>
          </p:nvSpPr>
          <p:spPr bwMode="auto">
            <a:xfrm>
              <a:off x="2911475" y="5546725"/>
              <a:ext cx="80963" cy="363538"/>
            </a:xfrm>
            <a:custGeom>
              <a:avLst/>
              <a:gdLst>
                <a:gd name="T0" fmla="*/ 34 w 51"/>
                <a:gd name="T1" fmla="*/ 191 h 229"/>
                <a:gd name="T2" fmla="*/ 15 w 51"/>
                <a:gd name="T3" fmla="*/ 195 h 229"/>
                <a:gd name="T4" fmla="*/ 0 w 51"/>
                <a:gd name="T5" fmla="*/ 198 h 229"/>
                <a:gd name="T6" fmla="*/ 15 w 51"/>
                <a:gd name="T7" fmla="*/ 217 h 229"/>
                <a:gd name="T8" fmla="*/ 40 w 51"/>
                <a:gd name="T9" fmla="*/ 229 h 229"/>
                <a:gd name="T10" fmla="*/ 43 w 51"/>
                <a:gd name="T11" fmla="*/ 228 h 229"/>
                <a:gd name="T12" fmla="*/ 51 w 51"/>
                <a:gd name="T13" fmla="*/ 224 h 229"/>
                <a:gd name="T14" fmla="*/ 30 w 51"/>
                <a:gd name="T15" fmla="*/ 202 h 229"/>
                <a:gd name="T16" fmla="*/ 34 w 51"/>
                <a:gd name="T17" fmla="*/ 191 h 229"/>
                <a:gd name="T18" fmla="*/ 22 w 51"/>
                <a:gd name="T19" fmla="*/ 0 h 229"/>
                <a:gd name="T20" fmla="*/ 5 w 51"/>
                <a:gd name="T21" fmla="*/ 52 h 229"/>
                <a:gd name="T22" fmla="*/ 5 w 51"/>
                <a:gd name="T23" fmla="*/ 52 h 229"/>
                <a:gd name="T24" fmla="*/ 34 w 51"/>
                <a:gd name="T25" fmla="*/ 62 h 229"/>
                <a:gd name="T26" fmla="*/ 46 w 51"/>
                <a:gd name="T27" fmla="*/ 50 h 229"/>
                <a:gd name="T28" fmla="*/ 44 w 51"/>
                <a:gd name="T29" fmla="*/ 25 h 229"/>
                <a:gd name="T30" fmla="*/ 46 w 51"/>
                <a:gd name="T31" fmla="*/ 18 h 229"/>
                <a:gd name="T32" fmla="*/ 22 w 51"/>
                <a:gd name="T3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29">
                  <a:moveTo>
                    <a:pt x="34" y="191"/>
                  </a:moveTo>
                  <a:cubicBezTo>
                    <a:pt x="26" y="193"/>
                    <a:pt x="19" y="194"/>
                    <a:pt x="15" y="195"/>
                  </a:cubicBezTo>
                  <a:cubicBezTo>
                    <a:pt x="9" y="196"/>
                    <a:pt x="5" y="197"/>
                    <a:pt x="0" y="198"/>
                  </a:cubicBezTo>
                  <a:cubicBezTo>
                    <a:pt x="2" y="202"/>
                    <a:pt x="6" y="209"/>
                    <a:pt x="15" y="217"/>
                  </a:cubicBezTo>
                  <a:cubicBezTo>
                    <a:pt x="40" y="229"/>
                    <a:pt x="40" y="229"/>
                    <a:pt x="40" y="229"/>
                  </a:cubicBezTo>
                  <a:cubicBezTo>
                    <a:pt x="43" y="228"/>
                    <a:pt x="43" y="228"/>
                    <a:pt x="43" y="228"/>
                  </a:cubicBezTo>
                  <a:cubicBezTo>
                    <a:pt x="51" y="224"/>
                    <a:pt x="51" y="224"/>
                    <a:pt x="51" y="224"/>
                  </a:cubicBezTo>
                  <a:cubicBezTo>
                    <a:pt x="30" y="202"/>
                    <a:pt x="30" y="202"/>
                    <a:pt x="30" y="202"/>
                  </a:cubicBezTo>
                  <a:cubicBezTo>
                    <a:pt x="30" y="202"/>
                    <a:pt x="31" y="197"/>
                    <a:pt x="34" y="191"/>
                  </a:cubicBezTo>
                  <a:moveTo>
                    <a:pt x="22" y="0"/>
                  </a:moveTo>
                  <a:cubicBezTo>
                    <a:pt x="20" y="31"/>
                    <a:pt x="5" y="52"/>
                    <a:pt x="5" y="52"/>
                  </a:cubicBezTo>
                  <a:cubicBezTo>
                    <a:pt x="5" y="52"/>
                    <a:pt x="5" y="52"/>
                    <a:pt x="5" y="52"/>
                  </a:cubicBezTo>
                  <a:cubicBezTo>
                    <a:pt x="10" y="52"/>
                    <a:pt x="34" y="62"/>
                    <a:pt x="34" y="62"/>
                  </a:cubicBezTo>
                  <a:cubicBezTo>
                    <a:pt x="34" y="62"/>
                    <a:pt x="44" y="54"/>
                    <a:pt x="46" y="50"/>
                  </a:cubicBezTo>
                  <a:cubicBezTo>
                    <a:pt x="49" y="45"/>
                    <a:pt x="44" y="38"/>
                    <a:pt x="44" y="25"/>
                  </a:cubicBezTo>
                  <a:cubicBezTo>
                    <a:pt x="44" y="22"/>
                    <a:pt x="45" y="20"/>
                    <a:pt x="46" y="18"/>
                  </a:cubicBezTo>
                  <a:cubicBezTo>
                    <a:pt x="37" y="12"/>
                    <a:pt x="29" y="6"/>
                    <a:pt x="22"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7" name="Freeform 1446"/>
            <p:cNvSpPr>
              <a:spLocks/>
            </p:cNvSpPr>
            <p:nvPr/>
          </p:nvSpPr>
          <p:spPr bwMode="auto">
            <a:xfrm>
              <a:off x="2946400" y="5538788"/>
              <a:ext cx="49213" cy="36513"/>
            </a:xfrm>
            <a:custGeom>
              <a:avLst/>
              <a:gdLst>
                <a:gd name="T0" fmla="*/ 0 w 31"/>
                <a:gd name="T1" fmla="*/ 0 h 23"/>
                <a:gd name="T2" fmla="*/ 0 w 31"/>
                <a:gd name="T3" fmla="*/ 5 h 23"/>
                <a:gd name="T4" fmla="*/ 24 w 31"/>
                <a:gd name="T5" fmla="*/ 23 h 23"/>
                <a:gd name="T6" fmla="*/ 31 w 31"/>
                <a:gd name="T7" fmla="*/ 14 h 23"/>
                <a:gd name="T8" fmla="*/ 0 w 31"/>
                <a:gd name="T9" fmla="*/ 0 h 23"/>
              </a:gdLst>
              <a:ahLst/>
              <a:cxnLst>
                <a:cxn ang="0">
                  <a:pos x="T0" y="T1"/>
                </a:cxn>
                <a:cxn ang="0">
                  <a:pos x="T2" y="T3"/>
                </a:cxn>
                <a:cxn ang="0">
                  <a:pos x="T4" y="T5"/>
                </a:cxn>
                <a:cxn ang="0">
                  <a:pos x="T6" y="T7"/>
                </a:cxn>
                <a:cxn ang="0">
                  <a:pos x="T8" y="T9"/>
                </a:cxn>
              </a:cxnLst>
              <a:rect l="0" t="0" r="r" b="b"/>
              <a:pathLst>
                <a:path w="31" h="23">
                  <a:moveTo>
                    <a:pt x="0" y="0"/>
                  </a:moveTo>
                  <a:cubicBezTo>
                    <a:pt x="0" y="1"/>
                    <a:pt x="0" y="3"/>
                    <a:pt x="0" y="5"/>
                  </a:cubicBezTo>
                  <a:cubicBezTo>
                    <a:pt x="7" y="11"/>
                    <a:pt x="15" y="17"/>
                    <a:pt x="24" y="23"/>
                  </a:cubicBezTo>
                  <a:cubicBezTo>
                    <a:pt x="25" y="19"/>
                    <a:pt x="28" y="17"/>
                    <a:pt x="31" y="14"/>
                  </a:cubicBezTo>
                  <a:cubicBezTo>
                    <a:pt x="0" y="0"/>
                    <a:pt x="0" y="0"/>
                    <a:pt x="0"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8" name="Freeform 1447"/>
            <p:cNvSpPr>
              <a:spLocks/>
            </p:cNvSpPr>
            <p:nvPr/>
          </p:nvSpPr>
          <p:spPr bwMode="auto">
            <a:xfrm>
              <a:off x="2770188" y="4895850"/>
              <a:ext cx="244475" cy="203200"/>
            </a:xfrm>
            <a:custGeom>
              <a:avLst/>
              <a:gdLst>
                <a:gd name="T0" fmla="*/ 97 w 154"/>
                <a:gd name="T1" fmla="*/ 0 h 128"/>
                <a:gd name="T2" fmla="*/ 79 w 154"/>
                <a:gd name="T3" fmla="*/ 1 h 128"/>
                <a:gd name="T4" fmla="*/ 60 w 154"/>
                <a:gd name="T5" fmla="*/ 13 h 128"/>
                <a:gd name="T6" fmla="*/ 31 w 154"/>
                <a:gd name="T7" fmla="*/ 44 h 128"/>
                <a:gd name="T8" fmla="*/ 20 w 154"/>
                <a:gd name="T9" fmla="*/ 62 h 128"/>
                <a:gd name="T10" fmla="*/ 0 w 154"/>
                <a:gd name="T11" fmla="*/ 69 h 128"/>
                <a:gd name="T12" fmla="*/ 25 w 154"/>
                <a:gd name="T13" fmla="*/ 128 h 128"/>
                <a:gd name="T14" fmla="*/ 38 w 154"/>
                <a:gd name="T15" fmla="*/ 123 h 128"/>
                <a:gd name="T16" fmla="*/ 39 w 154"/>
                <a:gd name="T17" fmla="*/ 123 h 128"/>
                <a:gd name="T18" fmla="*/ 48 w 154"/>
                <a:gd name="T19" fmla="*/ 124 h 128"/>
                <a:gd name="T20" fmla="*/ 60 w 154"/>
                <a:gd name="T21" fmla="*/ 125 h 128"/>
                <a:gd name="T22" fmla="*/ 64 w 154"/>
                <a:gd name="T23" fmla="*/ 125 h 128"/>
                <a:gd name="T24" fmla="*/ 72 w 154"/>
                <a:gd name="T25" fmla="*/ 125 h 128"/>
                <a:gd name="T26" fmla="*/ 153 w 154"/>
                <a:gd name="T27" fmla="*/ 105 h 128"/>
                <a:gd name="T28" fmla="*/ 153 w 154"/>
                <a:gd name="T29" fmla="*/ 105 h 128"/>
                <a:gd name="T30" fmla="*/ 132 w 154"/>
                <a:gd name="T31" fmla="*/ 93 h 128"/>
                <a:gd name="T32" fmla="*/ 131 w 154"/>
                <a:gd name="T33" fmla="*/ 93 h 128"/>
                <a:gd name="T34" fmla="*/ 107 w 154"/>
                <a:gd name="T35" fmla="*/ 99 h 128"/>
                <a:gd name="T36" fmla="*/ 100 w 154"/>
                <a:gd name="T37" fmla="*/ 100 h 128"/>
                <a:gd name="T38" fmla="*/ 93 w 154"/>
                <a:gd name="T39" fmla="*/ 96 h 128"/>
                <a:gd name="T40" fmla="*/ 110 w 154"/>
                <a:gd name="T41" fmla="*/ 83 h 128"/>
                <a:gd name="T42" fmla="*/ 135 w 154"/>
                <a:gd name="T43" fmla="*/ 77 h 128"/>
                <a:gd name="T44" fmla="*/ 136 w 154"/>
                <a:gd name="T45" fmla="*/ 77 h 128"/>
                <a:gd name="T46" fmla="*/ 139 w 154"/>
                <a:gd name="T47" fmla="*/ 78 h 128"/>
                <a:gd name="T48" fmla="*/ 149 w 154"/>
                <a:gd name="T49" fmla="*/ 72 h 128"/>
                <a:gd name="T50" fmla="*/ 139 w 154"/>
                <a:gd name="T51" fmla="*/ 59 h 128"/>
                <a:gd name="T52" fmla="*/ 126 w 154"/>
                <a:gd name="T53" fmla="*/ 36 h 128"/>
                <a:gd name="T54" fmla="*/ 113 w 154"/>
                <a:gd name="T55" fmla="*/ 20 h 128"/>
                <a:gd name="T56" fmla="*/ 115 w 154"/>
                <a:gd name="T57" fmla="*/ 11 h 128"/>
                <a:gd name="T58" fmla="*/ 107 w 154"/>
                <a:gd name="T59" fmla="*/ 6 h 128"/>
                <a:gd name="T60" fmla="*/ 97 w 154"/>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 h="128">
                  <a:moveTo>
                    <a:pt x="97" y="0"/>
                  </a:moveTo>
                  <a:cubicBezTo>
                    <a:pt x="97" y="0"/>
                    <a:pt x="87" y="1"/>
                    <a:pt x="79" y="1"/>
                  </a:cubicBezTo>
                  <a:cubicBezTo>
                    <a:pt x="70" y="1"/>
                    <a:pt x="60" y="13"/>
                    <a:pt x="60" y="13"/>
                  </a:cubicBezTo>
                  <a:cubicBezTo>
                    <a:pt x="54" y="20"/>
                    <a:pt x="36" y="39"/>
                    <a:pt x="31" y="44"/>
                  </a:cubicBezTo>
                  <a:cubicBezTo>
                    <a:pt x="26" y="49"/>
                    <a:pt x="22" y="59"/>
                    <a:pt x="20" y="62"/>
                  </a:cubicBezTo>
                  <a:cubicBezTo>
                    <a:pt x="18" y="65"/>
                    <a:pt x="5" y="68"/>
                    <a:pt x="0" y="69"/>
                  </a:cubicBezTo>
                  <a:cubicBezTo>
                    <a:pt x="8" y="98"/>
                    <a:pt x="22" y="124"/>
                    <a:pt x="25" y="128"/>
                  </a:cubicBezTo>
                  <a:cubicBezTo>
                    <a:pt x="28" y="127"/>
                    <a:pt x="34" y="124"/>
                    <a:pt x="38" y="123"/>
                  </a:cubicBezTo>
                  <a:cubicBezTo>
                    <a:pt x="38" y="123"/>
                    <a:pt x="39" y="123"/>
                    <a:pt x="39" y="123"/>
                  </a:cubicBezTo>
                  <a:cubicBezTo>
                    <a:pt x="41" y="123"/>
                    <a:pt x="45" y="124"/>
                    <a:pt x="48" y="124"/>
                  </a:cubicBezTo>
                  <a:cubicBezTo>
                    <a:pt x="52" y="125"/>
                    <a:pt x="56" y="125"/>
                    <a:pt x="60" y="125"/>
                  </a:cubicBezTo>
                  <a:cubicBezTo>
                    <a:pt x="62" y="125"/>
                    <a:pt x="63" y="125"/>
                    <a:pt x="64" y="125"/>
                  </a:cubicBezTo>
                  <a:cubicBezTo>
                    <a:pt x="67" y="125"/>
                    <a:pt x="69" y="125"/>
                    <a:pt x="72" y="125"/>
                  </a:cubicBezTo>
                  <a:cubicBezTo>
                    <a:pt x="153" y="105"/>
                    <a:pt x="153" y="105"/>
                    <a:pt x="153" y="105"/>
                  </a:cubicBezTo>
                  <a:cubicBezTo>
                    <a:pt x="153" y="105"/>
                    <a:pt x="153" y="105"/>
                    <a:pt x="153" y="105"/>
                  </a:cubicBezTo>
                  <a:cubicBezTo>
                    <a:pt x="154" y="97"/>
                    <a:pt x="141" y="93"/>
                    <a:pt x="132" y="93"/>
                  </a:cubicBezTo>
                  <a:cubicBezTo>
                    <a:pt x="132" y="93"/>
                    <a:pt x="131" y="93"/>
                    <a:pt x="131" y="93"/>
                  </a:cubicBezTo>
                  <a:cubicBezTo>
                    <a:pt x="124" y="93"/>
                    <a:pt x="120" y="96"/>
                    <a:pt x="107" y="99"/>
                  </a:cubicBezTo>
                  <a:cubicBezTo>
                    <a:pt x="104" y="99"/>
                    <a:pt x="102" y="100"/>
                    <a:pt x="100" y="100"/>
                  </a:cubicBezTo>
                  <a:cubicBezTo>
                    <a:pt x="93" y="100"/>
                    <a:pt x="93" y="96"/>
                    <a:pt x="93" y="96"/>
                  </a:cubicBezTo>
                  <a:cubicBezTo>
                    <a:pt x="92" y="89"/>
                    <a:pt x="99" y="88"/>
                    <a:pt x="110" y="83"/>
                  </a:cubicBezTo>
                  <a:cubicBezTo>
                    <a:pt x="119" y="78"/>
                    <a:pt x="131" y="77"/>
                    <a:pt x="135" y="77"/>
                  </a:cubicBezTo>
                  <a:cubicBezTo>
                    <a:pt x="136" y="77"/>
                    <a:pt x="136" y="77"/>
                    <a:pt x="136" y="77"/>
                  </a:cubicBezTo>
                  <a:cubicBezTo>
                    <a:pt x="137" y="77"/>
                    <a:pt x="138" y="78"/>
                    <a:pt x="139" y="78"/>
                  </a:cubicBezTo>
                  <a:cubicBezTo>
                    <a:pt x="149" y="78"/>
                    <a:pt x="149" y="72"/>
                    <a:pt x="149" y="72"/>
                  </a:cubicBezTo>
                  <a:cubicBezTo>
                    <a:pt x="149" y="66"/>
                    <a:pt x="139" y="59"/>
                    <a:pt x="139" y="59"/>
                  </a:cubicBezTo>
                  <a:cubicBezTo>
                    <a:pt x="143" y="47"/>
                    <a:pt x="126" y="36"/>
                    <a:pt x="126" y="36"/>
                  </a:cubicBezTo>
                  <a:cubicBezTo>
                    <a:pt x="122" y="22"/>
                    <a:pt x="113" y="20"/>
                    <a:pt x="113" y="20"/>
                  </a:cubicBezTo>
                  <a:cubicBezTo>
                    <a:pt x="120" y="18"/>
                    <a:pt x="115" y="11"/>
                    <a:pt x="115" y="11"/>
                  </a:cubicBezTo>
                  <a:cubicBezTo>
                    <a:pt x="115" y="11"/>
                    <a:pt x="114" y="9"/>
                    <a:pt x="107" y="6"/>
                  </a:cubicBezTo>
                  <a:cubicBezTo>
                    <a:pt x="100" y="2"/>
                    <a:pt x="97" y="0"/>
                    <a:pt x="97"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59" name="Freeform 1448"/>
            <p:cNvSpPr>
              <a:spLocks/>
            </p:cNvSpPr>
            <p:nvPr/>
          </p:nvSpPr>
          <p:spPr bwMode="auto">
            <a:xfrm>
              <a:off x="2884488" y="5062538"/>
              <a:ext cx="128588" cy="31750"/>
            </a:xfrm>
            <a:custGeom>
              <a:avLst/>
              <a:gdLst>
                <a:gd name="T0" fmla="*/ 81 w 81"/>
                <a:gd name="T1" fmla="*/ 0 h 20"/>
                <a:gd name="T2" fmla="*/ 0 w 81"/>
                <a:gd name="T3" fmla="*/ 20 h 20"/>
                <a:gd name="T4" fmla="*/ 4 w 81"/>
                <a:gd name="T5" fmla="*/ 20 h 20"/>
                <a:gd name="T6" fmla="*/ 8 w 81"/>
                <a:gd name="T7" fmla="*/ 20 h 20"/>
                <a:gd name="T8" fmla="*/ 12 w 81"/>
                <a:gd name="T9" fmla="*/ 20 h 20"/>
                <a:gd name="T10" fmla="*/ 31 w 81"/>
                <a:gd name="T11" fmla="*/ 18 h 20"/>
                <a:gd name="T12" fmla="*/ 50 w 81"/>
                <a:gd name="T13" fmla="*/ 10 h 20"/>
                <a:gd name="T14" fmla="*/ 65 w 81"/>
                <a:gd name="T15" fmla="*/ 5 h 20"/>
                <a:gd name="T16" fmla="*/ 67 w 81"/>
                <a:gd name="T17" fmla="*/ 5 h 20"/>
                <a:gd name="T18" fmla="*/ 81 w 8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0">
                  <a:moveTo>
                    <a:pt x="81" y="0"/>
                  </a:moveTo>
                  <a:cubicBezTo>
                    <a:pt x="0" y="20"/>
                    <a:pt x="0" y="20"/>
                    <a:pt x="0" y="20"/>
                  </a:cubicBezTo>
                  <a:cubicBezTo>
                    <a:pt x="1" y="20"/>
                    <a:pt x="3" y="20"/>
                    <a:pt x="4" y="20"/>
                  </a:cubicBezTo>
                  <a:cubicBezTo>
                    <a:pt x="6" y="20"/>
                    <a:pt x="7" y="20"/>
                    <a:pt x="8" y="20"/>
                  </a:cubicBezTo>
                  <a:cubicBezTo>
                    <a:pt x="9" y="20"/>
                    <a:pt x="11" y="20"/>
                    <a:pt x="12" y="20"/>
                  </a:cubicBezTo>
                  <a:cubicBezTo>
                    <a:pt x="20" y="20"/>
                    <a:pt x="27" y="20"/>
                    <a:pt x="31" y="18"/>
                  </a:cubicBezTo>
                  <a:cubicBezTo>
                    <a:pt x="40" y="16"/>
                    <a:pt x="45" y="14"/>
                    <a:pt x="50" y="10"/>
                  </a:cubicBezTo>
                  <a:cubicBezTo>
                    <a:pt x="56" y="7"/>
                    <a:pt x="65" y="5"/>
                    <a:pt x="65" y="5"/>
                  </a:cubicBezTo>
                  <a:cubicBezTo>
                    <a:pt x="65" y="5"/>
                    <a:pt x="66" y="5"/>
                    <a:pt x="67" y="5"/>
                  </a:cubicBezTo>
                  <a:cubicBezTo>
                    <a:pt x="78" y="5"/>
                    <a:pt x="80" y="1"/>
                    <a:pt x="81" y="0"/>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0" name="Freeform 1449"/>
            <p:cNvSpPr>
              <a:spLocks/>
            </p:cNvSpPr>
            <p:nvPr/>
          </p:nvSpPr>
          <p:spPr bwMode="auto">
            <a:xfrm>
              <a:off x="2295525" y="4983163"/>
              <a:ext cx="930275" cy="890588"/>
            </a:xfrm>
            <a:custGeom>
              <a:avLst/>
              <a:gdLst>
                <a:gd name="T0" fmla="*/ 256 w 586"/>
                <a:gd name="T1" fmla="*/ 101 h 561"/>
                <a:gd name="T2" fmla="*/ 324 w 586"/>
                <a:gd name="T3" fmla="*/ 73 h 561"/>
                <a:gd name="T4" fmla="*/ 296 w 586"/>
                <a:gd name="T5" fmla="*/ 0 h 561"/>
                <a:gd name="T6" fmla="*/ 234 w 586"/>
                <a:gd name="T7" fmla="*/ 24 h 561"/>
                <a:gd name="T8" fmla="*/ 202 w 586"/>
                <a:gd name="T9" fmla="*/ 19 h 561"/>
                <a:gd name="T10" fmla="*/ 181 w 586"/>
                <a:gd name="T11" fmla="*/ 20 h 561"/>
                <a:gd name="T12" fmla="*/ 141 w 586"/>
                <a:gd name="T13" fmla="*/ 28 h 561"/>
                <a:gd name="T14" fmla="*/ 123 w 586"/>
                <a:gd name="T15" fmla="*/ 44 h 561"/>
                <a:gd name="T16" fmla="*/ 114 w 586"/>
                <a:gd name="T17" fmla="*/ 43 h 561"/>
                <a:gd name="T18" fmla="*/ 106 w 586"/>
                <a:gd name="T19" fmla="*/ 41 h 561"/>
                <a:gd name="T20" fmla="*/ 86 w 586"/>
                <a:gd name="T21" fmla="*/ 47 h 561"/>
                <a:gd name="T22" fmla="*/ 52 w 586"/>
                <a:gd name="T23" fmla="*/ 64 h 561"/>
                <a:gd name="T24" fmla="*/ 25 w 586"/>
                <a:gd name="T25" fmla="*/ 111 h 561"/>
                <a:gd name="T26" fmla="*/ 19 w 586"/>
                <a:gd name="T27" fmla="*/ 146 h 561"/>
                <a:gd name="T28" fmla="*/ 12 w 586"/>
                <a:gd name="T29" fmla="*/ 170 h 561"/>
                <a:gd name="T30" fmla="*/ 14 w 586"/>
                <a:gd name="T31" fmla="*/ 237 h 561"/>
                <a:gd name="T32" fmla="*/ 47 w 586"/>
                <a:gd name="T33" fmla="*/ 274 h 561"/>
                <a:gd name="T34" fmla="*/ 52 w 586"/>
                <a:gd name="T35" fmla="*/ 307 h 561"/>
                <a:gd name="T36" fmla="*/ 82 w 586"/>
                <a:gd name="T37" fmla="*/ 364 h 561"/>
                <a:gd name="T38" fmla="*/ 122 w 586"/>
                <a:gd name="T39" fmla="*/ 445 h 561"/>
                <a:gd name="T40" fmla="*/ 179 w 586"/>
                <a:gd name="T41" fmla="*/ 508 h 561"/>
                <a:gd name="T42" fmla="*/ 238 w 586"/>
                <a:gd name="T43" fmla="*/ 529 h 561"/>
                <a:gd name="T44" fmla="*/ 272 w 586"/>
                <a:gd name="T45" fmla="*/ 529 h 561"/>
                <a:gd name="T46" fmla="*/ 292 w 586"/>
                <a:gd name="T47" fmla="*/ 532 h 561"/>
                <a:gd name="T48" fmla="*/ 335 w 586"/>
                <a:gd name="T49" fmla="*/ 552 h 561"/>
                <a:gd name="T50" fmla="*/ 357 w 586"/>
                <a:gd name="T51" fmla="*/ 555 h 561"/>
                <a:gd name="T52" fmla="*/ 377 w 586"/>
                <a:gd name="T53" fmla="*/ 551 h 561"/>
                <a:gd name="T54" fmla="*/ 403 w 586"/>
                <a:gd name="T55" fmla="*/ 550 h 561"/>
                <a:gd name="T56" fmla="*/ 459 w 586"/>
                <a:gd name="T57" fmla="*/ 537 h 561"/>
                <a:gd name="T58" fmla="*/ 492 w 586"/>
                <a:gd name="T59" fmla="*/ 529 h 561"/>
                <a:gd name="T60" fmla="*/ 530 w 586"/>
                <a:gd name="T61" fmla="*/ 476 h 561"/>
                <a:gd name="T62" fmla="*/ 569 w 586"/>
                <a:gd name="T63" fmla="*/ 396 h 561"/>
                <a:gd name="T64" fmla="*/ 565 w 586"/>
                <a:gd name="T65" fmla="*/ 325 h 561"/>
                <a:gd name="T66" fmla="*/ 586 w 586"/>
                <a:gd name="T67" fmla="*/ 261 h 561"/>
                <a:gd name="T68" fmla="*/ 516 w 586"/>
                <a:gd name="T69" fmla="*/ 231 h 561"/>
                <a:gd name="T70" fmla="*/ 492 w 586"/>
                <a:gd name="T71" fmla="*/ 292 h 561"/>
                <a:gd name="T72" fmla="*/ 478 w 586"/>
                <a:gd name="T73" fmla="*/ 313 h 561"/>
                <a:gd name="T74" fmla="*/ 464 w 586"/>
                <a:gd name="T75" fmla="*/ 335 h 561"/>
                <a:gd name="T76" fmla="*/ 448 w 586"/>
                <a:gd name="T77" fmla="*/ 355 h 561"/>
                <a:gd name="T78" fmla="*/ 432 w 586"/>
                <a:gd name="T79" fmla="*/ 380 h 561"/>
                <a:gd name="T80" fmla="*/ 434 w 586"/>
                <a:gd name="T81" fmla="*/ 405 h 561"/>
                <a:gd name="T82" fmla="*/ 422 w 586"/>
                <a:gd name="T83" fmla="*/ 417 h 561"/>
                <a:gd name="T84" fmla="*/ 393 w 586"/>
                <a:gd name="T85" fmla="*/ 407 h 561"/>
                <a:gd name="T86" fmla="*/ 408 w 586"/>
                <a:gd name="T87" fmla="*/ 335 h 561"/>
                <a:gd name="T88" fmla="*/ 379 w 586"/>
                <a:gd name="T89" fmla="*/ 232 h 561"/>
                <a:gd name="T90" fmla="*/ 371 w 586"/>
                <a:gd name="T91" fmla="*/ 223 h 561"/>
                <a:gd name="T92" fmla="*/ 366 w 586"/>
                <a:gd name="T93" fmla="*/ 217 h 561"/>
                <a:gd name="T94" fmla="*/ 342 w 586"/>
                <a:gd name="T95" fmla="*/ 200 h 561"/>
                <a:gd name="T96" fmla="*/ 256 w 586"/>
                <a:gd name="T97" fmla="*/ 10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6" h="561">
                  <a:moveTo>
                    <a:pt x="256" y="101"/>
                  </a:moveTo>
                  <a:cubicBezTo>
                    <a:pt x="256" y="101"/>
                    <a:pt x="321" y="77"/>
                    <a:pt x="324" y="73"/>
                  </a:cubicBezTo>
                  <a:cubicBezTo>
                    <a:pt x="324" y="73"/>
                    <a:pt x="302" y="36"/>
                    <a:pt x="296" y="0"/>
                  </a:cubicBezTo>
                  <a:cubicBezTo>
                    <a:pt x="234" y="24"/>
                    <a:pt x="234" y="24"/>
                    <a:pt x="234" y="24"/>
                  </a:cubicBezTo>
                  <a:cubicBezTo>
                    <a:pt x="234" y="24"/>
                    <a:pt x="211" y="17"/>
                    <a:pt x="202" y="19"/>
                  </a:cubicBezTo>
                  <a:cubicBezTo>
                    <a:pt x="193" y="20"/>
                    <a:pt x="191" y="22"/>
                    <a:pt x="181" y="20"/>
                  </a:cubicBezTo>
                  <a:cubicBezTo>
                    <a:pt x="170" y="17"/>
                    <a:pt x="151" y="15"/>
                    <a:pt x="141" y="28"/>
                  </a:cubicBezTo>
                  <a:cubicBezTo>
                    <a:pt x="131" y="41"/>
                    <a:pt x="132" y="43"/>
                    <a:pt x="123" y="44"/>
                  </a:cubicBezTo>
                  <a:cubicBezTo>
                    <a:pt x="118" y="45"/>
                    <a:pt x="116" y="44"/>
                    <a:pt x="114" y="43"/>
                  </a:cubicBezTo>
                  <a:cubicBezTo>
                    <a:pt x="112" y="41"/>
                    <a:pt x="111" y="40"/>
                    <a:pt x="106" y="41"/>
                  </a:cubicBezTo>
                  <a:cubicBezTo>
                    <a:pt x="98" y="43"/>
                    <a:pt x="99" y="43"/>
                    <a:pt x="86" y="47"/>
                  </a:cubicBezTo>
                  <a:cubicBezTo>
                    <a:pt x="73" y="52"/>
                    <a:pt x="59" y="52"/>
                    <a:pt x="52" y="64"/>
                  </a:cubicBezTo>
                  <a:cubicBezTo>
                    <a:pt x="44" y="76"/>
                    <a:pt x="33" y="91"/>
                    <a:pt x="25" y="111"/>
                  </a:cubicBezTo>
                  <a:cubicBezTo>
                    <a:pt x="17" y="130"/>
                    <a:pt x="17" y="135"/>
                    <a:pt x="19" y="146"/>
                  </a:cubicBezTo>
                  <a:cubicBezTo>
                    <a:pt x="21" y="157"/>
                    <a:pt x="15" y="159"/>
                    <a:pt x="12" y="170"/>
                  </a:cubicBezTo>
                  <a:cubicBezTo>
                    <a:pt x="8" y="182"/>
                    <a:pt x="0" y="218"/>
                    <a:pt x="14" y="237"/>
                  </a:cubicBezTo>
                  <a:cubicBezTo>
                    <a:pt x="28" y="255"/>
                    <a:pt x="41" y="261"/>
                    <a:pt x="47" y="274"/>
                  </a:cubicBezTo>
                  <a:cubicBezTo>
                    <a:pt x="52" y="286"/>
                    <a:pt x="47" y="297"/>
                    <a:pt x="52" y="307"/>
                  </a:cubicBezTo>
                  <a:cubicBezTo>
                    <a:pt x="57" y="317"/>
                    <a:pt x="79" y="351"/>
                    <a:pt x="82" y="364"/>
                  </a:cubicBezTo>
                  <a:cubicBezTo>
                    <a:pt x="85" y="377"/>
                    <a:pt x="110" y="431"/>
                    <a:pt x="122" y="445"/>
                  </a:cubicBezTo>
                  <a:cubicBezTo>
                    <a:pt x="134" y="459"/>
                    <a:pt x="165" y="494"/>
                    <a:pt x="179" y="508"/>
                  </a:cubicBezTo>
                  <a:cubicBezTo>
                    <a:pt x="193" y="522"/>
                    <a:pt x="213" y="527"/>
                    <a:pt x="238" y="529"/>
                  </a:cubicBezTo>
                  <a:cubicBezTo>
                    <a:pt x="264" y="531"/>
                    <a:pt x="265" y="530"/>
                    <a:pt x="272" y="529"/>
                  </a:cubicBezTo>
                  <a:cubicBezTo>
                    <a:pt x="280" y="527"/>
                    <a:pt x="284" y="529"/>
                    <a:pt x="292" y="532"/>
                  </a:cubicBezTo>
                  <a:cubicBezTo>
                    <a:pt x="301" y="535"/>
                    <a:pt x="318" y="545"/>
                    <a:pt x="335" y="552"/>
                  </a:cubicBezTo>
                  <a:cubicBezTo>
                    <a:pt x="351" y="560"/>
                    <a:pt x="348" y="561"/>
                    <a:pt x="357" y="555"/>
                  </a:cubicBezTo>
                  <a:cubicBezTo>
                    <a:pt x="366" y="550"/>
                    <a:pt x="368" y="548"/>
                    <a:pt x="377" y="551"/>
                  </a:cubicBezTo>
                  <a:cubicBezTo>
                    <a:pt x="387" y="554"/>
                    <a:pt x="392" y="552"/>
                    <a:pt x="403" y="550"/>
                  </a:cubicBezTo>
                  <a:cubicBezTo>
                    <a:pt x="415" y="548"/>
                    <a:pt x="449" y="538"/>
                    <a:pt x="459" y="537"/>
                  </a:cubicBezTo>
                  <a:cubicBezTo>
                    <a:pt x="469" y="536"/>
                    <a:pt x="482" y="539"/>
                    <a:pt x="492" y="529"/>
                  </a:cubicBezTo>
                  <a:cubicBezTo>
                    <a:pt x="502" y="519"/>
                    <a:pt x="530" y="476"/>
                    <a:pt x="530" y="476"/>
                  </a:cubicBezTo>
                  <a:cubicBezTo>
                    <a:pt x="530" y="476"/>
                    <a:pt x="566" y="416"/>
                    <a:pt x="569" y="396"/>
                  </a:cubicBezTo>
                  <a:cubicBezTo>
                    <a:pt x="571" y="375"/>
                    <a:pt x="560" y="335"/>
                    <a:pt x="565" y="325"/>
                  </a:cubicBezTo>
                  <a:cubicBezTo>
                    <a:pt x="586" y="261"/>
                    <a:pt x="586" y="261"/>
                    <a:pt x="586" y="261"/>
                  </a:cubicBezTo>
                  <a:cubicBezTo>
                    <a:pt x="586" y="261"/>
                    <a:pt x="524" y="230"/>
                    <a:pt x="516" y="231"/>
                  </a:cubicBezTo>
                  <a:cubicBezTo>
                    <a:pt x="492" y="292"/>
                    <a:pt x="492" y="292"/>
                    <a:pt x="492" y="292"/>
                  </a:cubicBezTo>
                  <a:cubicBezTo>
                    <a:pt x="492" y="292"/>
                    <a:pt x="481" y="301"/>
                    <a:pt x="478" y="313"/>
                  </a:cubicBezTo>
                  <a:cubicBezTo>
                    <a:pt x="474" y="326"/>
                    <a:pt x="472" y="328"/>
                    <a:pt x="464" y="335"/>
                  </a:cubicBezTo>
                  <a:cubicBezTo>
                    <a:pt x="455" y="343"/>
                    <a:pt x="452" y="345"/>
                    <a:pt x="448" y="355"/>
                  </a:cubicBezTo>
                  <a:cubicBezTo>
                    <a:pt x="444" y="364"/>
                    <a:pt x="432" y="367"/>
                    <a:pt x="432" y="380"/>
                  </a:cubicBezTo>
                  <a:cubicBezTo>
                    <a:pt x="432" y="393"/>
                    <a:pt x="437" y="400"/>
                    <a:pt x="434" y="405"/>
                  </a:cubicBezTo>
                  <a:cubicBezTo>
                    <a:pt x="432" y="409"/>
                    <a:pt x="422" y="417"/>
                    <a:pt x="422" y="417"/>
                  </a:cubicBezTo>
                  <a:cubicBezTo>
                    <a:pt x="422" y="417"/>
                    <a:pt x="396" y="406"/>
                    <a:pt x="393" y="407"/>
                  </a:cubicBezTo>
                  <a:cubicBezTo>
                    <a:pt x="393" y="407"/>
                    <a:pt x="415" y="377"/>
                    <a:pt x="408" y="335"/>
                  </a:cubicBezTo>
                  <a:cubicBezTo>
                    <a:pt x="402" y="293"/>
                    <a:pt x="394" y="246"/>
                    <a:pt x="379" y="232"/>
                  </a:cubicBezTo>
                  <a:cubicBezTo>
                    <a:pt x="375" y="228"/>
                    <a:pt x="373" y="231"/>
                    <a:pt x="371" y="223"/>
                  </a:cubicBezTo>
                  <a:cubicBezTo>
                    <a:pt x="369" y="214"/>
                    <a:pt x="366" y="217"/>
                    <a:pt x="366" y="217"/>
                  </a:cubicBezTo>
                  <a:cubicBezTo>
                    <a:pt x="361" y="219"/>
                    <a:pt x="343" y="202"/>
                    <a:pt x="342" y="200"/>
                  </a:cubicBezTo>
                  <a:cubicBezTo>
                    <a:pt x="342" y="199"/>
                    <a:pt x="256" y="101"/>
                    <a:pt x="256"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1" name="Freeform 1450"/>
            <p:cNvSpPr>
              <a:spLocks noEditPoints="1"/>
            </p:cNvSpPr>
            <p:nvPr/>
          </p:nvSpPr>
          <p:spPr bwMode="auto">
            <a:xfrm>
              <a:off x="2890838" y="5345113"/>
              <a:ext cx="49213" cy="123825"/>
            </a:xfrm>
            <a:custGeom>
              <a:avLst/>
              <a:gdLst>
                <a:gd name="T0" fmla="*/ 20 w 31"/>
                <a:gd name="T1" fmla="*/ 29 h 78"/>
                <a:gd name="T2" fmla="*/ 18 w 31"/>
                <a:gd name="T3" fmla="*/ 29 h 78"/>
                <a:gd name="T4" fmla="*/ 29 w 31"/>
                <a:gd name="T5" fmla="*/ 78 h 78"/>
                <a:gd name="T6" fmla="*/ 31 w 31"/>
                <a:gd name="T7" fmla="*/ 77 h 78"/>
                <a:gd name="T8" fmla="*/ 20 w 31"/>
                <a:gd name="T9" fmla="*/ 29 h 78"/>
                <a:gd name="T10" fmla="*/ 7 w 31"/>
                <a:gd name="T11" fmla="*/ 0 h 78"/>
                <a:gd name="T12" fmla="*/ 0 w 31"/>
                <a:gd name="T13" fmla="*/ 1 h 78"/>
                <a:gd name="T14" fmla="*/ 4 w 31"/>
                <a:gd name="T15" fmla="*/ 4 h 78"/>
                <a:gd name="T16" fmla="*/ 11 w 31"/>
                <a:gd name="T17" fmla="*/ 14 h 78"/>
                <a:gd name="T18" fmla="*/ 10 w 31"/>
                <a:gd name="T19" fmla="*/ 9 h 78"/>
                <a:gd name="T20" fmla="*/ 9 w 31"/>
                <a:gd name="T21" fmla="*/ 0 h 78"/>
                <a:gd name="T22" fmla="*/ 7 w 31"/>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78">
                  <a:moveTo>
                    <a:pt x="20" y="29"/>
                  </a:moveTo>
                  <a:cubicBezTo>
                    <a:pt x="18" y="29"/>
                    <a:pt x="18" y="29"/>
                    <a:pt x="18" y="29"/>
                  </a:cubicBezTo>
                  <a:cubicBezTo>
                    <a:pt x="22" y="43"/>
                    <a:pt x="26" y="60"/>
                    <a:pt x="29" y="78"/>
                  </a:cubicBezTo>
                  <a:cubicBezTo>
                    <a:pt x="30" y="77"/>
                    <a:pt x="30" y="77"/>
                    <a:pt x="31" y="77"/>
                  </a:cubicBezTo>
                  <a:cubicBezTo>
                    <a:pt x="20" y="29"/>
                    <a:pt x="20" y="29"/>
                    <a:pt x="20" y="29"/>
                  </a:cubicBezTo>
                  <a:moveTo>
                    <a:pt x="7" y="0"/>
                  </a:moveTo>
                  <a:cubicBezTo>
                    <a:pt x="5" y="0"/>
                    <a:pt x="3" y="0"/>
                    <a:pt x="0" y="1"/>
                  </a:cubicBezTo>
                  <a:cubicBezTo>
                    <a:pt x="1" y="2"/>
                    <a:pt x="2" y="2"/>
                    <a:pt x="4" y="4"/>
                  </a:cubicBezTo>
                  <a:cubicBezTo>
                    <a:pt x="7" y="6"/>
                    <a:pt x="9" y="10"/>
                    <a:pt x="11" y="14"/>
                  </a:cubicBezTo>
                  <a:cubicBezTo>
                    <a:pt x="10" y="9"/>
                    <a:pt x="10" y="9"/>
                    <a:pt x="10" y="9"/>
                  </a:cubicBezTo>
                  <a:cubicBezTo>
                    <a:pt x="9" y="0"/>
                    <a:pt x="9" y="0"/>
                    <a:pt x="9" y="0"/>
                  </a:cubicBezTo>
                  <a:cubicBezTo>
                    <a:pt x="8" y="0"/>
                    <a:pt x="8" y="0"/>
                    <a:pt x="7" y="0"/>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2" name="Freeform 1451"/>
            <p:cNvSpPr>
              <a:spLocks/>
            </p:cNvSpPr>
            <p:nvPr/>
          </p:nvSpPr>
          <p:spPr bwMode="auto">
            <a:xfrm>
              <a:off x="2905125" y="5345113"/>
              <a:ext cx="17463" cy="46038"/>
            </a:xfrm>
            <a:custGeom>
              <a:avLst/>
              <a:gdLst>
                <a:gd name="T0" fmla="*/ 0 w 11"/>
                <a:gd name="T1" fmla="*/ 0 h 29"/>
                <a:gd name="T2" fmla="*/ 1 w 11"/>
                <a:gd name="T3" fmla="*/ 9 h 29"/>
                <a:gd name="T4" fmla="*/ 2 w 11"/>
                <a:gd name="T5" fmla="*/ 14 h 29"/>
                <a:gd name="T6" fmla="*/ 9 w 11"/>
                <a:gd name="T7" fmla="*/ 29 h 29"/>
                <a:gd name="T8" fmla="*/ 11 w 11"/>
                <a:gd name="T9" fmla="*/ 29 h 29"/>
                <a:gd name="T10" fmla="*/ 5 w 11"/>
                <a:gd name="T11" fmla="*/ 3 h 29"/>
                <a:gd name="T12" fmla="*/ 3 w 11"/>
                <a:gd name="T13" fmla="*/ 2 h 29"/>
                <a:gd name="T14" fmla="*/ 0 w 11"/>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9">
                  <a:moveTo>
                    <a:pt x="0" y="0"/>
                  </a:moveTo>
                  <a:cubicBezTo>
                    <a:pt x="1" y="9"/>
                    <a:pt x="1" y="9"/>
                    <a:pt x="1" y="9"/>
                  </a:cubicBezTo>
                  <a:cubicBezTo>
                    <a:pt x="2" y="14"/>
                    <a:pt x="2" y="14"/>
                    <a:pt x="2" y="14"/>
                  </a:cubicBezTo>
                  <a:cubicBezTo>
                    <a:pt x="5" y="18"/>
                    <a:pt x="7" y="23"/>
                    <a:pt x="9" y="29"/>
                  </a:cubicBezTo>
                  <a:cubicBezTo>
                    <a:pt x="11" y="29"/>
                    <a:pt x="11" y="29"/>
                    <a:pt x="11" y="29"/>
                  </a:cubicBezTo>
                  <a:cubicBezTo>
                    <a:pt x="5" y="3"/>
                    <a:pt x="5" y="3"/>
                    <a:pt x="5" y="3"/>
                  </a:cubicBezTo>
                  <a:cubicBezTo>
                    <a:pt x="5" y="3"/>
                    <a:pt x="4" y="3"/>
                    <a:pt x="3" y="2"/>
                  </a:cubicBezTo>
                  <a:cubicBezTo>
                    <a:pt x="1" y="2"/>
                    <a:pt x="1" y="1"/>
                    <a:pt x="0" y="0"/>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3" name="Freeform 1452"/>
            <p:cNvSpPr>
              <a:spLocks/>
            </p:cNvSpPr>
            <p:nvPr/>
          </p:nvSpPr>
          <p:spPr bwMode="auto">
            <a:xfrm>
              <a:off x="2781300" y="5338763"/>
              <a:ext cx="155575" cy="131763"/>
            </a:xfrm>
            <a:custGeom>
              <a:avLst/>
              <a:gdLst>
                <a:gd name="T0" fmla="*/ 43 w 98"/>
                <a:gd name="T1" fmla="*/ 0 h 83"/>
                <a:gd name="T2" fmla="*/ 32 w 98"/>
                <a:gd name="T3" fmla="*/ 22 h 83"/>
                <a:gd name="T4" fmla="*/ 0 w 98"/>
                <a:gd name="T5" fmla="*/ 48 h 83"/>
                <a:gd name="T6" fmla="*/ 46 w 98"/>
                <a:gd name="T7" fmla="*/ 71 h 83"/>
                <a:gd name="T8" fmla="*/ 83 w 98"/>
                <a:gd name="T9" fmla="*/ 82 h 83"/>
                <a:gd name="T10" fmla="*/ 90 w 98"/>
                <a:gd name="T11" fmla="*/ 83 h 83"/>
                <a:gd name="T12" fmla="*/ 98 w 98"/>
                <a:gd name="T13" fmla="*/ 82 h 83"/>
                <a:gd name="T14" fmla="*/ 87 w 98"/>
                <a:gd name="T15" fmla="*/ 33 h 83"/>
                <a:gd name="T16" fmla="*/ 80 w 98"/>
                <a:gd name="T17" fmla="*/ 18 h 83"/>
                <a:gd name="T18" fmla="*/ 73 w 98"/>
                <a:gd name="T19" fmla="*/ 8 h 83"/>
                <a:gd name="T20" fmla="*/ 69 w 98"/>
                <a:gd name="T21" fmla="*/ 5 h 83"/>
                <a:gd name="T22" fmla="*/ 68 w 98"/>
                <a:gd name="T23" fmla="*/ 5 h 83"/>
                <a:gd name="T24" fmla="*/ 65 w 98"/>
                <a:gd name="T25" fmla="*/ 6 h 83"/>
                <a:gd name="T26" fmla="*/ 43 w 98"/>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83">
                  <a:moveTo>
                    <a:pt x="43" y="0"/>
                  </a:moveTo>
                  <a:cubicBezTo>
                    <a:pt x="42" y="5"/>
                    <a:pt x="39" y="13"/>
                    <a:pt x="32" y="22"/>
                  </a:cubicBezTo>
                  <a:cubicBezTo>
                    <a:pt x="21" y="37"/>
                    <a:pt x="9" y="44"/>
                    <a:pt x="0" y="48"/>
                  </a:cubicBezTo>
                  <a:cubicBezTo>
                    <a:pt x="10" y="56"/>
                    <a:pt x="30" y="64"/>
                    <a:pt x="46" y="71"/>
                  </a:cubicBezTo>
                  <a:cubicBezTo>
                    <a:pt x="64" y="79"/>
                    <a:pt x="69" y="80"/>
                    <a:pt x="83" y="82"/>
                  </a:cubicBezTo>
                  <a:cubicBezTo>
                    <a:pt x="85" y="83"/>
                    <a:pt x="88" y="83"/>
                    <a:pt x="90" y="83"/>
                  </a:cubicBezTo>
                  <a:cubicBezTo>
                    <a:pt x="93" y="83"/>
                    <a:pt x="96" y="82"/>
                    <a:pt x="98" y="82"/>
                  </a:cubicBezTo>
                  <a:cubicBezTo>
                    <a:pt x="95" y="64"/>
                    <a:pt x="91" y="47"/>
                    <a:pt x="87" y="33"/>
                  </a:cubicBezTo>
                  <a:cubicBezTo>
                    <a:pt x="85" y="27"/>
                    <a:pt x="83" y="22"/>
                    <a:pt x="80" y="18"/>
                  </a:cubicBezTo>
                  <a:cubicBezTo>
                    <a:pt x="78" y="14"/>
                    <a:pt x="76" y="10"/>
                    <a:pt x="73" y="8"/>
                  </a:cubicBezTo>
                  <a:cubicBezTo>
                    <a:pt x="71" y="6"/>
                    <a:pt x="70" y="6"/>
                    <a:pt x="69" y="5"/>
                  </a:cubicBezTo>
                  <a:cubicBezTo>
                    <a:pt x="69" y="5"/>
                    <a:pt x="69" y="5"/>
                    <a:pt x="68" y="5"/>
                  </a:cubicBezTo>
                  <a:cubicBezTo>
                    <a:pt x="67" y="5"/>
                    <a:pt x="66" y="6"/>
                    <a:pt x="65" y="6"/>
                  </a:cubicBezTo>
                  <a:cubicBezTo>
                    <a:pt x="57" y="6"/>
                    <a:pt x="48" y="2"/>
                    <a:pt x="43"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4" name="Freeform 1453"/>
            <p:cNvSpPr>
              <a:spLocks/>
            </p:cNvSpPr>
            <p:nvPr/>
          </p:nvSpPr>
          <p:spPr bwMode="auto">
            <a:xfrm>
              <a:off x="2701925" y="5127625"/>
              <a:ext cx="168275" cy="185738"/>
            </a:xfrm>
            <a:custGeom>
              <a:avLst/>
              <a:gdLst>
                <a:gd name="T0" fmla="*/ 26 w 106"/>
                <a:gd name="T1" fmla="*/ 0 h 117"/>
                <a:gd name="T2" fmla="*/ 0 w 106"/>
                <a:gd name="T3" fmla="*/ 10 h 117"/>
                <a:gd name="T4" fmla="*/ 86 w 106"/>
                <a:gd name="T5" fmla="*/ 109 h 117"/>
                <a:gd name="T6" fmla="*/ 94 w 106"/>
                <a:gd name="T7" fmla="*/ 117 h 117"/>
                <a:gd name="T8" fmla="*/ 95 w 106"/>
                <a:gd name="T9" fmla="*/ 90 h 117"/>
                <a:gd name="T10" fmla="*/ 96 w 106"/>
                <a:gd name="T11" fmla="*/ 75 h 117"/>
                <a:gd name="T12" fmla="*/ 100 w 106"/>
                <a:gd name="T13" fmla="*/ 60 h 117"/>
                <a:gd name="T14" fmla="*/ 90 w 106"/>
                <a:gd name="T15" fmla="*/ 41 h 117"/>
                <a:gd name="T16" fmla="*/ 73 w 106"/>
                <a:gd name="T17" fmla="*/ 20 h 117"/>
                <a:gd name="T18" fmla="*/ 41 w 106"/>
                <a:gd name="T19" fmla="*/ 3 h 117"/>
                <a:gd name="T20" fmla="*/ 26 w 10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17">
                  <a:moveTo>
                    <a:pt x="26" y="0"/>
                  </a:moveTo>
                  <a:cubicBezTo>
                    <a:pt x="12" y="6"/>
                    <a:pt x="0" y="10"/>
                    <a:pt x="0" y="10"/>
                  </a:cubicBezTo>
                  <a:cubicBezTo>
                    <a:pt x="0" y="10"/>
                    <a:pt x="86" y="108"/>
                    <a:pt x="86" y="109"/>
                  </a:cubicBezTo>
                  <a:cubicBezTo>
                    <a:pt x="87" y="110"/>
                    <a:pt x="90" y="113"/>
                    <a:pt x="94" y="117"/>
                  </a:cubicBezTo>
                  <a:cubicBezTo>
                    <a:pt x="96" y="109"/>
                    <a:pt x="101" y="98"/>
                    <a:pt x="95" y="90"/>
                  </a:cubicBezTo>
                  <a:cubicBezTo>
                    <a:pt x="95" y="90"/>
                    <a:pt x="91" y="80"/>
                    <a:pt x="96" y="75"/>
                  </a:cubicBezTo>
                  <a:cubicBezTo>
                    <a:pt x="101" y="69"/>
                    <a:pt x="106" y="69"/>
                    <a:pt x="100" y="60"/>
                  </a:cubicBezTo>
                  <a:cubicBezTo>
                    <a:pt x="93" y="52"/>
                    <a:pt x="93" y="48"/>
                    <a:pt x="90" y="41"/>
                  </a:cubicBezTo>
                  <a:cubicBezTo>
                    <a:pt x="88" y="35"/>
                    <a:pt x="78" y="24"/>
                    <a:pt x="73" y="20"/>
                  </a:cubicBezTo>
                  <a:cubicBezTo>
                    <a:pt x="67" y="16"/>
                    <a:pt x="51" y="6"/>
                    <a:pt x="41" y="3"/>
                  </a:cubicBezTo>
                  <a:cubicBezTo>
                    <a:pt x="34" y="1"/>
                    <a:pt x="32" y="1"/>
                    <a:pt x="26"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5" name="Freeform 1454"/>
            <p:cNvSpPr>
              <a:spLocks/>
            </p:cNvSpPr>
            <p:nvPr/>
          </p:nvSpPr>
          <p:spPr bwMode="auto">
            <a:xfrm>
              <a:off x="2497138" y="5122863"/>
              <a:ext cx="354013" cy="352425"/>
            </a:xfrm>
            <a:custGeom>
              <a:avLst/>
              <a:gdLst>
                <a:gd name="T0" fmla="*/ 131 w 223"/>
                <a:gd name="T1" fmla="*/ 0 h 222"/>
                <a:gd name="T2" fmla="*/ 125 w 223"/>
                <a:gd name="T3" fmla="*/ 1 h 222"/>
                <a:gd name="T4" fmla="*/ 118 w 223"/>
                <a:gd name="T5" fmla="*/ 2 h 222"/>
                <a:gd name="T6" fmla="*/ 113 w 223"/>
                <a:gd name="T7" fmla="*/ 2 h 222"/>
                <a:gd name="T8" fmla="*/ 108 w 223"/>
                <a:gd name="T9" fmla="*/ 2 h 222"/>
                <a:gd name="T10" fmla="*/ 100 w 223"/>
                <a:gd name="T11" fmla="*/ 4 h 222"/>
                <a:gd name="T12" fmla="*/ 92 w 223"/>
                <a:gd name="T13" fmla="*/ 13 h 222"/>
                <a:gd name="T14" fmla="*/ 52 w 223"/>
                <a:gd name="T15" fmla="*/ 27 h 222"/>
                <a:gd name="T16" fmla="*/ 23 w 223"/>
                <a:gd name="T17" fmla="*/ 60 h 222"/>
                <a:gd name="T18" fmla="*/ 4 w 223"/>
                <a:gd name="T19" fmla="*/ 111 h 222"/>
                <a:gd name="T20" fmla="*/ 10 w 223"/>
                <a:gd name="T21" fmla="*/ 161 h 222"/>
                <a:gd name="T22" fmla="*/ 58 w 223"/>
                <a:gd name="T23" fmla="*/ 214 h 222"/>
                <a:gd name="T24" fmla="*/ 94 w 223"/>
                <a:gd name="T25" fmla="*/ 222 h 222"/>
                <a:gd name="T26" fmla="*/ 120 w 223"/>
                <a:gd name="T27" fmla="*/ 217 h 222"/>
                <a:gd name="T28" fmla="*/ 141 w 223"/>
                <a:gd name="T29" fmla="*/ 206 h 222"/>
                <a:gd name="T30" fmla="*/ 147 w 223"/>
                <a:gd name="T31" fmla="*/ 218 h 222"/>
                <a:gd name="T32" fmla="*/ 152 w 223"/>
                <a:gd name="T33" fmla="*/ 216 h 222"/>
                <a:gd name="T34" fmla="*/ 172 w 223"/>
                <a:gd name="T35" fmla="*/ 187 h 222"/>
                <a:gd name="T36" fmla="*/ 179 w 223"/>
                <a:gd name="T37" fmla="*/ 184 h 222"/>
                <a:gd name="T38" fmla="*/ 177 w 223"/>
                <a:gd name="T39" fmla="*/ 182 h 222"/>
                <a:gd name="T40" fmla="*/ 216 w 223"/>
                <a:gd name="T41" fmla="*/ 133 h 222"/>
                <a:gd name="T42" fmla="*/ 222 w 223"/>
                <a:gd name="T43" fmla="*/ 136 h 222"/>
                <a:gd name="T44" fmla="*/ 222 w 223"/>
                <a:gd name="T45" fmla="*/ 122 h 222"/>
                <a:gd name="T46" fmla="*/ 223 w 223"/>
                <a:gd name="T47" fmla="*/ 120 h 222"/>
                <a:gd name="T48" fmla="*/ 215 w 223"/>
                <a:gd name="T49" fmla="*/ 112 h 222"/>
                <a:gd name="T50" fmla="*/ 129 w 223"/>
                <a:gd name="T51" fmla="*/ 13 h 222"/>
                <a:gd name="T52" fmla="*/ 155 w 223"/>
                <a:gd name="T53" fmla="*/ 3 h 222"/>
                <a:gd name="T54" fmla="*/ 148 w 223"/>
                <a:gd name="T55" fmla="*/ 3 h 222"/>
                <a:gd name="T56" fmla="*/ 131 w 223"/>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 h="222">
                  <a:moveTo>
                    <a:pt x="131" y="0"/>
                  </a:moveTo>
                  <a:cubicBezTo>
                    <a:pt x="129" y="0"/>
                    <a:pt x="127" y="1"/>
                    <a:pt x="125" y="1"/>
                  </a:cubicBezTo>
                  <a:cubicBezTo>
                    <a:pt x="123" y="2"/>
                    <a:pt x="121" y="2"/>
                    <a:pt x="118" y="2"/>
                  </a:cubicBezTo>
                  <a:cubicBezTo>
                    <a:pt x="117" y="2"/>
                    <a:pt x="115" y="2"/>
                    <a:pt x="113" y="2"/>
                  </a:cubicBezTo>
                  <a:cubicBezTo>
                    <a:pt x="111" y="2"/>
                    <a:pt x="110" y="2"/>
                    <a:pt x="108" y="2"/>
                  </a:cubicBezTo>
                  <a:cubicBezTo>
                    <a:pt x="105" y="2"/>
                    <a:pt x="103" y="2"/>
                    <a:pt x="100" y="4"/>
                  </a:cubicBezTo>
                  <a:cubicBezTo>
                    <a:pt x="94" y="9"/>
                    <a:pt x="102" y="10"/>
                    <a:pt x="92" y="13"/>
                  </a:cubicBezTo>
                  <a:cubicBezTo>
                    <a:pt x="82" y="16"/>
                    <a:pt x="62" y="18"/>
                    <a:pt x="52" y="27"/>
                  </a:cubicBezTo>
                  <a:cubicBezTo>
                    <a:pt x="42" y="37"/>
                    <a:pt x="31" y="37"/>
                    <a:pt x="23" y="60"/>
                  </a:cubicBezTo>
                  <a:cubicBezTo>
                    <a:pt x="15" y="83"/>
                    <a:pt x="9" y="97"/>
                    <a:pt x="4" y="111"/>
                  </a:cubicBezTo>
                  <a:cubicBezTo>
                    <a:pt x="0" y="124"/>
                    <a:pt x="0" y="147"/>
                    <a:pt x="10" y="161"/>
                  </a:cubicBezTo>
                  <a:cubicBezTo>
                    <a:pt x="19" y="175"/>
                    <a:pt x="39" y="207"/>
                    <a:pt x="58" y="214"/>
                  </a:cubicBezTo>
                  <a:cubicBezTo>
                    <a:pt x="70" y="218"/>
                    <a:pt x="81" y="222"/>
                    <a:pt x="94" y="222"/>
                  </a:cubicBezTo>
                  <a:cubicBezTo>
                    <a:pt x="102" y="222"/>
                    <a:pt x="110" y="221"/>
                    <a:pt x="120" y="217"/>
                  </a:cubicBezTo>
                  <a:cubicBezTo>
                    <a:pt x="135" y="210"/>
                    <a:pt x="140" y="207"/>
                    <a:pt x="141" y="206"/>
                  </a:cubicBezTo>
                  <a:cubicBezTo>
                    <a:pt x="141" y="209"/>
                    <a:pt x="142" y="218"/>
                    <a:pt x="147" y="218"/>
                  </a:cubicBezTo>
                  <a:cubicBezTo>
                    <a:pt x="149" y="218"/>
                    <a:pt x="150" y="217"/>
                    <a:pt x="152" y="216"/>
                  </a:cubicBezTo>
                  <a:cubicBezTo>
                    <a:pt x="164" y="209"/>
                    <a:pt x="165" y="189"/>
                    <a:pt x="172" y="187"/>
                  </a:cubicBezTo>
                  <a:cubicBezTo>
                    <a:pt x="173" y="186"/>
                    <a:pt x="176" y="185"/>
                    <a:pt x="179" y="184"/>
                  </a:cubicBezTo>
                  <a:cubicBezTo>
                    <a:pt x="178" y="183"/>
                    <a:pt x="177" y="182"/>
                    <a:pt x="177" y="182"/>
                  </a:cubicBezTo>
                  <a:cubicBezTo>
                    <a:pt x="167" y="173"/>
                    <a:pt x="216" y="133"/>
                    <a:pt x="216" y="133"/>
                  </a:cubicBezTo>
                  <a:cubicBezTo>
                    <a:pt x="216" y="133"/>
                    <a:pt x="218" y="135"/>
                    <a:pt x="222" y="136"/>
                  </a:cubicBezTo>
                  <a:cubicBezTo>
                    <a:pt x="222" y="130"/>
                    <a:pt x="221" y="126"/>
                    <a:pt x="222" y="122"/>
                  </a:cubicBezTo>
                  <a:cubicBezTo>
                    <a:pt x="222" y="122"/>
                    <a:pt x="223" y="121"/>
                    <a:pt x="223" y="120"/>
                  </a:cubicBezTo>
                  <a:cubicBezTo>
                    <a:pt x="219" y="116"/>
                    <a:pt x="216" y="113"/>
                    <a:pt x="215" y="112"/>
                  </a:cubicBezTo>
                  <a:cubicBezTo>
                    <a:pt x="215" y="111"/>
                    <a:pt x="129" y="13"/>
                    <a:pt x="129" y="13"/>
                  </a:cubicBezTo>
                  <a:cubicBezTo>
                    <a:pt x="129" y="13"/>
                    <a:pt x="141" y="9"/>
                    <a:pt x="155" y="3"/>
                  </a:cubicBezTo>
                  <a:cubicBezTo>
                    <a:pt x="153" y="3"/>
                    <a:pt x="151" y="3"/>
                    <a:pt x="148" y="3"/>
                  </a:cubicBezTo>
                  <a:cubicBezTo>
                    <a:pt x="139" y="2"/>
                    <a:pt x="136" y="0"/>
                    <a:pt x="131"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166" name="Freeform 1455"/>
            <p:cNvSpPr>
              <a:spLocks/>
            </p:cNvSpPr>
            <p:nvPr/>
          </p:nvSpPr>
          <p:spPr bwMode="auto">
            <a:xfrm>
              <a:off x="2762250" y="5334000"/>
              <a:ext cx="87313" cy="80963"/>
            </a:xfrm>
            <a:custGeom>
              <a:avLst/>
              <a:gdLst>
                <a:gd name="T0" fmla="*/ 49 w 55"/>
                <a:gd name="T1" fmla="*/ 0 h 51"/>
                <a:gd name="T2" fmla="*/ 10 w 55"/>
                <a:gd name="T3" fmla="*/ 49 h 51"/>
                <a:gd name="T4" fmla="*/ 12 w 55"/>
                <a:gd name="T5" fmla="*/ 51 h 51"/>
                <a:gd name="T6" fmla="*/ 44 w 55"/>
                <a:gd name="T7" fmla="*/ 25 h 51"/>
                <a:gd name="T8" fmla="*/ 55 w 55"/>
                <a:gd name="T9" fmla="*/ 3 h 51"/>
                <a:gd name="T10" fmla="*/ 49 w 55"/>
                <a:gd name="T11" fmla="*/ 0 h 51"/>
              </a:gdLst>
              <a:ahLst/>
              <a:cxnLst>
                <a:cxn ang="0">
                  <a:pos x="T0" y="T1"/>
                </a:cxn>
                <a:cxn ang="0">
                  <a:pos x="T2" y="T3"/>
                </a:cxn>
                <a:cxn ang="0">
                  <a:pos x="T4" y="T5"/>
                </a:cxn>
                <a:cxn ang="0">
                  <a:pos x="T6" y="T7"/>
                </a:cxn>
                <a:cxn ang="0">
                  <a:pos x="T8" y="T9"/>
                </a:cxn>
                <a:cxn ang="0">
                  <a:pos x="T10" y="T11"/>
                </a:cxn>
              </a:cxnLst>
              <a:rect l="0" t="0" r="r" b="b"/>
              <a:pathLst>
                <a:path w="55" h="51">
                  <a:moveTo>
                    <a:pt x="49" y="0"/>
                  </a:moveTo>
                  <a:cubicBezTo>
                    <a:pt x="49" y="0"/>
                    <a:pt x="0" y="40"/>
                    <a:pt x="10" y="49"/>
                  </a:cubicBezTo>
                  <a:cubicBezTo>
                    <a:pt x="10" y="49"/>
                    <a:pt x="11" y="50"/>
                    <a:pt x="12" y="51"/>
                  </a:cubicBezTo>
                  <a:cubicBezTo>
                    <a:pt x="21" y="47"/>
                    <a:pt x="33" y="40"/>
                    <a:pt x="44" y="25"/>
                  </a:cubicBezTo>
                  <a:cubicBezTo>
                    <a:pt x="51" y="16"/>
                    <a:pt x="54" y="8"/>
                    <a:pt x="55" y="3"/>
                  </a:cubicBezTo>
                  <a:cubicBezTo>
                    <a:pt x="51" y="2"/>
                    <a:pt x="49" y="0"/>
                    <a:pt x="49" y="0"/>
                  </a:cubicBezTo>
                </a:path>
              </a:pathLst>
            </a:custGeom>
            <a:solidFill>
              <a:srgbClr val="00A1DA"/>
            </a:solidFill>
            <a:ln>
              <a:noFill/>
            </a:ln>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0821" name="Oval 1760"/>
            <p:cNvSpPr>
              <a:spLocks noChangeArrowheads="1"/>
            </p:cNvSpPr>
            <p:nvPr/>
          </p:nvSpPr>
          <p:spPr bwMode="auto">
            <a:xfrm>
              <a:off x="3771900" y="3124200"/>
              <a:ext cx="1550988" cy="1550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878787"/>
                </a:solidFill>
              </a:endParaRPr>
            </a:p>
          </p:txBody>
        </p:sp>
        <p:sp>
          <p:nvSpPr>
            <p:cNvPr id="31630" name="TextBox 31629"/>
            <p:cNvSpPr txBox="1"/>
            <p:nvPr/>
          </p:nvSpPr>
          <p:spPr>
            <a:xfrm>
              <a:off x="3805046" y="3442791"/>
              <a:ext cx="1484702" cy="400110"/>
            </a:xfrm>
            <a:prstGeom prst="rect">
              <a:avLst/>
            </a:prstGeom>
            <a:noFill/>
          </p:spPr>
          <p:txBody>
            <a:bodyPr wrap="none" rtlCol="0">
              <a:spAutoFit/>
            </a:bodyPr>
            <a:lstStyle/>
            <a:p>
              <a:pPr algn="ctr"/>
              <a:r>
                <a:rPr lang="en-US" sz="2000" b="1" dirty="0" err="1" smtClean="0">
                  <a:solidFill>
                    <a:srgbClr val="EAEAEA">
                      <a:lumMod val="10000"/>
                    </a:srgbClr>
                  </a:solidFill>
                </a:rPr>
                <a:t>Tổng</a:t>
              </a:r>
              <a:r>
                <a:rPr lang="en-US" sz="2000" b="1" dirty="0" smtClean="0">
                  <a:solidFill>
                    <a:srgbClr val="EAEAEA">
                      <a:lumMod val="10000"/>
                    </a:srgbClr>
                  </a:solidFill>
                </a:rPr>
                <a:t> </a:t>
              </a:r>
              <a:r>
                <a:rPr lang="en-US" sz="2000" b="1" dirty="0" err="1" smtClean="0">
                  <a:solidFill>
                    <a:srgbClr val="EAEAEA">
                      <a:lumMod val="10000"/>
                    </a:srgbClr>
                  </a:solidFill>
                </a:rPr>
                <a:t>quan</a:t>
              </a:r>
              <a:endParaRPr lang="en-US" sz="2000" b="1" dirty="0">
                <a:solidFill>
                  <a:srgbClr val="EAEAEA">
                    <a:lumMod val="10000"/>
                  </a:srgbClr>
                </a:solidFill>
              </a:endParaRPr>
            </a:p>
          </p:txBody>
        </p:sp>
        <p:sp>
          <p:nvSpPr>
            <p:cNvPr id="2735" name="TextBox 2734"/>
            <p:cNvSpPr txBox="1"/>
            <p:nvPr/>
          </p:nvSpPr>
          <p:spPr>
            <a:xfrm>
              <a:off x="3933241" y="3842841"/>
              <a:ext cx="1228306" cy="461665"/>
            </a:xfrm>
            <a:prstGeom prst="rect">
              <a:avLst/>
            </a:prstGeom>
            <a:noFill/>
          </p:spPr>
          <p:txBody>
            <a:bodyPr wrap="square" rtlCol="0">
              <a:spAutoFit/>
            </a:bodyPr>
            <a:lstStyle/>
            <a:p>
              <a:pPr algn="ctr"/>
              <a:r>
                <a:rPr lang="en-US" sz="1200" b="1" dirty="0" err="1" smtClean="0">
                  <a:solidFill>
                    <a:srgbClr val="EAEAEA">
                      <a:lumMod val="10000"/>
                    </a:srgbClr>
                  </a:solidFill>
                </a:rPr>
                <a:t>Sốc</a:t>
              </a:r>
              <a:r>
                <a:rPr lang="en-US" sz="1200" b="1" dirty="0" smtClean="0">
                  <a:solidFill>
                    <a:srgbClr val="EAEAEA">
                      <a:lumMod val="10000"/>
                    </a:srgbClr>
                  </a:solidFill>
                </a:rPr>
                <a:t> </a:t>
              </a:r>
              <a:r>
                <a:rPr lang="en-US" sz="1200" b="1" dirty="0" err="1" smtClean="0">
                  <a:solidFill>
                    <a:srgbClr val="EAEAEA">
                      <a:lumMod val="10000"/>
                    </a:srgbClr>
                  </a:solidFill>
                </a:rPr>
                <a:t>phản</a:t>
              </a:r>
              <a:r>
                <a:rPr lang="en-US" sz="1200" b="1" dirty="0" smtClean="0">
                  <a:solidFill>
                    <a:srgbClr val="EAEAEA">
                      <a:lumMod val="10000"/>
                    </a:srgbClr>
                  </a:solidFill>
                </a:rPr>
                <a:t> </a:t>
              </a:r>
              <a:r>
                <a:rPr lang="en-US" sz="1200" b="1" dirty="0" err="1" smtClean="0">
                  <a:solidFill>
                    <a:srgbClr val="EAEAEA">
                      <a:lumMod val="10000"/>
                    </a:srgbClr>
                  </a:solidFill>
                </a:rPr>
                <a:t>vệ</a:t>
              </a:r>
              <a:r>
                <a:rPr lang="en-US" sz="1200" b="1" dirty="0" smtClean="0">
                  <a:solidFill>
                    <a:srgbClr val="EAEAEA">
                      <a:lumMod val="10000"/>
                    </a:srgbClr>
                  </a:solidFill>
                </a:rPr>
                <a:t> </a:t>
              </a:r>
              <a:r>
                <a:rPr lang="en-US" sz="1200" b="1" dirty="0" err="1" smtClean="0">
                  <a:solidFill>
                    <a:srgbClr val="EAEAEA">
                      <a:lumMod val="10000"/>
                    </a:srgbClr>
                  </a:solidFill>
                </a:rPr>
                <a:t>là</a:t>
              </a:r>
              <a:r>
                <a:rPr lang="en-US" sz="1200" b="1" dirty="0" smtClean="0">
                  <a:solidFill>
                    <a:srgbClr val="EAEAEA">
                      <a:lumMod val="10000"/>
                    </a:srgbClr>
                  </a:solidFill>
                </a:rPr>
                <a:t> </a:t>
              </a:r>
              <a:r>
                <a:rPr lang="en-US" sz="1200" b="1" dirty="0" err="1" smtClean="0">
                  <a:solidFill>
                    <a:srgbClr val="EAEAEA">
                      <a:lumMod val="10000"/>
                    </a:srgbClr>
                  </a:solidFill>
                </a:rPr>
                <a:t>gi</a:t>
              </a:r>
              <a:r>
                <a:rPr lang="en-US" sz="1200" b="1" dirty="0" smtClean="0">
                  <a:solidFill>
                    <a:srgbClr val="EAEAEA">
                      <a:lumMod val="10000"/>
                    </a:srgbClr>
                  </a:solidFill>
                </a:rPr>
                <a:t> ?</a:t>
              </a:r>
              <a:endParaRPr lang="en-US" sz="1200" b="1" dirty="0">
                <a:solidFill>
                  <a:srgbClr val="EAEAEA">
                    <a:lumMod val="10000"/>
                  </a:srgbClr>
                </a:solidFill>
              </a:endParaRPr>
            </a:p>
          </p:txBody>
        </p:sp>
        <p:sp>
          <p:nvSpPr>
            <p:cNvPr id="31632" name="TextBox 31631"/>
            <p:cNvSpPr txBox="1"/>
            <p:nvPr/>
          </p:nvSpPr>
          <p:spPr>
            <a:xfrm>
              <a:off x="4034532" y="2394109"/>
              <a:ext cx="1105098" cy="738664"/>
            </a:xfrm>
            <a:prstGeom prst="rect">
              <a:avLst/>
            </a:prstGeom>
            <a:noFill/>
          </p:spPr>
          <p:txBody>
            <a:bodyPr wrap="square" rtlCol="0">
              <a:spAutoFit/>
            </a:bodyPr>
            <a:lstStyle/>
            <a:p>
              <a:pPr algn="ctr"/>
              <a:r>
                <a:rPr lang="en-US" sz="1400" b="1" dirty="0" smtClean="0">
                  <a:solidFill>
                    <a:srgbClr val="EAEAEA">
                      <a:lumMod val="10000"/>
                    </a:srgbClr>
                  </a:solidFill>
                </a:rPr>
                <a:t>2. </a:t>
              </a:r>
              <a:r>
                <a:rPr lang="en-US" sz="1400" b="1" dirty="0" err="1" smtClean="0">
                  <a:solidFill>
                    <a:srgbClr val="EAEAEA">
                      <a:lumMod val="10000"/>
                    </a:srgbClr>
                  </a:solidFill>
                </a:rPr>
                <a:t>Lâm</a:t>
              </a:r>
              <a:r>
                <a:rPr lang="en-US" sz="1400" b="1" dirty="0" smtClean="0">
                  <a:solidFill>
                    <a:srgbClr val="EAEAEA">
                      <a:lumMod val="10000"/>
                    </a:srgbClr>
                  </a:solidFill>
                </a:rPr>
                <a:t> </a:t>
              </a:r>
              <a:r>
                <a:rPr lang="en-US" sz="1400" b="1" dirty="0" err="1" smtClean="0">
                  <a:solidFill>
                    <a:srgbClr val="EAEAEA">
                      <a:lumMod val="10000"/>
                    </a:srgbClr>
                  </a:solidFill>
                </a:rPr>
                <a:t>sàng</a:t>
              </a:r>
              <a:r>
                <a:rPr lang="en-US" sz="1400" b="1" dirty="0" smtClean="0">
                  <a:solidFill>
                    <a:srgbClr val="EAEAEA">
                      <a:lumMod val="10000"/>
                    </a:srgbClr>
                  </a:solidFill>
                </a:rPr>
                <a:t> </a:t>
              </a:r>
              <a:r>
                <a:rPr lang="en-US" sz="1400" b="1" dirty="0" err="1" smtClean="0">
                  <a:solidFill>
                    <a:srgbClr val="EAEAEA">
                      <a:lumMod val="10000"/>
                    </a:srgbClr>
                  </a:solidFill>
                </a:rPr>
                <a:t>của</a:t>
              </a:r>
              <a:r>
                <a:rPr lang="en-US" sz="1400" b="1" dirty="0" smtClean="0">
                  <a:solidFill>
                    <a:srgbClr val="EAEAEA">
                      <a:lumMod val="10000"/>
                    </a:srgbClr>
                  </a:solidFill>
                </a:rPr>
                <a:t> SPV</a:t>
              </a:r>
              <a:endParaRPr lang="en-US" sz="1400" b="1" dirty="0">
                <a:solidFill>
                  <a:srgbClr val="EAEAEA">
                    <a:lumMod val="10000"/>
                  </a:srgbClr>
                </a:solidFill>
              </a:endParaRPr>
            </a:p>
          </p:txBody>
        </p:sp>
        <p:sp>
          <p:nvSpPr>
            <p:cNvPr id="2738" name="TextBox 2737"/>
            <p:cNvSpPr txBox="1"/>
            <p:nvPr/>
          </p:nvSpPr>
          <p:spPr>
            <a:xfrm>
              <a:off x="5167312" y="3086290"/>
              <a:ext cx="1105098" cy="523220"/>
            </a:xfrm>
            <a:prstGeom prst="rect">
              <a:avLst/>
            </a:prstGeom>
            <a:noFill/>
          </p:spPr>
          <p:txBody>
            <a:bodyPr wrap="square" rtlCol="0">
              <a:spAutoFit/>
            </a:bodyPr>
            <a:lstStyle/>
            <a:p>
              <a:pPr algn="ctr"/>
              <a:r>
                <a:rPr lang="en-US" sz="1400" b="1" dirty="0" smtClean="0">
                  <a:solidFill>
                    <a:srgbClr val="FFFFFF"/>
                  </a:solidFill>
                </a:rPr>
                <a:t>3.Chẩn </a:t>
              </a:r>
              <a:r>
                <a:rPr lang="en-US" sz="1400" b="1" dirty="0" err="1" smtClean="0">
                  <a:solidFill>
                    <a:srgbClr val="FFFFFF"/>
                  </a:solidFill>
                </a:rPr>
                <a:t>đoán</a:t>
              </a:r>
              <a:r>
                <a:rPr lang="en-US" sz="1400" b="1" dirty="0" smtClean="0">
                  <a:solidFill>
                    <a:srgbClr val="FFFFFF"/>
                  </a:solidFill>
                </a:rPr>
                <a:t> SPV</a:t>
              </a:r>
              <a:endParaRPr lang="en-US" sz="1400" b="1" dirty="0">
                <a:solidFill>
                  <a:srgbClr val="FFFFFF"/>
                </a:solidFill>
              </a:endParaRPr>
            </a:p>
          </p:txBody>
        </p:sp>
        <p:sp>
          <p:nvSpPr>
            <p:cNvPr id="2739" name="TextBox 2738"/>
            <p:cNvSpPr txBox="1"/>
            <p:nvPr/>
          </p:nvSpPr>
          <p:spPr>
            <a:xfrm>
              <a:off x="5006891" y="4498340"/>
              <a:ext cx="1105098" cy="738664"/>
            </a:xfrm>
            <a:prstGeom prst="rect">
              <a:avLst/>
            </a:prstGeom>
            <a:noFill/>
          </p:spPr>
          <p:txBody>
            <a:bodyPr wrap="square" rtlCol="0">
              <a:spAutoFit/>
            </a:bodyPr>
            <a:lstStyle/>
            <a:p>
              <a:pPr algn="ctr"/>
              <a:r>
                <a:rPr lang="en-US" sz="1400" b="1" dirty="0" smtClean="0">
                  <a:solidFill>
                    <a:srgbClr val="EAEAEA">
                      <a:lumMod val="10000"/>
                    </a:srgbClr>
                  </a:solidFill>
                </a:rPr>
                <a:t>4.Trị </a:t>
              </a:r>
              <a:r>
                <a:rPr lang="en-US" sz="1400" b="1" dirty="0" err="1" smtClean="0">
                  <a:solidFill>
                    <a:srgbClr val="EAEAEA">
                      <a:lumMod val="10000"/>
                    </a:srgbClr>
                  </a:solidFill>
                </a:rPr>
                <a:t>liệu</a:t>
              </a:r>
              <a:r>
                <a:rPr lang="en-US" sz="1400" b="1" dirty="0" smtClean="0">
                  <a:solidFill>
                    <a:srgbClr val="EAEAEA">
                      <a:lumMod val="10000"/>
                    </a:srgbClr>
                  </a:solidFill>
                </a:rPr>
                <a:t> </a:t>
              </a:r>
              <a:r>
                <a:rPr lang="en-US" sz="1400" b="1" dirty="0" err="1" smtClean="0">
                  <a:solidFill>
                    <a:srgbClr val="EAEAEA">
                      <a:lumMod val="10000"/>
                    </a:srgbClr>
                  </a:solidFill>
                </a:rPr>
                <a:t>đặc</a:t>
              </a:r>
              <a:r>
                <a:rPr lang="en-US" sz="1400" b="1" dirty="0" smtClean="0">
                  <a:solidFill>
                    <a:srgbClr val="EAEAEA">
                      <a:lumMod val="10000"/>
                    </a:srgbClr>
                  </a:solidFill>
                </a:rPr>
                <a:t> </a:t>
              </a:r>
              <a:r>
                <a:rPr lang="en-US" sz="1400" b="1" dirty="0" err="1" smtClean="0">
                  <a:solidFill>
                    <a:srgbClr val="EAEAEA">
                      <a:lumMod val="10000"/>
                    </a:srgbClr>
                  </a:solidFill>
                </a:rPr>
                <a:t>hiệu</a:t>
              </a:r>
              <a:r>
                <a:rPr lang="en-US" sz="1400" b="1" dirty="0" smtClean="0">
                  <a:solidFill>
                    <a:srgbClr val="EAEAEA">
                      <a:lumMod val="10000"/>
                    </a:srgbClr>
                  </a:solidFill>
                </a:rPr>
                <a:t> SPV</a:t>
              </a:r>
              <a:endParaRPr lang="en-US" sz="1400" b="1" dirty="0">
                <a:solidFill>
                  <a:srgbClr val="EAEAEA">
                    <a:lumMod val="10000"/>
                  </a:srgbClr>
                </a:solidFill>
              </a:endParaRPr>
            </a:p>
          </p:txBody>
        </p:sp>
        <p:sp>
          <p:nvSpPr>
            <p:cNvPr id="2740" name="TextBox 2739"/>
            <p:cNvSpPr txBox="1"/>
            <p:nvPr/>
          </p:nvSpPr>
          <p:spPr>
            <a:xfrm>
              <a:off x="2986789" y="4498340"/>
              <a:ext cx="1105098" cy="738664"/>
            </a:xfrm>
            <a:prstGeom prst="rect">
              <a:avLst/>
            </a:prstGeom>
            <a:noFill/>
          </p:spPr>
          <p:txBody>
            <a:bodyPr wrap="square" rtlCol="0">
              <a:spAutoFit/>
            </a:bodyPr>
            <a:lstStyle/>
            <a:p>
              <a:pPr algn="ctr"/>
              <a:r>
                <a:rPr lang="en-US" sz="1400" b="1" dirty="0" smtClean="0">
                  <a:solidFill>
                    <a:srgbClr val="EAEAEA">
                      <a:lumMod val="10000"/>
                    </a:srgbClr>
                  </a:solidFill>
                </a:rPr>
                <a:t>5.Vai </a:t>
              </a:r>
              <a:r>
                <a:rPr lang="en-US" sz="1400" b="1" dirty="0" err="1" smtClean="0">
                  <a:solidFill>
                    <a:srgbClr val="EAEAEA">
                      <a:lumMod val="10000"/>
                    </a:srgbClr>
                  </a:solidFill>
                </a:rPr>
                <a:t>trò</a:t>
              </a:r>
              <a:r>
                <a:rPr lang="en-US" sz="1400" b="1" dirty="0" smtClean="0">
                  <a:solidFill>
                    <a:srgbClr val="EAEAEA">
                      <a:lumMod val="10000"/>
                    </a:srgbClr>
                  </a:solidFill>
                </a:rPr>
                <a:t> </a:t>
              </a:r>
              <a:r>
                <a:rPr lang="en-US" sz="1400" b="1" dirty="0" err="1" smtClean="0">
                  <a:solidFill>
                    <a:srgbClr val="EAEAEA">
                      <a:lumMod val="10000"/>
                    </a:srgbClr>
                  </a:solidFill>
                </a:rPr>
                <a:t>của</a:t>
              </a:r>
              <a:r>
                <a:rPr lang="en-US" sz="1400" b="1" dirty="0" smtClean="0">
                  <a:solidFill>
                    <a:srgbClr val="EAEAEA">
                      <a:lumMod val="10000"/>
                    </a:srgbClr>
                  </a:solidFill>
                </a:rPr>
                <a:t> </a:t>
              </a:r>
              <a:r>
                <a:rPr lang="en-US" sz="1400" b="1" dirty="0" err="1" smtClean="0">
                  <a:solidFill>
                    <a:srgbClr val="EAEAEA">
                      <a:lumMod val="10000"/>
                    </a:srgbClr>
                  </a:solidFill>
                </a:rPr>
                <a:t>điều</a:t>
              </a:r>
              <a:r>
                <a:rPr lang="en-US" sz="1400" b="1" dirty="0" smtClean="0">
                  <a:solidFill>
                    <a:srgbClr val="EAEAEA">
                      <a:lumMod val="10000"/>
                    </a:srgbClr>
                  </a:solidFill>
                </a:rPr>
                <a:t> </a:t>
              </a:r>
              <a:r>
                <a:rPr lang="en-US" sz="1400" b="1" dirty="0" err="1" smtClean="0">
                  <a:solidFill>
                    <a:srgbClr val="EAEAEA">
                      <a:lumMod val="10000"/>
                    </a:srgbClr>
                  </a:solidFill>
                </a:rPr>
                <a:t>dưỡng</a:t>
              </a:r>
              <a:endParaRPr lang="en-US" sz="1400" b="1" dirty="0">
                <a:solidFill>
                  <a:srgbClr val="EAEAEA">
                    <a:lumMod val="10000"/>
                  </a:srgbClr>
                </a:solidFill>
              </a:endParaRPr>
            </a:p>
          </p:txBody>
        </p:sp>
        <p:sp>
          <p:nvSpPr>
            <p:cNvPr id="2741" name="TextBox 2740"/>
            <p:cNvSpPr txBox="1"/>
            <p:nvPr/>
          </p:nvSpPr>
          <p:spPr>
            <a:xfrm>
              <a:off x="2820571" y="3086290"/>
              <a:ext cx="1105098" cy="738664"/>
            </a:xfrm>
            <a:prstGeom prst="rect">
              <a:avLst/>
            </a:prstGeom>
            <a:noFill/>
          </p:spPr>
          <p:txBody>
            <a:bodyPr wrap="square" rtlCol="0">
              <a:spAutoFit/>
            </a:bodyPr>
            <a:lstStyle/>
            <a:p>
              <a:pPr algn="ctr"/>
              <a:r>
                <a:rPr lang="en-US" sz="1400" b="1" dirty="0" smtClean="0">
                  <a:solidFill>
                    <a:srgbClr val="FFFFFF"/>
                  </a:solidFill>
                </a:rPr>
                <a:t>6.Phác </a:t>
              </a:r>
              <a:r>
                <a:rPr lang="en-US" sz="1400" b="1" dirty="0" err="1" smtClean="0">
                  <a:solidFill>
                    <a:srgbClr val="FFFFFF"/>
                  </a:solidFill>
                </a:rPr>
                <a:t>đồ</a:t>
              </a:r>
              <a:r>
                <a:rPr lang="en-US" sz="1400" b="1" dirty="0" smtClean="0">
                  <a:solidFill>
                    <a:srgbClr val="FFFFFF"/>
                  </a:solidFill>
                </a:rPr>
                <a:t> </a:t>
              </a:r>
              <a:r>
                <a:rPr lang="en-US" sz="1400" b="1" dirty="0" err="1" smtClean="0">
                  <a:solidFill>
                    <a:srgbClr val="FFFFFF"/>
                  </a:solidFill>
                </a:rPr>
                <a:t>điều</a:t>
              </a:r>
              <a:r>
                <a:rPr lang="en-US" sz="1400" b="1" dirty="0" smtClean="0">
                  <a:solidFill>
                    <a:srgbClr val="FFFFFF"/>
                  </a:solidFill>
                </a:rPr>
                <a:t> </a:t>
              </a:r>
              <a:r>
                <a:rPr lang="en-US" sz="1400" b="1" dirty="0" err="1" smtClean="0">
                  <a:solidFill>
                    <a:srgbClr val="FFFFFF"/>
                  </a:solidFill>
                </a:rPr>
                <a:t>trị</a:t>
              </a:r>
              <a:r>
                <a:rPr lang="en-US" sz="1400" b="1" dirty="0" smtClean="0">
                  <a:solidFill>
                    <a:srgbClr val="FFFFFF"/>
                  </a:solidFill>
                </a:rPr>
                <a:t> SPV</a:t>
              </a:r>
              <a:endParaRPr lang="en-US" sz="1400" b="1" dirty="0">
                <a:solidFill>
                  <a:srgbClr val="FFFFFF"/>
                </a:solidFill>
              </a:endParaRPr>
            </a:p>
          </p:txBody>
        </p:sp>
      </p:grpSp>
    </p:spTree>
    <p:extLst>
      <p:ext uri="{BB962C8B-B14F-4D97-AF65-F5344CB8AC3E}">
        <p14:creationId xmlns:p14="http://schemas.microsoft.com/office/powerpoint/2010/main" val="1592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1633"/>
                                        </p:tgtEl>
                                        <p:attrNameLst>
                                          <p:attrName>style.visibility</p:attrName>
                                        </p:attrNameLst>
                                      </p:cBhvr>
                                      <p:to>
                                        <p:strVal val="visible"/>
                                      </p:to>
                                    </p:set>
                                    <p:anim calcmode="lin" valueType="num">
                                      <p:cBhvr>
                                        <p:cTn id="7" dur="1000" fill="hold"/>
                                        <p:tgtEl>
                                          <p:spTgt spid="31633"/>
                                        </p:tgtEl>
                                        <p:attrNameLst>
                                          <p:attrName>ppt_w</p:attrName>
                                        </p:attrNameLst>
                                      </p:cBhvr>
                                      <p:tavLst>
                                        <p:tav tm="0">
                                          <p:val>
                                            <p:fltVal val="0"/>
                                          </p:val>
                                        </p:tav>
                                        <p:tav tm="100000">
                                          <p:val>
                                            <p:strVal val="#ppt_w"/>
                                          </p:val>
                                        </p:tav>
                                      </p:tavLst>
                                    </p:anim>
                                    <p:anim calcmode="lin" valueType="num">
                                      <p:cBhvr>
                                        <p:cTn id="8" dur="1000" fill="hold"/>
                                        <p:tgtEl>
                                          <p:spTgt spid="31633"/>
                                        </p:tgtEl>
                                        <p:attrNameLst>
                                          <p:attrName>ppt_h</p:attrName>
                                        </p:attrNameLst>
                                      </p:cBhvr>
                                      <p:tavLst>
                                        <p:tav tm="0">
                                          <p:val>
                                            <p:fltVal val="0"/>
                                          </p:val>
                                        </p:tav>
                                        <p:tav tm="100000">
                                          <p:val>
                                            <p:strVal val="#ppt_h"/>
                                          </p:val>
                                        </p:tav>
                                      </p:tavLst>
                                    </p:anim>
                                    <p:anim calcmode="lin" valueType="num">
                                      <p:cBhvr>
                                        <p:cTn id="9" dur="1000" fill="hold"/>
                                        <p:tgtEl>
                                          <p:spTgt spid="316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6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84"/>
            <a:ext cx="9144000" cy="6840415"/>
          </a:xfrm>
          <a:prstGeom prst="rect">
            <a:avLst/>
          </a:prstGeom>
        </p:spPr>
      </p:pic>
      <p:sp>
        <p:nvSpPr>
          <p:cNvPr id="4" name="Flowchart: Alternate Process 3"/>
          <p:cNvSpPr/>
          <p:nvPr/>
        </p:nvSpPr>
        <p:spPr>
          <a:xfrm>
            <a:off x="1600200" y="762000"/>
            <a:ext cx="2971800" cy="685800"/>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b="1" dirty="0">
              <a:solidFill>
                <a:srgbClr val="FFFFFF"/>
              </a:solidFill>
              <a:latin typeface="Times New Roman" pitchFamily="18" charset="0"/>
              <a:cs typeface="Times New Roman" pitchFamily="18" charset="0"/>
            </a:endParaRPr>
          </a:p>
        </p:txBody>
      </p:sp>
      <p:sp>
        <p:nvSpPr>
          <p:cNvPr id="5" name="TextBox 4"/>
          <p:cNvSpPr txBox="1"/>
          <p:nvPr/>
        </p:nvSpPr>
        <p:spPr>
          <a:xfrm>
            <a:off x="1371600" y="535513"/>
            <a:ext cx="3200400" cy="1138773"/>
          </a:xfrm>
          <a:prstGeom prst="rect">
            <a:avLst/>
          </a:prstGeom>
          <a:noFill/>
        </p:spPr>
        <p:txBody>
          <a:bodyPr wrap="square" rtlCol="0">
            <a:spAutoFit/>
          </a:bodyPr>
          <a:lstStyle/>
          <a:p>
            <a:pPr algn="ctr" fontAlgn="base">
              <a:spcBef>
                <a:spcPct val="0"/>
              </a:spcBef>
              <a:spcAft>
                <a:spcPct val="0"/>
              </a:spcAft>
            </a:pPr>
            <a:endParaRPr lang="vi-VN" b="1" dirty="0" smtClean="0">
              <a:solidFill>
                <a:srgbClr val="0E2FAD"/>
              </a:solidFill>
            </a:endParaRPr>
          </a:p>
          <a:p>
            <a:pPr algn="ctr" fontAlgn="base">
              <a:spcBef>
                <a:spcPct val="0"/>
              </a:spcBef>
              <a:spcAft>
                <a:spcPct val="0"/>
              </a:spcAft>
            </a:pPr>
            <a:r>
              <a:rPr lang="vi-VN" sz="3200" b="1" dirty="0" smtClean="0">
                <a:solidFill>
                  <a:srgbClr val="0E2FAD"/>
                </a:solidFill>
                <a:latin typeface="Times New Roman" pitchFamily="18" charset="0"/>
                <a:cs typeface="Times New Roman" pitchFamily="18" charset="0"/>
              </a:rPr>
              <a:t>1.Hô </a:t>
            </a:r>
            <a:r>
              <a:rPr lang="vi-VN" sz="3200" b="1" dirty="0">
                <a:solidFill>
                  <a:srgbClr val="0E2FAD"/>
                </a:solidFill>
                <a:latin typeface="Times New Roman" pitchFamily="18" charset="0"/>
                <a:cs typeface="Times New Roman" pitchFamily="18" charset="0"/>
              </a:rPr>
              <a:t>hấp:</a:t>
            </a:r>
          </a:p>
          <a:p>
            <a:pPr algn="ctr" fontAlgn="base">
              <a:spcBef>
                <a:spcPct val="0"/>
              </a:spcBef>
              <a:spcAft>
                <a:spcPct val="0"/>
              </a:spcAft>
            </a:pPr>
            <a:endParaRPr lang="vi-VN" b="1" dirty="0">
              <a:solidFill>
                <a:srgbClr val="0E2FAD"/>
              </a:solidFill>
            </a:endParaRPr>
          </a:p>
        </p:txBody>
      </p:sp>
      <p:sp>
        <p:nvSpPr>
          <p:cNvPr id="6" name="TextBox 5"/>
          <p:cNvSpPr txBox="1"/>
          <p:nvPr/>
        </p:nvSpPr>
        <p:spPr>
          <a:xfrm>
            <a:off x="228600" y="1753244"/>
            <a:ext cx="8229600" cy="3416320"/>
          </a:xfrm>
          <a:prstGeom prst="rect">
            <a:avLst/>
          </a:prstGeom>
          <a:noFill/>
        </p:spPr>
        <p:txBody>
          <a:bodyPr wrap="square" rtlCol="0">
            <a:spAutoFit/>
          </a:bodyPr>
          <a:lstStyle/>
          <a:p>
            <a:pPr fontAlgn="base">
              <a:spcBef>
                <a:spcPct val="0"/>
              </a:spcBef>
              <a:spcAft>
                <a:spcPct val="0"/>
              </a:spcAft>
            </a:pPr>
            <a:r>
              <a:rPr lang="vi-VN" b="1" dirty="0" smtClean="0">
                <a:solidFill>
                  <a:srgbClr val="C00000"/>
                </a:solidFill>
                <a:latin typeface="Times New Roman" pitchFamily="18" charset="0"/>
                <a:cs typeface="Times New Roman" pitchFamily="18" charset="0"/>
              </a:rPr>
              <a:t>- Duy </a:t>
            </a:r>
            <a:r>
              <a:rPr lang="vi-VN" b="1" dirty="0">
                <a:solidFill>
                  <a:srgbClr val="C00000"/>
                </a:solidFill>
                <a:latin typeface="Times New Roman" pitchFamily="18" charset="0"/>
                <a:cs typeface="Times New Roman" pitchFamily="18" charset="0"/>
              </a:rPr>
              <a:t>trì hô hấp: thông thoáng đường hô hấp, hút đờm </a:t>
            </a:r>
            <a:r>
              <a:rPr lang="en-US" b="1" smtClean="0">
                <a:solidFill>
                  <a:srgbClr val="C00000"/>
                </a:solidFill>
                <a:latin typeface="Times New Roman" pitchFamily="18" charset="0"/>
                <a:cs typeface="Times New Roman" pitchFamily="18" charset="0"/>
              </a:rPr>
              <a:t>d</a:t>
            </a:r>
            <a:r>
              <a:rPr lang="vi-VN" b="1" smtClean="0">
                <a:solidFill>
                  <a:srgbClr val="C00000"/>
                </a:solidFill>
                <a:latin typeface="Times New Roman" pitchFamily="18" charset="0"/>
                <a:cs typeface="Times New Roman" pitchFamily="18" charset="0"/>
              </a:rPr>
              <a:t>ãi</a:t>
            </a:r>
            <a:r>
              <a:rPr lang="vi-VN" b="1" dirty="0">
                <a:solidFill>
                  <a:srgbClr val="C00000"/>
                </a:solidFill>
                <a:latin typeface="Times New Roman" pitchFamily="18" charset="0"/>
                <a:cs typeface="Times New Roman" pitchFamily="18" charset="0"/>
              </a:rPr>
              <a:t>, cho bệnh nhân thở oxy (theo y lệnh).</a:t>
            </a:r>
          </a:p>
          <a:p>
            <a:pPr fontAlgn="base">
              <a:spcBef>
                <a:spcPct val="0"/>
              </a:spcBef>
              <a:spcAft>
                <a:spcPct val="0"/>
              </a:spcAft>
            </a:pPr>
            <a:endParaRPr lang="vi-VN" b="1" dirty="0" smtClean="0">
              <a:solidFill>
                <a:srgbClr val="C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C00000"/>
                </a:solidFill>
                <a:latin typeface="Times New Roman" pitchFamily="18" charset="0"/>
                <a:cs typeface="Times New Roman" pitchFamily="18" charset="0"/>
              </a:rPr>
              <a:t>- Nhịp </a:t>
            </a:r>
            <a:r>
              <a:rPr lang="vi-VN" b="1" dirty="0">
                <a:solidFill>
                  <a:srgbClr val="C00000"/>
                </a:solidFill>
                <a:latin typeface="Times New Roman" pitchFamily="18" charset="0"/>
                <a:cs typeface="Times New Roman" pitchFamily="18" charset="0"/>
              </a:rPr>
              <a:t>thở (nhanh,chậm,ngừng thở), biên độ (nông,yếu..), kiểu thở. 10&lt;THỞ &gt; 25 thì báo </a:t>
            </a:r>
            <a:r>
              <a:rPr lang="vi-VN" b="1" dirty="0" smtClean="0">
                <a:solidFill>
                  <a:srgbClr val="C00000"/>
                </a:solidFill>
                <a:latin typeface="Times New Roman" pitchFamily="18" charset="0"/>
                <a:cs typeface="Times New Roman" pitchFamily="18" charset="0"/>
              </a:rPr>
              <a:t>n</a:t>
            </a:r>
            <a:r>
              <a:rPr lang="en-US" b="1" dirty="0" smtClean="0">
                <a:solidFill>
                  <a:srgbClr val="C00000"/>
                </a:solidFill>
                <a:latin typeface="Times New Roman" pitchFamily="18" charset="0"/>
                <a:cs typeface="Times New Roman" pitchFamily="18" charset="0"/>
              </a:rPr>
              <a:t>gay</a:t>
            </a:r>
            <a:r>
              <a:rPr lang="vi-VN" b="1" dirty="0" smtClean="0">
                <a:solidFill>
                  <a:srgbClr val="C00000"/>
                </a:solidFill>
                <a:latin typeface="Times New Roman" pitchFamily="18" charset="0"/>
                <a:cs typeface="Times New Roman" pitchFamily="18" charset="0"/>
              </a:rPr>
              <a:t> </a:t>
            </a:r>
            <a:r>
              <a:rPr lang="vi-VN" b="1" dirty="0">
                <a:solidFill>
                  <a:srgbClr val="C00000"/>
                </a:solidFill>
                <a:latin typeface="Times New Roman" pitchFamily="18" charset="0"/>
                <a:cs typeface="Times New Roman" pitchFamily="18" charset="0"/>
              </a:rPr>
              <a:t>cho bác sĩ</a:t>
            </a:r>
          </a:p>
          <a:p>
            <a:pPr fontAlgn="base">
              <a:spcBef>
                <a:spcPct val="0"/>
              </a:spcBef>
              <a:spcAft>
                <a:spcPct val="0"/>
              </a:spcAft>
            </a:pPr>
            <a:endParaRPr lang="vi-VN" b="1" dirty="0" smtClean="0">
              <a:solidFill>
                <a:srgbClr val="C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C00000"/>
                </a:solidFill>
                <a:latin typeface="Times New Roman" pitchFamily="18" charset="0"/>
                <a:cs typeface="Times New Roman" pitchFamily="18" charset="0"/>
              </a:rPr>
              <a:t>- Đo </a:t>
            </a:r>
            <a:r>
              <a:rPr lang="vi-VN" b="1" dirty="0">
                <a:solidFill>
                  <a:srgbClr val="C00000"/>
                </a:solidFill>
                <a:latin typeface="Times New Roman" pitchFamily="18" charset="0"/>
                <a:cs typeface="Times New Roman" pitchFamily="18" charset="0"/>
              </a:rPr>
              <a:t>SpO2. Nếu &lt; 90% báo ngay cho bác sĩ </a:t>
            </a:r>
          </a:p>
          <a:p>
            <a:pPr fontAlgn="base">
              <a:spcBef>
                <a:spcPct val="0"/>
              </a:spcBef>
              <a:spcAft>
                <a:spcPct val="0"/>
              </a:spcAft>
            </a:pPr>
            <a:endParaRPr lang="vi-VN" b="1" dirty="0" smtClean="0">
              <a:solidFill>
                <a:srgbClr val="C00000"/>
              </a:solidFill>
              <a:latin typeface="Times New Roman" pitchFamily="18" charset="0"/>
              <a:cs typeface="Times New Roman" pitchFamily="18" charset="0"/>
            </a:endParaRPr>
          </a:p>
          <a:p>
            <a:pPr fontAlgn="base">
              <a:spcBef>
                <a:spcPct val="0"/>
              </a:spcBef>
              <a:spcAft>
                <a:spcPct val="0"/>
              </a:spcAft>
            </a:pPr>
            <a:r>
              <a:rPr lang="vi-VN" b="1" dirty="0" smtClean="0">
                <a:solidFill>
                  <a:srgbClr val="C00000"/>
                </a:solidFill>
                <a:latin typeface="Times New Roman" pitchFamily="18" charset="0"/>
                <a:cs typeface="Times New Roman" pitchFamily="18" charset="0"/>
              </a:rPr>
              <a:t>- Nếu </a:t>
            </a:r>
            <a:r>
              <a:rPr lang="vi-VN" b="1" dirty="0">
                <a:solidFill>
                  <a:srgbClr val="C00000"/>
                </a:solidFill>
                <a:latin typeface="Times New Roman" pitchFamily="18" charset="0"/>
                <a:cs typeface="Times New Roman" pitchFamily="18" charset="0"/>
              </a:rPr>
              <a:t>bệnh nhân có suy hô hấp( tím, vã mồ hôi, vật vã hốt hoảng...) nặng phải phối hợp với bác sỹ đặt nội khí quản hoặc mở khí quản cho bệnh nhân thở máy và theo dõi máy thở, nếu có chống máy phải báo bác s</a:t>
            </a:r>
            <a:r>
              <a:rPr lang="vi-VN" b="1" dirty="0" smtClean="0">
                <a:solidFill>
                  <a:srgbClr val="C00000"/>
                </a:solidFill>
                <a:latin typeface="Times New Roman" pitchFamily="18" charset="0"/>
                <a:cs typeface="Times New Roman" pitchFamily="18" charset="0"/>
              </a:rPr>
              <a:t>ĩ ngay</a:t>
            </a:r>
            <a:r>
              <a:rPr lang="vi-VN" b="1" dirty="0">
                <a:solidFill>
                  <a:srgbClr val="C00000"/>
                </a:solidFill>
                <a:latin typeface="Times New Roman" pitchFamily="18" charset="0"/>
                <a:cs typeface="Times New Roman" pitchFamily="18" charset="0"/>
              </a:rPr>
              <a:t>.</a:t>
            </a:r>
          </a:p>
          <a:p>
            <a:pPr fontAlgn="base">
              <a:spcBef>
                <a:spcPct val="0"/>
              </a:spcBef>
              <a:spcAft>
                <a:spcPct val="0"/>
              </a:spcAft>
            </a:pPr>
            <a:endParaRPr lang="vi-VN" b="1" dirty="0">
              <a:solidFill>
                <a:srgbClr val="0E2FAD"/>
              </a:solidFill>
            </a:endParaRPr>
          </a:p>
        </p:txBody>
      </p:sp>
    </p:spTree>
    <p:extLst>
      <p:ext uri="{BB962C8B-B14F-4D97-AF65-F5344CB8AC3E}">
        <p14:creationId xmlns:p14="http://schemas.microsoft.com/office/powerpoint/2010/main" val="375669209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ounded Rectangle 5"/>
          <p:cNvSpPr/>
          <p:nvPr/>
        </p:nvSpPr>
        <p:spPr>
          <a:xfrm>
            <a:off x="1143000" y="762000"/>
            <a:ext cx="2590800" cy="6345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sz="3200" b="1" dirty="0">
              <a:solidFill>
                <a:srgbClr val="FFFFFF"/>
              </a:solidFill>
              <a:latin typeface="Times New Roman" pitchFamily="18" charset="0"/>
              <a:cs typeface="Times New Roman" pitchFamily="18" charset="0"/>
            </a:endParaRPr>
          </a:p>
        </p:txBody>
      </p:sp>
      <p:sp>
        <p:nvSpPr>
          <p:cNvPr id="8" name="TextBox 7"/>
          <p:cNvSpPr txBox="1"/>
          <p:nvPr/>
        </p:nvSpPr>
        <p:spPr>
          <a:xfrm>
            <a:off x="1295400" y="762000"/>
            <a:ext cx="3505200" cy="584775"/>
          </a:xfrm>
          <a:prstGeom prst="rect">
            <a:avLst/>
          </a:prstGeom>
          <a:noFill/>
        </p:spPr>
        <p:txBody>
          <a:bodyPr wrap="square" rtlCol="0">
            <a:spAutoFit/>
          </a:bodyPr>
          <a:lstStyle/>
          <a:p>
            <a:pPr fontAlgn="base">
              <a:spcBef>
                <a:spcPct val="0"/>
              </a:spcBef>
              <a:spcAft>
                <a:spcPct val="0"/>
              </a:spcAft>
            </a:pPr>
            <a:r>
              <a:rPr lang="en-US" sz="3200" b="1" dirty="0" smtClean="0">
                <a:solidFill>
                  <a:srgbClr val="0E2FAD"/>
                </a:solidFill>
                <a:latin typeface="Times New Roman" pitchFamily="18" charset="0"/>
                <a:cs typeface="Times New Roman" pitchFamily="18" charset="0"/>
              </a:rPr>
              <a:t>2. </a:t>
            </a:r>
            <a:r>
              <a:rPr lang="en-US" sz="3200" b="1" dirty="0" err="1" smtClean="0">
                <a:solidFill>
                  <a:srgbClr val="0E2FAD"/>
                </a:solidFill>
                <a:latin typeface="Times New Roman" pitchFamily="18" charset="0"/>
                <a:cs typeface="Times New Roman" pitchFamily="18" charset="0"/>
              </a:rPr>
              <a:t>Tuần</a:t>
            </a:r>
            <a:r>
              <a:rPr lang="en-US" sz="3200" b="1" dirty="0" smtClean="0">
                <a:solidFill>
                  <a:srgbClr val="0E2FAD"/>
                </a:solidFill>
                <a:latin typeface="Times New Roman" pitchFamily="18" charset="0"/>
                <a:cs typeface="Times New Roman" pitchFamily="18" charset="0"/>
              </a:rPr>
              <a:t> </a:t>
            </a:r>
            <a:r>
              <a:rPr lang="en-US" sz="3200" b="1" dirty="0" err="1" smtClean="0">
                <a:solidFill>
                  <a:srgbClr val="0E2FAD"/>
                </a:solidFill>
                <a:latin typeface="Times New Roman" pitchFamily="18" charset="0"/>
                <a:cs typeface="Times New Roman" pitchFamily="18" charset="0"/>
              </a:rPr>
              <a:t>hoàn</a:t>
            </a:r>
            <a:endParaRPr lang="vi-VN" sz="3200" b="1" dirty="0">
              <a:solidFill>
                <a:srgbClr val="0E2FAD"/>
              </a:solidFill>
              <a:latin typeface="Times New Roman" pitchFamily="18" charset="0"/>
              <a:cs typeface="Times New Roman" pitchFamily="18" charset="0"/>
            </a:endParaRPr>
          </a:p>
        </p:txBody>
      </p:sp>
      <p:sp>
        <p:nvSpPr>
          <p:cNvPr id="9" name="TextBox 8"/>
          <p:cNvSpPr txBox="1"/>
          <p:nvPr/>
        </p:nvSpPr>
        <p:spPr>
          <a:xfrm>
            <a:off x="1143000" y="1676400"/>
            <a:ext cx="6705600" cy="4801314"/>
          </a:xfrm>
          <a:prstGeom prst="rect">
            <a:avLst/>
          </a:prstGeom>
          <a:noFill/>
        </p:spPr>
        <p:txBody>
          <a:bodyPr wrap="square" rtlCol="0">
            <a:spAutoFit/>
          </a:bodyPr>
          <a:lstStyle/>
          <a:p>
            <a:pPr fontAlgn="base">
              <a:spcBef>
                <a:spcPct val="0"/>
              </a:spcBef>
              <a:spcAft>
                <a:spcPct val="0"/>
              </a:spcAft>
            </a:pPr>
            <a:r>
              <a:rPr lang="en-US" b="1" dirty="0">
                <a:solidFill>
                  <a:srgbClr val="0E2FAD"/>
                </a:solidFill>
                <a:latin typeface="Times New Roman" pitchFamily="18" charset="0"/>
                <a:cs typeface="Times New Roman" pitchFamily="18" charset="0"/>
              </a:rPr>
              <a:t>- </a:t>
            </a:r>
            <a:r>
              <a:rPr lang="vi-VN" b="1" dirty="0" smtClean="0">
                <a:solidFill>
                  <a:srgbClr val="0E2FAD"/>
                </a:solidFill>
                <a:latin typeface="Times New Roman" pitchFamily="18" charset="0"/>
                <a:cs typeface="Times New Roman" pitchFamily="18" charset="0"/>
              </a:rPr>
              <a:t>Mạch, huyết  áp, </a:t>
            </a:r>
            <a:r>
              <a:rPr lang="vi-VN" b="1" dirty="0">
                <a:solidFill>
                  <a:srgbClr val="0E2FAD"/>
                </a:solidFill>
                <a:latin typeface="Times New Roman" pitchFamily="18" charset="0"/>
                <a:cs typeface="Times New Roman" pitchFamily="18" charset="0"/>
              </a:rPr>
              <a:t>nhịp tim (nghe tim, máy monitoring, điện tim)</a:t>
            </a:r>
            <a:r>
              <a:rPr lang="en-US" b="1" dirty="0">
                <a:solidFill>
                  <a:srgbClr val="0E2FAD"/>
                </a:solidFill>
                <a:latin typeface="Times New Roman" pitchFamily="18" charset="0"/>
                <a:cs typeface="Times New Roman" pitchFamily="18" charset="0"/>
              </a:rPr>
              <a:t>.</a:t>
            </a:r>
            <a:endParaRPr lang="vi-VN" b="1" dirty="0">
              <a:solidFill>
                <a:srgbClr val="0E2FAD"/>
              </a:solidFill>
              <a:latin typeface="Times New Roman" pitchFamily="18" charset="0"/>
              <a:cs typeface="Times New Roman" pitchFamily="18" charset="0"/>
            </a:endParaRPr>
          </a:p>
          <a:p>
            <a:pPr fontAlgn="base">
              <a:spcBef>
                <a:spcPct val="0"/>
              </a:spcBef>
              <a:spcAft>
                <a:spcPct val="0"/>
              </a:spcAft>
            </a:pPr>
            <a:r>
              <a:rPr lang="vi-VN" b="1" dirty="0">
                <a:solidFill>
                  <a:srgbClr val="0E2FAD"/>
                </a:solidFill>
                <a:latin typeface="Times New Roman" pitchFamily="18" charset="0"/>
                <a:cs typeface="Times New Roman" pitchFamily="18" charset="0"/>
              </a:rPr>
              <a:t>- Dấu hiệu giảm tưới máu ngoại biên: da lạnh, ẩm, vân tím-đái ít-vật vã, lo lắng.</a:t>
            </a:r>
          </a:p>
          <a:p>
            <a:pPr fontAlgn="base">
              <a:spcBef>
                <a:spcPct val="0"/>
              </a:spcBef>
              <a:spcAft>
                <a:spcPct val="0"/>
              </a:spcAft>
            </a:pPr>
            <a:r>
              <a:rPr lang="vi-VN" b="1" dirty="0">
                <a:solidFill>
                  <a:srgbClr val="0E2FAD"/>
                </a:solidFill>
                <a:latin typeface="Times New Roman" pitchFamily="18" charset="0"/>
                <a:cs typeface="Times New Roman" pitchFamily="18" charset="0"/>
              </a:rPr>
              <a:t>- Nhanh chóng hỏi tiền sử, bệnh sử (qua BN, người nhà...) và tìm các dấu hiệu định hướng nguyên nhân: Chảy máu, dị ứng thuốc, đau ngực, nhiễm trùng...</a:t>
            </a:r>
          </a:p>
          <a:p>
            <a:pPr fontAlgn="base">
              <a:spcBef>
                <a:spcPct val="0"/>
              </a:spcBef>
              <a:spcAft>
                <a:spcPct val="0"/>
              </a:spcAft>
            </a:pPr>
            <a:r>
              <a:rPr lang="vi-VN" b="1" dirty="0">
                <a:solidFill>
                  <a:srgbClr val="0E2FAD"/>
                </a:solidFill>
                <a:latin typeface="Times New Roman" pitchFamily="18" charset="0"/>
                <a:cs typeface="Times New Roman" pitchFamily="18" charset="0"/>
              </a:rPr>
              <a:t>- Thảo luận với bác sỹ để nắm rõ hơn về tình trạng và xu hướng diễn biến của </a:t>
            </a:r>
            <a:r>
              <a:rPr lang="vi-VN" b="1" dirty="0" smtClean="0">
                <a:solidFill>
                  <a:srgbClr val="0E2FAD"/>
                </a:solidFill>
                <a:latin typeface="Times New Roman" pitchFamily="18" charset="0"/>
                <a:cs typeface="Times New Roman" pitchFamily="18" charset="0"/>
              </a:rPr>
              <a:t>bệnh nhân : </a:t>
            </a:r>
            <a:r>
              <a:rPr lang="vi-VN" b="1" dirty="0">
                <a:solidFill>
                  <a:srgbClr val="0E2FAD"/>
                </a:solidFill>
                <a:latin typeface="Times New Roman" pitchFamily="18" charset="0"/>
                <a:cs typeface="Times New Roman" pitchFamily="18" charset="0"/>
              </a:rPr>
              <a:t>50&lt;mạch&gt;130; 90/60&lt;HA&gt; 160/90</a:t>
            </a:r>
          </a:p>
          <a:p>
            <a:pPr fontAlgn="base">
              <a:spcBef>
                <a:spcPct val="0"/>
              </a:spcBef>
              <a:spcAft>
                <a:spcPct val="0"/>
              </a:spcAft>
            </a:pPr>
            <a:r>
              <a:rPr lang="vi-VN" b="1" dirty="0">
                <a:solidFill>
                  <a:srgbClr val="0E2FAD"/>
                </a:solidFill>
                <a:latin typeface="Times New Roman" pitchFamily="18" charset="0"/>
                <a:cs typeface="Times New Roman" pitchFamily="18" charset="0"/>
              </a:rPr>
              <a:t>- Cầm máu nếu có xuất huyết xảy ra, phụ bác sĩ đặt catheter tĩnh mạch trung tâm, mục đích để theo dõi áp lực tĩnh mạch trung tâm để bù dịch, máu, theo dõi khối lượng tuần hoàn và theo dõi diễn biến của sốc</a:t>
            </a:r>
          </a:p>
          <a:p>
            <a:pPr fontAlgn="base">
              <a:spcBef>
                <a:spcPct val="0"/>
              </a:spcBef>
              <a:spcAft>
                <a:spcPct val="0"/>
              </a:spcAft>
            </a:pPr>
            <a:r>
              <a:rPr lang="vi-VN" b="1" dirty="0">
                <a:solidFill>
                  <a:srgbClr val="0E2FAD"/>
                </a:solidFill>
                <a:latin typeface="Times New Roman" pitchFamily="18" charset="0"/>
                <a:cs typeface="Times New Roman" pitchFamily="18" charset="0"/>
              </a:rPr>
              <a:t>- Thực hiện các y lệnh nhanh chóng và kịp thời, chính xác: tiêm, truyền dịch cho bệnh nhân, lấy máu làm xét nghiệm cấp ( nên lấy tĩnh mạch bẹn vì dễ lấy khi cấp cứu), đo điện tâm đồ, X quang tim phổi…</a:t>
            </a:r>
            <a:br>
              <a:rPr lang="vi-VN" b="1" dirty="0">
                <a:solidFill>
                  <a:srgbClr val="0E2FAD"/>
                </a:solidFill>
                <a:latin typeface="Times New Roman" pitchFamily="18" charset="0"/>
                <a:cs typeface="Times New Roman" pitchFamily="18" charset="0"/>
              </a:rPr>
            </a:br>
            <a:endParaRPr lang="vi-VN" b="1" dirty="0">
              <a:solidFill>
                <a:srgbClr val="0E2FAD"/>
              </a:solidFill>
              <a:latin typeface="Times New Roman" pitchFamily="18" charset="0"/>
              <a:cs typeface="Times New Roman" pitchFamily="18" charset="0"/>
            </a:endParaRPr>
          </a:p>
        </p:txBody>
      </p:sp>
    </p:spTree>
    <p:extLst>
      <p:ext uri="{BB962C8B-B14F-4D97-AF65-F5344CB8AC3E}">
        <p14:creationId xmlns:p14="http://schemas.microsoft.com/office/powerpoint/2010/main" val="1628941603"/>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63"/>
            <a:ext cx="9144000" cy="6858000"/>
          </a:xfrm>
          <a:prstGeom prst="rect">
            <a:avLst/>
          </a:prstGeom>
        </p:spPr>
      </p:pic>
      <p:sp>
        <p:nvSpPr>
          <p:cNvPr id="5" name="Rounded Rectangle 4"/>
          <p:cNvSpPr/>
          <p:nvPr/>
        </p:nvSpPr>
        <p:spPr>
          <a:xfrm>
            <a:off x="1524000" y="794266"/>
            <a:ext cx="37338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b="1">
              <a:solidFill>
                <a:srgbClr val="FFFFFF"/>
              </a:solidFill>
            </a:endParaRPr>
          </a:p>
        </p:txBody>
      </p:sp>
      <p:sp>
        <p:nvSpPr>
          <p:cNvPr id="7" name="TextBox 6"/>
          <p:cNvSpPr txBox="1"/>
          <p:nvPr/>
        </p:nvSpPr>
        <p:spPr>
          <a:xfrm>
            <a:off x="1524000" y="914400"/>
            <a:ext cx="3657600" cy="369332"/>
          </a:xfrm>
          <a:prstGeom prst="rect">
            <a:avLst/>
          </a:prstGeom>
          <a:noFill/>
        </p:spPr>
        <p:txBody>
          <a:bodyPr wrap="square" rtlCol="0">
            <a:spAutoFit/>
          </a:bodyPr>
          <a:lstStyle/>
          <a:p>
            <a:pPr fontAlgn="base">
              <a:spcBef>
                <a:spcPct val="0"/>
              </a:spcBef>
              <a:spcAft>
                <a:spcPct val="0"/>
              </a:spcAft>
            </a:pPr>
            <a:r>
              <a:rPr lang="en-US" b="1" dirty="0" smtClean="0">
                <a:solidFill>
                  <a:srgbClr val="0E2FAD"/>
                </a:solidFill>
                <a:latin typeface="Times New Roman" pitchFamily="18" charset="0"/>
                <a:cs typeface="Times New Roman" pitchFamily="18" charset="0"/>
              </a:rPr>
              <a:t>3. </a:t>
            </a:r>
            <a:r>
              <a:rPr lang="vi-VN" b="1" dirty="0">
                <a:solidFill>
                  <a:srgbClr val="0E2FAD"/>
                </a:solidFill>
                <a:latin typeface="Times New Roman" pitchFamily="18" charset="0"/>
                <a:cs typeface="Times New Roman" pitchFamily="18" charset="0"/>
              </a:rPr>
              <a:t>Theo dõi các dấu hiệu sống </a:t>
            </a:r>
          </a:p>
        </p:txBody>
      </p:sp>
      <p:sp>
        <p:nvSpPr>
          <p:cNvPr id="8" name="Rectangle 7"/>
          <p:cNvSpPr/>
          <p:nvPr/>
        </p:nvSpPr>
        <p:spPr>
          <a:xfrm>
            <a:off x="4191000" y="2413338"/>
            <a:ext cx="4953000" cy="2585323"/>
          </a:xfrm>
          <a:prstGeom prst="rect">
            <a:avLst/>
          </a:prstGeom>
        </p:spPr>
        <p:txBody>
          <a:bodyPr wrap="square">
            <a:spAutoFit/>
          </a:bodyPr>
          <a:lstStyle/>
          <a:p>
            <a:pPr fontAlgn="base">
              <a:spcBef>
                <a:spcPct val="0"/>
              </a:spcBef>
              <a:spcAft>
                <a:spcPct val="0"/>
              </a:spcAft>
            </a:pPr>
            <a:r>
              <a:rPr lang="vi-VN" b="1" dirty="0">
                <a:solidFill>
                  <a:srgbClr val="0E2FAD"/>
                </a:solidFill>
                <a:latin typeface="Times New Roman" pitchFamily="18" charset="0"/>
                <a:cs typeface="Times New Roman" pitchFamily="18" charset="0"/>
              </a:rPr>
              <a:t>Theo dõi các dấu hiệu sống 10 phút 1 lần đến khi huyết áp tối đa lên đến 100 </a:t>
            </a:r>
            <a:r>
              <a:rPr lang="vi-VN" b="1" dirty="0" smtClean="0">
                <a:solidFill>
                  <a:srgbClr val="0E2FAD"/>
                </a:solidFill>
                <a:latin typeface="Times New Roman" pitchFamily="18" charset="0"/>
                <a:cs typeface="Times New Roman" pitchFamily="18" charset="0"/>
              </a:rPr>
              <a:t>mmHg. </a:t>
            </a:r>
            <a:endParaRPr lang="vi-VN" b="1" dirty="0">
              <a:solidFill>
                <a:srgbClr val="0E2FAD"/>
              </a:solidFill>
              <a:latin typeface="Times New Roman" pitchFamily="18" charset="0"/>
              <a:cs typeface="Times New Roman" pitchFamily="18" charset="0"/>
            </a:endParaRP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smtClean="0">
                <a:solidFill>
                  <a:srgbClr val="0E2FAD"/>
                </a:solidFill>
                <a:latin typeface="Times New Roman" pitchFamily="18" charset="0"/>
                <a:cs typeface="Times New Roman" pitchFamily="18" charset="0"/>
              </a:rPr>
              <a:t>Sau </a:t>
            </a:r>
            <a:r>
              <a:rPr lang="vi-VN" b="1" dirty="0">
                <a:solidFill>
                  <a:srgbClr val="0E2FAD"/>
                </a:solidFill>
                <a:latin typeface="Times New Roman" pitchFamily="18" charset="0"/>
                <a:cs typeface="Times New Roman" pitchFamily="18" charset="0"/>
              </a:rPr>
              <a:t>đó cứ 30 phút do 1 lần đến khi tiến triển tương đối </a:t>
            </a:r>
            <a:r>
              <a:rPr lang="vi-VN" b="1" dirty="0" smtClean="0">
                <a:solidFill>
                  <a:srgbClr val="0E2FAD"/>
                </a:solidFill>
                <a:latin typeface="Times New Roman" pitchFamily="18" charset="0"/>
                <a:cs typeface="Times New Roman" pitchFamily="18" charset="0"/>
              </a:rPr>
              <a:t>tốt.</a:t>
            </a:r>
          </a:p>
          <a:p>
            <a:pPr fontAlgn="base">
              <a:spcBef>
                <a:spcPct val="0"/>
              </a:spcBef>
              <a:spcAft>
                <a:spcPct val="0"/>
              </a:spcAft>
            </a:pPr>
            <a:endParaRPr lang="vi-VN" b="1" dirty="0" smtClean="0">
              <a:solidFill>
                <a:srgbClr val="0E2FAD"/>
              </a:solidFill>
              <a:latin typeface="Times New Roman" pitchFamily="18" charset="0"/>
              <a:cs typeface="Times New Roman" pitchFamily="18" charset="0"/>
            </a:endParaRPr>
          </a:p>
          <a:p>
            <a:pPr fontAlgn="base">
              <a:spcBef>
                <a:spcPct val="0"/>
              </a:spcBef>
              <a:spcAft>
                <a:spcPct val="0"/>
              </a:spcAft>
            </a:pPr>
            <a:r>
              <a:rPr lang="vi-VN" b="1" dirty="0" smtClean="0">
                <a:solidFill>
                  <a:srgbClr val="0E2FAD"/>
                </a:solidFill>
                <a:latin typeface="Times New Roman" pitchFamily="18" charset="0"/>
                <a:cs typeface="Times New Roman" pitchFamily="18" charset="0"/>
              </a:rPr>
              <a:t> Cuối cùng 1 </a:t>
            </a:r>
            <a:r>
              <a:rPr lang="vi-VN" b="1" dirty="0">
                <a:solidFill>
                  <a:srgbClr val="0E2FAD"/>
                </a:solidFill>
                <a:latin typeface="Times New Roman" pitchFamily="18" charset="0"/>
                <a:cs typeface="Times New Roman" pitchFamily="18" charset="0"/>
              </a:rPr>
              <a:t>giờ đo huyết áp 1 lần để đánh giá sự tiến triển của sốc và xử trí kịp thời.</a:t>
            </a:r>
            <a:br>
              <a:rPr lang="vi-VN" b="1" dirty="0">
                <a:solidFill>
                  <a:srgbClr val="0E2FAD"/>
                </a:solidFill>
                <a:latin typeface="Times New Roman" pitchFamily="18" charset="0"/>
                <a:cs typeface="Times New Roman" pitchFamily="18" charset="0"/>
              </a:rPr>
            </a:br>
            <a:endParaRPr lang="vi-VN" b="1" dirty="0">
              <a:solidFill>
                <a:srgbClr val="0E2FAD"/>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133600"/>
            <a:ext cx="3314700" cy="2865061"/>
          </a:xfrm>
          <a:prstGeom prst="rect">
            <a:avLst/>
          </a:prstGeom>
        </p:spPr>
      </p:pic>
    </p:spTree>
    <p:extLst>
      <p:ext uri="{BB962C8B-B14F-4D97-AF65-F5344CB8AC3E}">
        <p14:creationId xmlns:p14="http://schemas.microsoft.com/office/powerpoint/2010/main" val="3665191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ounded Rectangle 5"/>
          <p:cNvSpPr/>
          <p:nvPr/>
        </p:nvSpPr>
        <p:spPr>
          <a:xfrm>
            <a:off x="1447800" y="990599"/>
            <a:ext cx="2667000" cy="4572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b="1">
              <a:solidFill>
                <a:srgbClr val="FFFFFF"/>
              </a:solidFill>
            </a:endParaRPr>
          </a:p>
        </p:txBody>
      </p:sp>
      <p:sp>
        <p:nvSpPr>
          <p:cNvPr id="7" name="TextBox 6"/>
          <p:cNvSpPr txBox="1"/>
          <p:nvPr/>
        </p:nvSpPr>
        <p:spPr>
          <a:xfrm>
            <a:off x="1409700" y="990599"/>
            <a:ext cx="2667000" cy="646331"/>
          </a:xfrm>
          <a:prstGeom prst="rect">
            <a:avLst/>
          </a:prstGeom>
          <a:noFill/>
        </p:spPr>
        <p:txBody>
          <a:bodyPr wrap="square" rtlCol="0">
            <a:spAutoFit/>
          </a:bodyPr>
          <a:lstStyle/>
          <a:p>
            <a:pPr fontAlgn="base">
              <a:spcBef>
                <a:spcPct val="0"/>
              </a:spcBef>
              <a:spcAft>
                <a:spcPct val="0"/>
              </a:spcAft>
            </a:pPr>
            <a:r>
              <a:rPr lang="vi-VN" b="1" dirty="0" smtClean="0">
                <a:solidFill>
                  <a:srgbClr val="0E2FAD"/>
                </a:solidFill>
                <a:latin typeface="Times New Roman" pitchFamily="18" charset="0"/>
                <a:cs typeface="Times New Roman" pitchFamily="18" charset="0"/>
              </a:rPr>
              <a:t>4. Theo dõi sự bài tiết</a:t>
            </a:r>
          </a:p>
          <a:p>
            <a:pPr fontAlgn="base">
              <a:spcBef>
                <a:spcPct val="0"/>
              </a:spcBef>
              <a:spcAft>
                <a:spcPct val="0"/>
              </a:spcAft>
            </a:pPr>
            <a:endParaRPr lang="vi-VN" b="1" dirty="0">
              <a:solidFill>
                <a:srgbClr val="0E2FAD"/>
              </a:solidFill>
              <a:latin typeface="Times New Roman" pitchFamily="18" charset="0"/>
              <a:cs typeface="Times New Roman" pitchFamily="18" charset="0"/>
            </a:endParaRPr>
          </a:p>
        </p:txBody>
      </p:sp>
      <p:sp>
        <p:nvSpPr>
          <p:cNvPr id="8" name="Rectangle 7"/>
          <p:cNvSpPr/>
          <p:nvPr/>
        </p:nvSpPr>
        <p:spPr>
          <a:xfrm>
            <a:off x="762000" y="1435100"/>
            <a:ext cx="8305800" cy="1200329"/>
          </a:xfrm>
          <a:prstGeom prst="rect">
            <a:avLst/>
          </a:prstGeom>
        </p:spPr>
        <p:txBody>
          <a:bodyPr wrap="square">
            <a:spAutoFit/>
          </a:bodyPr>
          <a:lstStyle/>
          <a:p>
            <a:pPr fontAlgn="base">
              <a:spcBef>
                <a:spcPct val="0"/>
              </a:spcBef>
              <a:spcAft>
                <a:spcPct val="0"/>
              </a:spcAft>
            </a:pPr>
            <a:endParaRPr lang="vi-VN" b="1" dirty="0">
              <a:solidFill>
                <a:srgbClr val="0E2FAD"/>
              </a:solidFill>
            </a:endParaRPr>
          </a:p>
          <a:p>
            <a:pPr fontAlgn="base">
              <a:spcBef>
                <a:spcPct val="0"/>
              </a:spcBef>
              <a:spcAft>
                <a:spcPct val="0"/>
              </a:spcAft>
            </a:pPr>
            <a:r>
              <a:rPr lang="vi-VN" b="1" dirty="0" smtClean="0">
                <a:solidFill>
                  <a:srgbClr val="0E2FAD"/>
                </a:solidFill>
                <a:latin typeface="Times New Roman" pitchFamily="18" charset="0"/>
                <a:cs typeface="Times New Roman" pitchFamily="18" charset="0"/>
              </a:rPr>
              <a:t>Đặt </a:t>
            </a:r>
            <a:r>
              <a:rPr lang="vi-VN" b="1" dirty="0">
                <a:solidFill>
                  <a:srgbClr val="0E2FAD"/>
                </a:solidFill>
                <a:latin typeface="Times New Roman" pitchFamily="18" charset="0"/>
                <a:cs typeface="Times New Roman" pitchFamily="18" charset="0"/>
              </a:rPr>
              <a:t>thông tiểu để lưu thông và theo dõi lượng nước tiểu từng giờ, nếu nước tiểu ít, vô niệu trong 6 giờ đầu là tiên lượng bệnh nhân xấu, báo ngay bác </a:t>
            </a:r>
            <a:r>
              <a:rPr lang="vi-VN" b="1" dirty="0" smtClean="0">
                <a:solidFill>
                  <a:srgbClr val="0E2FAD"/>
                </a:solidFill>
                <a:latin typeface="Times New Roman" pitchFamily="18" charset="0"/>
                <a:cs typeface="Times New Roman" pitchFamily="18" charset="0"/>
              </a:rPr>
              <a:t>sĩ.</a:t>
            </a: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endParaRPr lang="vi-VN" b="1" dirty="0">
              <a:solidFill>
                <a:srgbClr val="0E2FAD"/>
              </a:solidFill>
              <a:latin typeface="Times New Roman" pitchFamily="18" charset="0"/>
              <a:cs typeface="Times New Roman" pitchFamily="18" charset="0"/>
            </a:endParaRPr>
          </a:p>
        </p:txBody>
      </p:sp>
      <p:sp>
        <p:nvSpPr>
          <p:cNvPr id="9" name="Rounded Rectangle 8"/>
          <p:cNvSpPr/>
          <p:nvPr/>
        </p:nvSpPr>
        <p:spPr>
          <a:xfrm>
            <a:off x="1384300" y="2631322"/>
            <a:ext cx="2667000" cy="4657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b="1">
              <a:solidFill>
                <a:srgbClr val="FFFFFF"/>
              </a:solidFill>
            </a:endParaRPr>
          </a:p>
        </p:txBody>
      </p:sp>
      <p:sp>
        <p:nvSpPr>
          <p:cNvPr id="10" name="TextBox 9"/>
          <p:cNvSpPr txBox="1"/>
          <p:nvPr/>
        </p:nvSpPr>
        <p:spPr>
          <a:xfrm>
            <a:off x="1447800" y="2679542"/>
            <a:ext cx="2895600" cy="369332"/>
          </a:xfrm>
          <a:prstGeom prst="rect">
            <a:avLst/>
          </a:prstGeom>
          <a:noFill/>
        </p:spPr>
        <p:txBody>
          <a:bodyPr wrap="square" rtlCol="0">
            <a:spAutoFit/>
          </a:bodyPr>
          <a:lstStyle/>
          <a:p>
            <a:pPr fontAlgn="base">
              <a:spcBef>
                <a:spcPct val="0"/>
              </a:spcBef>
              <a:spcAft>
                <a:spcPct val="0"/>
              </a:spcAft>
            </a:pPr>
            <a:r>
              <a:rPr lang="vi-VN" b="1" dirty="0" smtClean="0">
                <a:solidFill>
                  <a:srgbClr val="0E2FAD"/>
                </a:solidFill>
                <a:latin typeface="Times New Roman" pitchFamily="18" charset="0"/>
                <a:cs typeface="Times New Roman" pitchFamily="18" charset="0"/>
              </a:rPr>
              <a:t>5. Đặt thông dạ dày</a:t>
            </a:r>
            <a:endParaRPr lang="vi-VN" b="1" dirty="0">
              <a:solidFill>
                <a:srgbClr val="0E2FAD"/>
              </a:solidFill>
              <a:latin typeface="Times New Roman" pitchFamily="18" charset="0"/>
              <a:cs typeface="Times New Roman" pitchFamily="18" charset="0"/>
            </a:endParaRPr>
          </a:p>
        </p:txBody>
      </p:sp>
      <p:sp>
        <p:nvSpPr>
          <p:cNvPr id="13" name="TextBox 12"/>
          <p:cNvSpPr txBox="1"/>
          <p:nvPr/>
        </p:nvSpPr>
        <p:spPr>
          <a:xfrm>
            <a:off x="838200" y="2930576"/>
            <a:ext cx="8153400" cy="1477328"/>
          </a:xfrm>
          <a:prstGeom prst="rect">
            <a:avLst/>
          </a:prstGeom>
          <a:noFill/>
        </p:spPr>
        <p:txBody>
          <a:bodyPr wrap="square" rtlCol="0">
            <a:spAutoFit/>
          </a:bodyPr>
          <a:lstStyle/>
          <a:p>
            <a:pPr fontAlgn="base">
              <a:spcBef>
                <a:spcPct val="0"/>
              </a:spcBef>
              <a:spcAft>
                <a:spcPct val="0"/>
              </a:spcAft>
            </a:pPr>
            <a:endParaRPr lang="vi-VN" b="1" dirty="0">
              <a:solidFill>
                <a:srgbClr val="0E2FAD"/>
              </a:solidFill>
            </a:endParaRPr>
          </a:p>
          <a:p>
            <a:pPr fontAlgn="base">
              <a:spcBef>
                <a:spcPct val="0"/>
              </a:spcBef>
              <a:spcAft>
                <a:spcPct val="0"/>
              </a:spcAft>
            </a:pPr>
            <a:r>
              <a:rPr lang="vi-VN" b="1" dirty="0">
                <a:latin typeface="Times New Roman" pitchFamily="18" charset="0"/>
                <a:cs typeface="Times New Roman" pitchFamily="18" charset="0"/>
              </a:rPr>
              <a:t>Đ</a:t>
            </a:r>
            <a:r>
              <a:rPr lang="vi-VN" b="1" dirty="0" smtClean="0">
                <a:latin typeface="Times New Roman" pitchFamily="18" charset="0"/>
                <a:cs typeface="Times New Roman" pitchFamily="18" charset="0"/>
              </a:rPr>
              <a:t>ể </a:t>
            </a:r>
            <a:r>
              <a:rPr lang="vi-VN" b="1" dirty="0">
                <a:latin typeface="Times New Roman" pitchFamily="18" charset="0"/>
                <a:cs typeface="Times New Roman" pitchFamily="18" charset="0"/>
              </a:rPr>
              <a:t>theo dõi xuất huyết nếu có, và nuôi dưỡng bệnh nhân nếu như bệnh nhân không ăn được đường miệng.</a:t>
            </a:r>
            <a:r>
              <a:rPr lang="vi-VN" b="1" dirty="0"/>
              <a:t/>
            </a:r>
            <a:br>
              <a:rPr lang="vi-VN" b="1" dirty="0"/>
            </a:b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endParaRPr lang="vi-VN" b="1" dirty="0">
              <a:solidFill>
                <a:srgbClr val="0E2FAD"/>
              </a:solidFill>
              <a:latin typeface="Times New Roman" pitchFamily="18" charset="0"/>
              <a:cs typeface="Times New Roman" pitchFamily="18" charset="0"/>
            </a:endParaRPr>
          </a:p>
        </p:txBody>
      </p:sp>
      <p:sp>
        <p:nvSpPr>
          <p:cNvPr id="14" name="Rounded Rectangle 13"/>
          <p:cNvSpPr/>
          <p:nvPr/>
        </p:nvSpPr>
        <p:spPr>
          <a:xfrm>
            <a:off x="1295400" y="3846057"/>
            <a:ext cx="5181600"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b="1">
              <a:solidFill>
                <a:srgbClr val="FFFFFF"/>
              </a:solidFill>
            </a:endParaRPr>
          </a:p>
        </p:txBody>
      </p:sp>
      <p:sp>
        <p:nvSpPr>
          <p:cNvPr id="15" name="TextBox 14"/>
          <p:cNvSpPr txBox="1"/>
          <p:nvPr/>
        </p:nvSpPr>
        <p:spPr>
          <a:xfrm>
            <a:off x="1308100" y="3913348"/>
            <a:ext cx="4953000" cy="369332"/>
          </a:xfrm>
          <a:prstGeom prst="rect">
            <a:avLst/>
          </a:prstGeom>
          <a:noFill/>
        </p:spPr>
        <p:txBody>
          <a:bodyPr wrap="square" rtlCol="0">
            <a:spAutoFit/>
          </a:bodyPr>
          <a:lstStyle/>
          <a:p>
            <a:pPr fontAlgn="base">
              <a:spcBef>
                <a:spcPct val="0"/>
              </a:spcBef>
              <a:spcAft>
                <a:spcPct val="0"/>
              </a:spcAft>
            </a:pPr>
            <a:r>
              <a:rPr lang="vi-VN" b="1" dirty="0" smtClean="0">
                <a:solidFill>
                  <a:srgbClr val="0E2FAD"/>
                </a:solidFill>
                <a:latin typeface="Times New Roman" pitchFamily="18" charset="0"/>
                <a:cs typeface="Times New Roman" pitchFamily="18" charset="0"/>
              </a:rPr>
              <a:t>6. Theo dõi tình trạng ý thức của bệnh nhân</a:t>
            </a:r>
            <a:endParaRPr lang="vi-VN" b="1" dirty="0">
              <a:solidFill>
                <a:srgbClr val="0E2FAD"/>
              </a:solidFill>
              <a:latin typeface="Times New Roman" pitchFamily="18" charset="0"/>
              <a:cs typeface="Times New Roman" pitchFamily="18" charset="0"/>
            </a:endParaRPr>
          </a:p>
        </p:txBody>
      </p:sp>
      <p:sp>
        <p:nvSpPr>
          <p:cNvPr id="16" name="Rounded Rectangle 15"/>
          <p:cNvSpPr/>
          <p:nvPr/>
        </p:nvSpPr>
        <p:spPr>
          <a:xfrm>
            <a:off x="1308100" y="4648200"/>
            <a:ext cx="32004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vi-VN" b="1">
              <a:solidFill>
                <a:srgbClr val="FFFFFF"/>
              </a:solidFill>
            </a:endParaRPr>
          </a:p>
        </p:txBody>
      </p:sp>
      <p:sp>
        <p:nvSpPr>
          <p:cNvPr id="18" name="TextBox 17"/>
          <p:cNvSpPr txBox="1"/>
          <p:nvPr/>
        </p:nvSpPr>
        <p:spPr>
          <a:xfrm>
            <a:off x="1295400" y="4648200"/>
            <a:ext cx="5181600" cy="646331"/>
          </a:xfrm>
          <a:prstGeom prst="rect">
            <a:avLst/>
          </a:prstGeom>
          <a:noFill/>
        </p:spPr>
        <p:txBody>
          <a:bodyPr wrap="square" rtlCol="0">
            <a:spAutoFit/>
          </a:bodyPr>
          <a:lstStyle/>
          <a:p>
            <a:pPr fontAlgn="base">
              <a:spcBef>
                <a:spcPct val="0"/>
              </a:spcBef>
              <a:spcAft>
                <a:spcPct val="0"/>
              </a:spcAft>
            </a:pPr>
            <a:r>
              <a:rPr lang="vi-VN" b="1" dirty="0" smtClean="0">
                <a:solidFill>
                  <a:srgbClr val="0E2FAD"/>
                </a:solidFill>
                <a:latin typeface="Times New Roman" pitchFamily="18" charset="0"/>
                <a:cs typeface="Times New Roman" pitchFamily="18" charset="0"/>
              </a:rPr>
              <a:t>7. Quan sát và theo dõi</a:t>
            </a:r>
          </a:p>
          <a:p>
            <a:pPr fontAlgn="base">
              <a:spcBef>
                <a:spcPct val="0"/>
              </a:spcBef>
              <a:spcAft>
                <a:spcPct val="0"/>
              </a:spcAft>
            </a:pPr>
            <a:endParaRPr lang="vi-VN" b="1" dirty="0">
              <a:solidFill>
                <a:srgbClr val="0E2FAD"/>
              </a:solidFill>
            </a:endParaRPr>
          </a:p>
        </p:txBody>
      </p:sp>
      <p:sp>
        <p:nvSpPr>
          <p:cNvPr id="19" name="TextBox 18"/>
          <p:cNvSpPr txBox="1"/>
          <p:nvPr/>
        </p:nvSpPr>
        <p:spPr>
          <a:xfrm>
            <a:off x="1104900" y="5410200"/>
            <a:ext cx="5791200" cy="646331"/>
          </a:xfrm>
          <a:prstGeom prst="rect">
            <a:avLst/>
          </a:prstGeom>
          <a:noFill/>
        </p:spPr>
        <p:txBody>
          <a:bodyPr wrap="square" rtlCol="0">
            <a:spAutoFit/>
          </a:bodyPr>
          <a:lstStyle/>
          <a:p>
            <a:pPr fontAlgn="base">
              <a:spcBef>
                <a:spcPct val="0"/>
              </a:spcBef>
              <a:spcAft>
                <a:spcPct val="0"/>
              </a:spcAft>
            </a:pPr>
            <a:r>
              <a:rPr lang="vi-VN" b="1" dirty="0">
                <a:solidFill>
                  <a:srgbClr val="0E2FAD"/>
                </a:solidFill>
                <a:latin typeface="Times New Roman" pitchFamily="18" charset="0"/>
                <a:cs typeface="Times New Roman" pitchFamily="18" charset="0"/>
              </a:rPr>
              <a:t>Đ</a:t>
            </a:r>
            <a:r>
              <a:rPr lang="vi-VN" b="1" dirty="0" smtClean="0">
                <a:solidFill>
                  <a:srgbClr val="0E2FAD"/>
                </a:solidFill>
                <a:latin typeface="Times New Roman" pitchFamily="18" charset="0"/>
                <a:cs typeface="Times New Roman" pitchFamily="18" charset="0"/>
              </a:rPr>
              <a:t>ể </a:t>
            </a:r>
            <a:r>
              <a:rPr lang="vi-VN" b="1" dirty="0">
                <a:solidFill>
                  <a:srgbClr val="0E2FAD"/>
                </a:solidFill>
                <a:latin typeface="Times New Roman" pitchFamily="18" charset="0"/>
                <a:cs typeface="Times New Roman" pitchFamily="18" charset="0"/>
              </a:rPr>
              <a:t>bác sỹ có thông tin cùng phối hợp để xử trí và chăm sóc bệnh </a:t>
            </a:r>
            <a:r>
              <a:rPr lang="vi-VN" b="1" dirty="0" smtClean="0">
                <a:solidFill>
                  <a:srgbClr val="0E2FAD"/>
                </a:solidFill>
                <a:latin typeface="Times New Roman" pitchFamily="18" charset="0"/>
                <a:cs typeface="Times New Roman" pitchFamily="18" charset="0"/>
              </a:rPr>
              <a:t>nhân.</a:t>
            </a:r>
            <a:endParaRPr lang="vi-VN" b="1" dirty="0">
              <a:solidFill>
                <a:srgbClr val="0E2FAD"/>
              </a:solidFill>
              <a:latin typeface="Times New Roman" pitchFamily="18" charset="0"/>
              <a:cs typeface="Times New Roman" pitchFamily="18" charset="0"/>
            </a:endParaRPr>
          </a:p>
        </p:txBody>
      </p:sp>
    </p:spTree>
    <p:extLst>
      <p:ext uri="{BB962C8B-B14F-4D97-AF65-F5344CB8AC3E}">
        <p14:creationId xmlns:p14="http://schemas.microsoft.com/office/powerpoint/2010/main" val="167745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7086600"/>
          </a:xfrm>
          <a:prstGeom prst="rect">
            <a:avLst/>
          </a:prstGeom>
        </p:spPr>
      </p:pic>
      <p:sp>
        <p:nvSpPr>
          <p:cNvPr id="4" name="TextBox 3"/>
          <p:cNvSpPr txBox="1"/>
          <p:nvPr/>
        </p:nvSpPr>
        <p:spPr>
          <a:xfrm>
            <a:off x="3048000" y="380999"/>
            <a:ext cx="6553200" cy="584775"/>
          </a:xfrm>
          <a:prstGeom prst="rect">
            <a:avLst/>
          </a:prstGeom>
          <a:noFill/>
        </p:spPr>
        <p:txBody>
          <a:bodyPr wrap="square" rtlCol="0">
            <a:spAutoFit/>
          </a:bodyPr>
          <a:lstStyle/>
          <a:p>
            <a:pPr fontAlgn="base">
              <a:spcBef>
                <a:spcPct val="0"/>
              </a:spcBef>
              <a:spcAft>
                <a:spcPct val="0"/>
              </a:spcAft>
            </a:pPr>
            <a:r>
              <a:rPr lang="en-US" sz="3200" b="1" dirty="0" smtClean="0">
                <a:solidFill>
                  <a:srgbClr val="FF0000"/>
                </a:solidFill>
                <a:latin typeface="Times New Roman" pitchFamily="18" charset="0"/>
                <a:cs typeface="Times New Roman" pitchFamily="18" charset="0"/>
              </a:rPr>
              <a:t>CÁCH PHÒNG NGỪA</a:t>
            </a:r>
            <a:endParaRPr lang="vi-VN" sz="3200" b="1" dirty="0">
              <a:solidFill>
                <a:srgbClr val="FF0000"/>
              </a:solidFill>
              <a:latin typeface="Times New Roman" pitchFamily="18" charset="0"/>
              <a:cs typeface="Times New Roman" pitchFamily="18" charset="0"/>
            </a:endParaRPr>
          </a:p>
        </p:txBody>
      </p:sp>
      <p:sp>
        <p:nvSpPr>
          <p:cNvPr id="5" name="TextBox 4"/>
          <p:cNvSpPr txBox="1"/>
          <p:nvPr/>
        </p:nvSpPr>
        <p:spPr>
          <a:xfrm>
            <a:off x="1371600" y="965775"/>
            <a:ext cx="7162800" cy="369332"/>
          </a:xfrm>
          <a:prstGeom prst="rect">
            <a:avLst/>
          </a:prstGeom>
          <a:noFill/>
        </p:spPr>
        <p:txBody>
          <a:bodyPr wrap="square" rtlCol="0">
            <a:spAutoFit/>
          </a:bodyPr>
          <a:lstStyle/>
          <a:p>
            <a:pPr fontAlgn="base">
              <a:spcBef>
                <a:spcPct val="0"/>
              </a:spcBef>
              <a:spcAft>
                <a:spcPct val="0"/>
              </a:spcAft>
            </a:pPr>
            <a:endParaRPr lang="vi-VN" b="1" dirty="0">
              <a:solidFill>
                <a:srgbClr val="0E2FAD"/>
              </a:solidFill>
            </a:endParaRPr>
          </a:p>
        </p:txBody>
      </p:sp>
      <p:sp>
        <p:nvSpPr>
          <p:cNvPr id="8" name="TextBox 7"/>
          <p:cNvSpPr txBox="1"/>
          <p:nvPr/>
        </p:nvSpPr>
        <p:spPr>
          <a:xfrm>
            <a:off x="762000" y="1447800"/>
            <a:ext cx="7772400" cy="4524315"/>
          </a:xfrm>
          <a:prstGeom prst="rect">
            <a:avLst/>
          </a:prstGeom>
          <a:noFill/>
        </p:spPr>
        <p:txBody>
          <a:bodyPr wrap="square" rtlCol="0">
            <a:spAutoFit/>
          </a:bodyPr>
          <a:lstStyle/>
          <a:p>
            <a:pPr fontAlgn="base">
              <a:spcBef>
                <a:spcPct val="0"/>
              </a:spcBef>
              <a:spcAft>
                <a:spcPct val="0"/>
              </a:spcAft>
            </a:pPr>
            <a:r>
              <a:rPr lang="vi-VN" b="1" dirty="0">
                <a:solidFill>
                  <a:srgbClr val="0E2FAD"/>
                </a:solidFill>
                <a:latin typeface="Times New Roman" pitchFamily="18" charset="0"/>
                <a:cs typeface="Times New Roman" pitchFamily="18" charset="0"/>
              </a:rPr>
              <a:t>1• Trước khi dùng thuốc phải hỏi người bệnh hoặc người nhà tiền sử dị ứng thuốc. Người bệnh sốc phản vệ trước khi ra viện cần ghi rõ tên thuốc (chất) gây dị ứng để họ biết rõ.</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2• Phải làm test kháng sinh trước khi tiêm.</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3• Phải cảnh giác với tất cả các bệnh nhân có nguy cơ sốc, các bệnh nhân này cần chẩn đoán và nhận ra sốc trước khi nó thực sự xảy ra</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4• Chăm sóc chu đáo cả về thể chất và tinh thần cho những bệnh nhân có nguy cơ sốc là tốt nhất để phòng ngừa sốc xảy ra.</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5• Phải luôn có sẵn trong tay các phương tiện, dụng cụ thuốc men các loại: dịch thay thế để sẵn sàng khi sốc xảy ra.</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6• Thực hiện động viên tngười bệnh</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7• Đặt bệnh nhân nằm ngửa thoải mái tạo điều kiện tốt cho tuần hoàn và hô hấp</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8• Theo dõi liên tục các chỉ số sinh tồn, nước tiểu cho đến khi sốc hoàn toàn không còn được nghĩ đến.</a:t>
            </a:r>
          </a:p>
          <a:p>
            <a:pPr fontAlgn="base">
              <a:spcBef>
                <a:spcPct val="0"/>
              </a:spcBef>
              <a:spcAft>
                <a:spcPct val="0"/>
              </a:spcAft>
            </a:pPr>
            <a:r>
              <a:rPr lang="vi-VN" b="1" dirty="0">
                <a:solidFill>
                  <a:srgbClr val="0E2FAD"/>
                </a:solidFill>
                <a:latin typeface="Times New Roman" pitchFamily="18" charset="0"/>
                <a:cs typeface="Times New Roman" pitchFamily="18" charset="0"/>
              </a:rPr>
              <a:t> </a:t>
            </a:r>
          </a:p>
        </p:txBody>
      </p:sp>
    </p:spTree>
    <p:extLst>
      <p:ext uri="{BB962C8B-B14F-4D97-AF65-F5344CB8AC3E}">
        <p14:creationId xmlns:p14="http://schemas.microsoft.com/office/powerpoint/2010/main" val="624814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4" name="TextBox 3"/>
          <p:cNvSpPr txBox="1"/>
          <p:nvPr/>
        </p:nvSpPr>
        <p:spPr>
          <a:xfrm>
            <a:off x="1828800" y="457200"/>
            <a:ext cx="6400800" cy="584775"/>
          </a:xfrm>
          <a:prstGeom prst="rect">
            <a:avLst/>
          </a:prstGeom>
          <a:noFill/>
        </p:spPr>
        <p:txBody>
          <a:bodyPr wrap="square" rtlCol="0">
            <a:spAutoFit/>
          </a:bodyPr>
          <a:lstStyle/>
          <a:p>
            <a:pPr fontAlgn="base">
              <a:spcBef>
                <a:spcPct val="0"/>
              </a:spcBef>
              <a:spcAft>
                <a:spcPct val="0"/>
              </a:spcAft>
            </a:pPr>
            <a:r>
              <a:rPr lang="vi-VN" sz="3200" b="1" dirty="0" smtClean="0">
                <a:solidFill>
                  <a:srgbClr val="FF0000"/>
                </a:solidFill>
                <a:latin typeface="Times New Roman" pitchFamily="18" charset="0"/>
                <a:cs typeface="Times New Roman" pitchFamily="18" charset="0"/>
              </a:rPr>
              <a:t>LƯU Ý</a:t>
            </a:r>
            <a:endParaRPr lang="vi-VN" sz="3200" b="1" dirty="0">
              <a:solidFill>
                <a:srgbClr val="FF0000"/>
              </a:solidFill>
              <a:latin typeface="Times New Roman" pitchFamily="18" charset="0"/>
              <a:cs typeface="Times New Roman" pitchFamily="18" charset="0"/>
            </a:endParaRPr>
          </a:p>
        </p:txBody>
      </p:sp>
      <p:sp>
        <p:nvSpPr>
          <p:cNvPr id="5" name="TextBox 4"/>
          <p:cNvSpPr txBox="1"/>
          <p:nvPr/>
        </p:nvSpPr>
        <p:spPr>
          <a:xfrm>
            <a:off x="838200" y="1752600"/>
            <a:ext cx="7924800" cy="3139321"/>
          </a:xfrm>
          <a:prstGeom prst="rect">
            <a:avLst/>
          </a:prstGeom>
          <a:noFill/>
        </p:spPr>
        <p:txBody>
          <a:bodyPr wrap="square" rtlCol="0">
            <a:spAutoFit/>
          </a:bodyPr>
          <a:lstStyle/>
          <a:p>
            <a:pPr fontAlgn="base">
              <a:spcBef>
                <a:spcPct val="0"/>
              </a:spcBef>
              <a:spcAft>
                <a:spcPct val="0"/>
              </a:spcAft>
            </a:pPr>
            <a:r>
              <a:rPr lang="vi-VN" b="1" dirty="0">
                <a:solidFill>
                  <a:srgbClr val="0E2FAD"/>
                </a:solidFill>
                <a:latin typeface="Times New Roman" pitchFamily="18" charset="0"/>
                <a:cs typeface="Times New Roman" pitchFamily="18" charset="0"/>
              </a:rPr>
              <a:t>• Người bệnh sốc phản vệ được chăm sóc tốt khi tình trạng lâm sàng của bệnh nhân được cải thiện, kiểm sóat được hô hấp, tuần hoàn, bài tiết, tiêu hoá</a:t>
            </a:r>
            <a:r>
              <a:rPr lang="vi-VN" b="1" dirty="0" smtClean="0">
                <a:solidFill>
                  <a:srgbClr val="0E2FAD"/>
                </a:solidFill>
                <a:latin typeface="Times New Roman" pitchFamily="18" charset="0"/>
                <a:cs typeface="Times New Roman" pitchFamily="18" charset="0"/>
              </a:rPr>
              <a:t>.</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Phát hiện sớm các dị nguyên, cách ly có hiệu quả dị nguyên.</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Bệnh nhân được theo dõi chặt chẽ không để xảy ra biến chứng</a:t>
            </a:r>
            <a:r>
              <a:rPr lang="vi-VN" b="1" dirty="0" smtClean="0">
                <a:solidFill>
                  <a:srgbClr val="0E2FAD"/>
                </a:solidFill>
                <a:latin typeface="Times New Roman" pitchFamily="18" charset="0"/>
                <a:cs typeface="Times New Roman" pitchFamily="18" charset="0"/>
              </a:rPr>
              <a:t>.</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Các y lệnh của bác sỹ như thuốc men, xét nghiệm, các thủ thuật được thực hiện nhanh chóng, chính xác, đầy đủ</a:t>
            </a:r>
            <a:r>
              <a:rPr lang="vi-VN" b="1" dirty="0" smtClean="0">
                <a:solidFill>
                  <a:srgbClr val="0E2FAD"/>
                </a:solidFill>
                <a:latin typeface="Times New Roman" pitchFamily="18" charset="0"/>
                <a:cs typeface="Times New Roman" pitchFamily="18" charset="0"/>
              </a:rPr>
              <a:t>.</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Các chăm sóc cơ bản được thực hiện đầy đủ, đáp ứng nhu cầu của bệnh nhân.</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Công tác tư tưởng tốt để Bệnh nhân và gia đinh yên tâm, hợp tác điều trị</a:t>
            </a:r>
          </a:p>
        </p:txBody>
      </p:sp>
    </p:spTree>
    <p:extLst>
      <p:ext uri="{BB962C8B-B14F-4D97-AF65-F5344CB8AC3E}">
        <p14:creationId xmlns:p14="http://schemas.microsoft.com/office/powerpoint/2010/main" val="1539660327"/>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048000" y="368300"/>
            <a:ext cx="7315200" cy="584775"/>
          </a:xfrm>
          <a:prstGeom prst="rect">
            <a:avLst/>
          </a:prstGeom>
          <a:noFill/>
        </p:spPr>
        <p:txBody>
          <a:bodyPr wrap="square" rtlCol="0">
            <a:spAutoFit/>
          </a:bodyPr>
          <a:lstStyle/>
          <a:p>
            <a:pPr fontAlgn="base">
              <a:spcBef>
                <a:spcPct val="0"/>
              </a:spcBef>
              <a:spcAft>
                <a:spcPct val="0"/>
              </a:spcAft>
            </a:pPr>
            <a:r>
              <a:rPr lang="vi-VN" sz="3200" b="1" dirty="0" smtClean="0">
                <a:solidFill>
                  <a:srgbClr val="FF0000"/>
                </a:solidFill>
                <a:latin typeface="Times New Roman" pitchFamily="18" charset="0"/>
                <a:cs typeface="Times New Roman" pitchFamily="18" charset="0"/>
              </a:rPr>
              <a:t>HỘP CHỐNG SỐC</a:t>
            </a:r>
            <a:endParaRPr lang="vi-VN" sz="3200" b="1" dirty="0">
              <a:solidFill>
                <a:srgbClr val="FF0000"/>
              </a:solidFill>
              <a:latin typeface="Times New Roman" pitchFamily="18" charset="0"/>
              <a:cs typeface="Times New Roman" pitchFamily="18" charset="0"/>
            </a:endParaRPr>
          </a:p>
        </p:txBody>
      </p:sp>
      <p:sp>
        <p:nvSpPr>
          <p:cNvPr id="5" name="TextBox 4"/>
          <p:cNvSpPr txBox="1"/>
          <p:nvPr/>
        </p:nvSpPr>
        <p:spPr>
          <a:xfrm>
            <a:off x="1600200" y="1600200"/>
            <a:ext cx="6248400" cy="369332"/>
          </a:xfrm>
          <a:prstGeom prst="rect">
            <a:avLst/>
          </a:prstGeom>
          <a:noFill/>
        </p:spPr>
        <p:txBody>
          <a:bodyPr wrap="square" rtlCol="0">
            <a:spAutoFit/>
          </a:bodyPr>
          <a:lstStyle/>
          <a:p>
            <a:pPr fontAlgn="base">
              <a:spcBef>
                <a:spcPct val="0"/>
              </a:spcBef>
              <a:spcAft>
                <a:spcPct val="0"/>
              </a:spcAft>
            </a:pPr>
            <a:endParaRPr lang="vi-VN" b="1" dirty="0">
              <a:solidFill>
                <a:srgbClr val="0E2FAD"/>
              </a:solidFill>
            </a:endParaRPr>
          </a:p>
        </p:txBody>
      </p:sp>
      <p:sp>
        <p:nvSpPr>
          <p:cNvPr id="6" name="TextBox 5"/>
          <p:cNvSpPr txBox="1"/>
          <p:nvPr/>
        </p:nvSpPr>
        <p:spPr>
          <a:xfrm>
            <a:off x="635000" y="1447800"/>
            <a:ext cx="3962400" cy="4247317"/>
          </a:xfrm>
          <a:prstGeom prst="rect">
            <a:avLst/>
          </a:prstGeom>
          <a:noFill/>
        </p:spPr>
        <p:txBody>
          <a:bodyPr wrap="square" rtlCol="0">
            <a:spAutoFit/>
          </a:bodyPr>
          <a:lstStyle/>
          <a:p>
            <a:pPr fontAlgn="base">
              <a:spcBef>
                <a:spcPct val="0"/>
              </a:spcBef>
              <a:spcAft>
                <a:spcPct val="0"/>
              </a:spcAft>
            </a:pPr>
            <a:r>
              <a:rPr lang="vi-VN" b="1" dirty="0">
                <a:solidFill>
                  <a:srgbClr val="0E2FAD"/>
                </a:solidFill>
                <a:latin typeface="Times New Roman" pitchFamily="18" charset="0"/>
                <a:cs typeface="Times New Roman" pitchFamily="18" charset="0"/>
              </a:rPr>
              <a:t>Hộp chống sốc luôn sẵn sàng gồm có:</a:t>
            </a:r>
          </a:p>
          <a:p>
            <a:pPr fontAlgn="base">
              <a:spcBef>
                <a:spcPct val="0"/>
              </a:spcBef>
              <a:spcAft>
                <a:spcPct val="0"/>
              </a:spcAft>
            </a:pPr>
            <a:r>
              <a:rPr lang="vi-VN" b="1" dirty="0">
                <a:solidFill>
                  <a:srgbClr val="0E2FAD"/>
                </a:solidFill>
                <a:latin typeface="Times New Roman" pitchFamily="18" charset="0"/>
                <a:cs typeface="Times New Roman" pitchFamily="18" charset="0"/>
              </a:rPr>
              <a:t> </a:t>
            </a:r>
          </a:p>
          <a:p>
            <a:pPr fontAlgn="base">
              <a:spcBef>
                <a:spcPct val="0"/>
              </a:spcBef>
              <a:spcAft>
                <a:spcPct val="0"/>
              </a:spcAft>
            </a:pPr>
            <a:r>
              <a:rPr lang="vi-VN" b="1" dirty="0">
                <a:solidFill>
                  <a:srgbClr val="0E2FAD"/>
                </a:solidFill>
                <a:latin typeface="Times New Roman" pitchFamily="18" charset="0"/>
                <a:cs typeface="Times New Roman" pitchFamily="18" charset="0"/>
              </a:rPr>
              <a:t>• Adrelanin </a:t>
            </a:r>
            <a:r>
              <a:rPr lang="vi-VN" b="1" dirty="0" smtClean="0">
                <a:solidFill>
                  <a:srgbClr val="0E2FAD"/>
                </a:solidFill>
                <a:latin typeface="Times New Roman" pitchFamily="18" charset="0"/>
                <a:cs typeface="Times New Roman" pitchFamily="18" charset="0"/>
              </a:rPr>
              <a:t>1mg: 02 ống</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Nước cất pha </a:t>
            </a:r>
            <a:r>
              <a:rPr lang="vi-VN" b="1" dirty="0" smtClean="0">
                <a:solidFill>
                  <a:srgbClr val="0E2FAD"/>
                </a:solidFill>
                <a:latin typeface="Times New Roman" pitchFamily="18" charset="0"/>
                <a:cs typeface="Times New Roman" pitchFamily="18" charset="0"/>
              </a:rPr>
              <a:t>tiêm:  </a:t>
            </a:r>
            <a:r>
              <a:rPr lang="vi-VN" b="1" dirty="0">
                <a:solidFill>
                  <a:srgbClr val="0E2FAD"/>
                </a:solidFill>
                <a:latin typeface="Times New Roman" pitchFamily="18" charset="0"/>
                <a:cs typeface="Times New Roman" pitchFamily="18" charset="0"/>
              </a:rPr>
              <a:t>02 </a:t>
            </a:r>
            <a:r>
              <a:rPr lang="vi-VN" b="1" dirty="0" smtClean="0">
                <a:solidFill>
                  <a:srgbClr val="0E2FAD"/>
                </a:solidFill>
                <a:latin typeface="Times New Roman" pitchFamily="18" charset="0"/>
                <a:cs typeface="Times New Roman" pitchFamily="18" charset="0"/>
              </a:rPr>
              <a:t>ống</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Solumedrol, Deprenisolon: 2 </a:t>
            </a:r>
            <a:r>
              <a:rPr lang="vi-VN" b="1" dirty="0" smtClean="0">
                <a:solidFill>
                  <a:srgbClr val="0E2FAD"/>
                </a:solidFill>
                <a:latin typeface="Times New Roman" pitchFamily="18" charset="0"/>
                <a:cs typeface="Times New Roman" pitchFamily="18" charset="0"/>
              </a:rPr>
              <a:t>ống</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Bơm kim tiêm 5 hoặc </a:t>
            </a:r>
            <a:r>
              <a:rPr lang="vi-VN" b="1" dirty="0" smtClean="0">
                <a:solidFill>
                  <a:srgbClr val="0E2FAD"/>
                </a:solidFill>
                <a:latin typeface="Times New Roman" pitchFamily="18" charset="0"/>
                <a:cs typeface="Times New Roman" pitchFamily="18" charset="0"/>
              </a:rPr>
              <a:t>10ml:  </a:t>
            </a:r>
            <a:r>
              <a:rPr lang="vi-VN" b="1" dirty="0">
                <a:solidFill>
                  <a:srgbClr val="0E2FAD"/>
                </a:solidFill>
                <a:latin typeface="Times New Roman" pitchFamily="18" charset="0"/>
                <a:cs typeface="Times New Roman" pitchFamily="18" charset="0"/>
              </a:rPr>
              <a:t>2 </a:t>
            </a:r>
            <a:r>
              <a:rPr lang="vi-VN" b="1" dirty="0" smtClean="0">
                <a:solidFill>
                  <a:srgbClr val="0E2FAD"/>
                </a:solidFill>
                <a:latin typeface="Times New Roman" pitchFamily="18" charset="0"/>
                <a:cs typeface="Times New Roman" pitchFamily="18" charset="0"/>
              </a:rPr>
              <a:t>bộ</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Bông, gạc, cồn, dây chun, kìm </a:t>
            </a:r>
            <a:r>
              <a:rPr lang="vi-VN" b="1" dirty="0" smtClean="0">
                <a:solidFill>
                  <a:srgbClr val="0E2FAD"/>
                </a:solidFill>
                <a:latin typeface="Times New Roman" pitchFamily="18" charset="0"/>
                <a:cs typeface="Times New Roman" pitchFamily="18" charset="0"/>
              </a:rPr>
              <a:t>kose</a:t>
            </a:r>
          </a:p>
          <a:p>
            <a:pPr fontAlgn="base">
              <a:spcBef>
                <a:spcPct val="0"/>
              </a:spcBef>
              <a:spcAft>
                <a:spcPct val="0"/>
              </a:spcAft>
            </a:pPr>
            <a:r>
              <a:rPr lang="vi-VN" b="1" dirty="0">
                <a:solidFill>
                  <a:srgbClr val="0E2FAD"/>
                </a:solidFill>
                <a:latin typeface="Times New Roman" pitchFamily="18" charset="0"/>
                <a:cs typeface="Times New Roman" pitchFamily="18" charset="0"/>
              </a:rPr>
              <a:t/>
            </a:r>
            <a:br>
              <a:rPr lang="vi-VN" b="1" dirty="0">
                <a:solidFill>
                  <a:srgbClr val="0E2FAD"/>
                </a:solidFill>
                <a:latin typeface="Times New Roman" pitchFamily="18" charset="0"/>
                <a:cs typeface="Times New Roman" pitchFamily="18" charset="0"/>
              </a:rPr>
            </a:br>
            <a:r>
              <a:rPr lang="vi-VN" b="1" dirty="0">
                <a:solidFill>
                  <a:srgbClr val="0E2FAD"/>
                </a:solidFill>
                <a:latin typeface="Times New Roman" pitchFamily="18" charset="0"/>
                <a:cs typeface="Times New Roman" pitchFamily="18" charset="0"/>
              </a:rPr>
              <a:t>• Phác đồ cấp cứu sốc phản vệ (đã được thống nhất).</a:t>
            </a:r>
            <a:br>
              <a:rPr lang="vi-VN" b="1" dirty="0">
                <a:solidFill>
                  <a:srgbClr val="0E2FAD"/>
                </a:solidFill>
                <a:latin typeface="Times New Roman" pitchFamily="18" charset="0"/>
                <a:cs typeface="Times New Roman" pitchFamily="18" charset="0"/>
              </a:rPr>
            </a:br>
            <a:endParaRPr lang="vi-VN" b="1" dirty="0">
              <a:solidFill>
                <a:srgbClr val="0E2FAD"/>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400" y="1540490"/>
            <a:ext cx="4419600" cy="4615933"/>
          </a:xfrm>
          <a:prstGeom prst="rect">
            <a:avLst/>
          </a:prstGeom>
        </p:spPr>
      </p:pic>
    </p:spTree>
    <p:extLst>
      <p:ext uri="{BB962C8B-B14F-4D97-AF65-F5344CB8AC3E}">
        <p14:creationId xmlns:p14="http://schemas.microsoft.com/office/powerpoint/2010/main" val="3358542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762000" y="304801"/>
            <a:ext cx="7772400" cy="990600"/>
          </a:xfrm>
        </p:spPr>
        <p:txBody>
          <a:bodyPr>
            <a:normAutofit/>
          </a:bodyPr>
          <a:lstStyle/>
          <a:p>
            <a:pPr algn="just"/>
            <a:r>
              <a:rPr lang="en-US" b="1" u="sng" dirty="0" smtClean="0">
                <a:solidFill>
                  <a:srgbClr val="FF0000"/>
                </a:solidFill>
                <a:latin typeface="Times New Roman" pitchFamily="18" charset="0"/>
                <a:cs typeface="Times New Roman" pitchFamily="18" charset="0"/>
              </a:rPr>
              <a:t>6. </a:t>
            </a:r>
            <a:r>
              <a:rPr lang="en-US" b="1" u="sng" dirty="0" err="1" smtClean="0">
                <a:solidFill>
                  <a:srgbClr val="FF0000"/>
                </a:solidFill>
                <a:latin typeface="Times New Roman" pitchFamily="18" charset="0"/>
                <a:cs typeface="Times New Roman" pitchFamily="18" charset="0"/>
              </a:rPr>
              <a:t>Xét</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nghiệm</a:t>
            </a:r>
            <a:r>
              <a:rPr lang="en-US" b="1" u="sng" dirty="0" smtClean="0">
                <a:solidFill>
                  <a:srgbClr val="FF0000"/>
                </a:solidFill>
                <a:latin typeface="Times New Roman" pitchFamily="18" charset="0"/>
                <a:cs typeface="Times New Roman" pitchFamily="18" charset="0"/>
              </a:rPr>
              <a:t>:</a:t>
            </a:r>
            <a:endParaRPr lang="en-GB" b="1" u="sng"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838200" y="1752600"/>
            <a:ext cx="6858000" cy="3574473"/>
          </a:xfrm>
        </p:spPr>
        <p:txBody>
          <a:bodyPr>
            <a:normAutofit/>
          </a:bodyPr>
          <a:lstStyle/>
          <a:p>
            <a:pPr algn="just"/>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Xét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nghiệm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máu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công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thức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máu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đông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máu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các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khí</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trong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máu</a:t>
            </a:r>
            <a:r>
              <a:rPr lang="en-US" sz="3000" dirty="0" smtClean="0">
                <a:solidFill>
                  <a:schemeClr val="tx1"/>
                </a:solidFill>
                <a:latin typeface="Times New Roman" pitchFamily="18" charset="0"/>
                <a:cs typeface="Times New Roman" pitchFamily="18" charset="0"/>
              </a:rPr>
              <a:t>, lactate, </a:t>
            </a:r>
            <a:r>
              <a:rPr lang="en-US" sz="3000" dirty="0" err="1" smtClean="0">
                <a:solidFill>
                  <a:schemeClr val="tx1"/>
                </a:solidFill>
                <a:latin typeface="Times New Roman" pitchFamily="18" charset="0"/>
                <a:cs typeface="Times New Roman" pitchFamily="18" charset="0"/>
              </a:rPr>
              <a:t>điện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giải</a:t>
            </a:r>
            <a:r>
              <a:rPr lang="en-US" sz="3000" dirty="0" smtClean="0">
                <a:solidFill>
                  <a:schemeClr val="tx1"/>
                </a:solidFill>
                <a:latin typeface="Times New Roman" pitchFamily="18" charset="0"/>
                <a:cs typeface="Times New Roman" pitchFamily="18" charset="0"/>
              </a:rPr>
              <a:t>.</a:t>
            </a:r>
          </a:p>
          <a:p>
            <a:pPr algn="just"/>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Các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xét</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nghiệm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tìm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nguyên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nhân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thường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chậm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và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không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phục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vụ</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cho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cầu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cấp</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cứu</a:t>
            </a:r>
            <a:r>
              <a:rPr lang="en-US" sz="3000" dirty="0" smtClean="0">
                <a:solidFill>
                  <a:schemeClr val="tx1"/>
                </a:solidFill>
                <a:latin typeface="Times New Roman" pitchFamily="18" charset="0"/>
                <a:cs typeface="Times New Roman" pitchFamily="18" charset="0"/>
              </a:rPr>
              <a:t>.</a:t>
            </a:r>
          </a:p>
        </p:txBody>
      </p:sp>
      <p:sp>
        <p:nvSpPr>
          <p:cNvPr id="5" name="Right Arrow 4"/>
          <p:cNvSpPr/>
          <p:nvPr/>
        </p:nvSpPr>
        <p:spPr>
          <a:xfrm>
            <a:off x="949036" y="3342548"/>
            <a:ext cx="762000" cy="4084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
        <p:nvSpPr>
          <p:cNvPr id="6" name="Right Arrow 5"/>
          <p:cNvSpPr/>
          <p:nvPr/>
        </p:nvSpPr>
        <p:spPr>
          <a:xfrm>
            <a:off x="990599" y="1828800"/>
            <a:ext cx="762000" cy="4084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87557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Oval 3"/>
          <p:cNvSpPr/>
          <p:nvPr/>
        </p:nvSpPr>
        <p:spPr>
          <a:xfrm>
            <a:off x="706582" y="3138055"/>
            <a:ext cx="2112818"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prstClr val="white"/>
                </a:solidFill>
                <a:latin typeface="Times New Roman" pitchFamily="18" charset="0"/>
                <a:cs typeface="Times New Roman" pitchFamily="18" charset="0"/>
              </a:rPr>
              <a:t>Tryptase</a:t>
            </a:r>
            <a:endParaRPr lang="en-US" sz="2400">
              <a:solidFill>
                <a:prstClr val="white"/>
              </a:solidFill>
              <a:latin typeface="Times New Roman" pitchFamily="18" charset="0"/>
              <a:cs typeface="Times New Roman" pitchFamily="18" charset="0"/>
            </a:endParaRPr>
          </a:p>
        </p:txBody>
      </p:sp>
      <p:sp>
        <p:nvSpPr>
          <p:cNvPr id="5" name="Oval 4"/>
          <p:cNvSpPr/>
          <p:nvPr/>
        </p:nvSpPr>
        <p:spPr>
          <a:xfrm>
            <a:off x="3810000" y="3962400"/>
            <a:ext cx="1981200" cy="14460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prstClr val="white"/>
                </a:solidFill>
                <a:latin typeface="Times New Roman" pitchFamily="18" charset="0"/>
                <a:cs typeface="Times New Roman" pitchFamily="18" charset="0"/>
              </a:rPr>
              <a:t>N-methyl histamin</a:t>
            </a:r>
            <a:endParaRPr lang="en-US" sz="2400">
              <a:solidFill>
                <a:prstClr val="white"/>
              </a:solidFill>
              <a:latin typeface="Times New Roman" pitchFamily="18" charset="0"/>
              <a:cs typeface="Times New Roman" pitchFamily="18" charset="0"/>
            </a:endParaRPr>
          </a:p>
        </p:txBody>
      </p:sp>
      <p:sp>
        <p:nvSpPr>
          <p:cNvPr id="6" name="Oval 5"/>
          <p:cNvSpPr/>
          <p:nvPr/>
        </p:nvSpPr>
        <p:spPr>
          <a:xfrm>
            <a:off x="6705600" y="3124200"/>
            <a:ext cx="1981200" cy="1368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prstClr val="white"/>
                </a:solidFill>
                <a:latin typeface="Times New Roman" pitchFamily="18" charset="0"/>
                <a:cs typeface="Times New Roman" pitchFamily="18" charset="0"/>
              </a:rPr>
              <a:t>Histamin</a:t>
            </a:r>
            <a:endParaRPr lang="en-US" sz="2400">
              <a:solidFill>
                <a:prstClr val="white"/>
              </a:solidFill>
              <a:latin typeface="Times New Roman" pitchFamily="18" charset="0"/>
              <a:cs typeface="Times New Roman" pitchFamily="18" charset="0"/>
            </a:endParaRPr>
          </a:p>
        </p:txBody>
      </p:sp>
      <p:sp>
        <p:nvSpPr>
          <p:cNvPr id="7" name="Rounded Rectangle 6"/>
          <p:cNvSpPr/>
          <p:nvPr/>
        </p:nvSpPr>
        <p:spPr>
          <a:xfrm>
            <a:off x="1932708" y="1472046"/>
            <a:ext cx="536171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Times New Roman" pitchFamily="18" charset="0"/>
                <a:cs typeface="Times New Roman" pitchFamily="18" charset="0"/>
              </a:rPr>
              <a:t>Xét nghiệm cận lâm sàng</a:t>
            </a:r>
            <a:endParaRPr lang="en-US" sz="3200">
              <a:solidFill>
                <a:prstClr val="white"/>
              </a:solidFill>
              <a:latin typeface="Times New Roman" pitchFamily="18" charset="0"/>
              <a:cs typeface="Times New Roman" pitchFamily="18" charset="0"/>
            </a:endParaRPr>
          </a:p>
        </p:txBody>
      </p:sp>
      <p:cxnSp>
        <p:nvCxnSpPr>
          <p:cNvPr id="9" name="Straight Arrow Connector 8"/>
          <p:cNvCxnSpPr/>
          <p:nvPr/>
        </p:nvCxnSpPr>
        <p:spPr>
          <a:xfrm flipH="1">
            <a:off x="2057400" y="2310246"/>
            <a:ext cx="609600" cy="779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269182" y="2275610"/>
            <a:ext cx="1025236" cy="813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24400" y="2355273"/>
            <a:ext cx="0" cy="1468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152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Autofit/>
          </a:bodyPr>
          <a:lstStyle/>
          <a:p>
            <a:pPr marL="0" indent="0">
              <a:buNone/>
            </a:pPr>
            <a:r>
              <a:rPr lang="en-US" sz="2900">
                <a:latin typeface="Times New Roman" pitchFamily="18" charset="0"/>
                <a:cs typeface="Times New Roman" pitchFamily="18" charset="0"/>
              </a:rPr>
              <a:t>- Tryptase: đo nồng độ trong huyết tương hoặc huyết thanh, tối ưu là lấy sau khởi phát 15 phút - 3 giờ. Tăng có giá trị ủng hộ chẩn đoán, nhưng bình thường cũng không loại trừ chẩn đoán (không tăng trong 36% trường hợp).</a:t>
            </a:r>
          </a:p>
          <a:p>
            <a:pPr marL="0" indent="0">
              <a:buNone/>
            </a:pPr>
            <a:r>
              <a:rPr lang="en-US" sz="2900">
                <a:latin typeface="Times New Roman" pitchFamily="18" charset="0"/>
                <a:cs typeface="Times New Roman" pitchFamily="18" charset="0"/>
              </a:rPr>
              <a:t>- Histamin: đo trong huyết tương, nó tăng đạt đỉnh sau 5 - 15 phút khởi phát triệu chứng và giảm về giá trị nền sau 60 phút, vì vậy, không có giá trị nếu lấy chậm.</a:t>
            </a:r>
          </a:p>
          <a:p>
            <a:pPr marL="0" indent="0">
              <a:buNone/>
            </a:pPr>
            <a:r>
              <a:rPr lang="en-US" sz="2900">
                <a:latin typeface="Times New Roman" pitchFamily="18" charset="0"/>
                <a:cs typeface="Times New Roman" pitchFamily="18" charset="0"/>
              </a:rPr>
              <a:t>- N - methyl histamin nước tiểu: cần lấy nước tiểu 24 giờ, bắt đầu lấy ngay sau khởi phát, đây là xét nghiệm thay thế hữu ích cho đo histamin trong huyết tương.</a:t>
            </a:r>
          </a:p>
        </p:txBody>
      </p:sp>
      <p:sp>
        <p:nvSpPr>
          <p:cNvPr id="2" name="Title 1"/>
          <p:cNvSpPr>
            <a:spLocks noGrp="1"/>
          </p:cNvSpPr>
          <p:nvPr>
            <p:ph type="title"/>
          </p:nvPr>
        </p:nvSpPr>
        <p:spPr>
          <a:xfrm>
            <a:off x="457200" y="0"/>
            <a:ext cx="8229600" cy="1143000"/>
          </a:xfrm>
        </p:spPr>
        <p:txBody>
          <a:bodyPr/>
          <a:lstStyle/>
          <a:p>
            <a:r>
              <a:rPr lang="en-US" b="1" i="1" u="sng" dirty="0" err="1">
                <a:solidFill>
                  <a:schemeClr val="tx1">
                    <a:lumMod val="50000"/>
                  </a:schemeClr>
                </a:solidFill>
                <a:latin typeface="Times New Roman" pitchFamily="18" charset="0"/>
                <a:cs typeface="Times New Roman" pitchFamily="18" charset="0"/>
              </a:rPr>
              <a:t>Xét</a:t>
            </a:r>
            <a:r>
              <a:rPr lang="en-US" b="1" i="1" u="sng" dirty="0">
                <a:solidFill>
                  <a:schemeClr val="tx1">
                    <a:lumMod val="50000"/>
                  </a:schemeClr>
                </a:solidFill>
                <a:latin typeface="Times New Roman" pitchFamily="18" charset="0"/>
                <a:cs typeface="Times New Roman" pitchFamily="18" charset="0"/>
              </a:rPr>
              <a:t> </a:t>
            </a:r>
            <a:r>
              <a:rPr lang="en-US" b="1" i="1" u="sng" dirty="0" err="1">
                <a:solidFill>
                  <a:schemeClr val="tx1">
                    <a:lumMod val="50000"/>
                  </a:schemeClr>
                </a:solidFill>
                <a:latin typeface="Times New Roman" pitchFamily="18" charset="0"/>
                <a:cs typeface="Times New Roman" pitchFamily="18" charset="0"/>
              </a:rPr>
              <a:t>nghiệm</a:t>
            </a:r>
            <a:r>
              <a:rPr lang="en-US" b="1" i="1" u="sng" dirty="0">
                <a:solidFill>
                  <a:schemeClr val="tx1">
                    <a:lumMod val="50000"/>
                  </a:schemeClr>
                </a:solidFill>
                <a:latin typeface="Times New Roman" pitchFamily="18" charset="0"/>
                <a:cs typeface="Times New Roman" pitchFamily="18" charset="0"/>
              </a:rPr>
              <a:t> </a:t>
            </a:r>
            <a:r>
              <a:rPr lang="en-US" b="1" i="1" u="sng" dirty="0" err="1">
                <a:solidFill>
                  <a:schemeClr val="tx1">
                    <a:lumMod val="50000"/>
                  </a:schemeClr>
                </a:solidFill>
                <a:latin typeface="Times New Roman" pitchFamily="18" charset="0"/>
                <a:cs typeface="Times New Roman" pitchFamily="18" charset="0"/>
              </a:rPr>
              <a:t>cận</a:t>
            </a:r>
            <a:r>
              <a:rPr lang="en-US" b="1" i="1" u="sng" dirty="0">
                <a:solidFill>
                  <a:schemeClr val="tx1">
                    <a:lumMod val="50000"/>
                  </a:schemeClr>
                </a:solidFill>
                <a:latin typeface="Times New Roman" pitchFamily="18" charset="0"/>
                <a:cs typeface="Times New Roman" pitchFamily="18" charset="0"/>
              </a:rPr>
              <a:t> </a:t>
            </a:r>
            <a:r>
              <a:rPr lang="en-US" b="1" i="1" u="sng" dirty="0" err="1">
                <a:solidFill>
                  <a:schemeClr val="tx1">
                    <a:lumMod val="50000"/>
                  </a:schemeClr>
                </a:solidFill>
                <a:latin typeface="Times New Roman" pitchFamily="18" charset="0"/>
                <a:cs typeface="Times New Roman" pitchFamily="18" charset="0"/>
              </a:rPr>
              <a:t>lâm</a:t>
            </a:r>
            <a:r>
              <a:rPr lang="en-US" b="1" i="1" u="sng" dirty="0">
                <a:solidFill>
                  <a:schemeClr val="tx1">
                    <a:lumMod val="50000"/>
                  </a:schemeClr>
                </a:solidFill>
                <a:latin typeface="Times New Roman" pitchFamily="18" charset="0"/>
                <a:cs typeface="Times New Roman" pitchFamily="18" charset="0"/>
              </a:rPr>
              <a:t> </a:t>
            </a:r>
            <a:r>
              <a:rPr lang="en-US" b="1" i="1" u="sng" dirty="0" err="1">
                <a:solidFill>
                  <a:schemeClr val="tx1">
                    <a:lumMod val="50000"/>
                  </a:schemeClr>
                </a:solidFill>
                <a:latin typeface="Times New Roman" pitchFamily="18" charset="0"/>
                <a:cs typeface="Times New Roman" pitchFamily="18" charset="0"/>
              </a:rPr>
              <a:t>sàng</a:t>
            </a:r>
            <a:endParaRPr lang="en-US" u="sng"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8643276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708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228600"/>
            <a:ext cx="7772400" cy="1470025"/>
          </a:xfrm>
          <a:solidFill>
            <a:schemeClr val="bg1"/>
          </a:solidFill>
        </p:spPr>
        <p:txBody>
          <a:bodyPr/>
          <a:lstStyle/>
          <a:p>
            <a:r>
              <a:rPr lang="en-US" b="1" u="sng" dirty="0" smtClean="0">
                <a:solidFill>
                  <a:srgbClr val="FF0000"/>
                </a:solidFill>
                <a:latin typeface="Times New Roman" pitchFamily="18" charset="0"/>
                <a:cs typeface="Times New Roman" pitchFamily="18" charset="0"/>
              </a:rPr>
              <a:t>I. </a:t>
            </a:r>
            <a:r>
              <a:rPr lang="en-US" b="1" u="sng" dirty="0" err="1" smtClean="0">
                <a:solidFill>
                  <a:srgbClr val="FF0000"/>
                </a:solidFill>
                <a:latin typeface="Times New Roman" pitchFamily="18" charset="0"/>
                <a:cs typeface="Times New Roman" pitchFamily="18" charset="0"/>
              </a:rPr>
              <a:t>Định</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nghĩa</a:t>
            </a:r>
            <a:endParaRPr lang="en-US" b="1" u="sng"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533400" y="1447800"/>
            <a:ext cx="7772400" cy="4953000"/>
          </a:xfrm>
          <a:solidFill>
            <a:schemeClr val="bg1"/>
          </a:solidFill>
          <a:ln>
            <a:solidFill>
              <a:schemeClr val="tx1"/>
            </a:solidFill>
          </a:ln>
        </p:spPr>
        <p:txBody>
          <a:bodyPr vert="horz" lIns="91440" tIns="45720" rIns="91440" bIns="45720" rtlCol="0">
            <a:normAutofit/>
          </a:bodyPr>
          <a:lstStyle/>
          <a:p>
            <a:r>
              <a:rPr lang="en-US" sz="2400" dirty="0">
                <a:solidFill>
                  <a:schemeClr val="tx1">
                    <a:lumMod val="50000"/>
                    <a:lumOff val="50000"/>
                  </a:schemeClr>
                </a:solidFill>
                <a:latin typeface="Times New Roman" pitchFamily="18" charset="0"/>
                <a:cs typeface="Times New Roman" pitchFamily="18" charset="0"/>
              </a:rPr>
              <a:t>- </a:t>
            </a:r>
            <a:r>
              <a:rPr lang="vi-VN" sz="2400" dirty="0">
                <a:solidFill>
                  <a:schemeClr val="tx1">
                    <a:lumMod val="50000"/>
                  </a:schemeClr>
                </a:solidFill>
                <a:latin typeface="Times New Roman" pitchFamily="18" charset="0"/>
                <a:cs typeface="Times New Roman" pitchFamily="18" charset="0"/>
              </a:rPr>
              <a:t>Sốc phản vệ là tình trạng thái sốc có thể gây tử vong do suy hô hấp và tuần hoàn. Ở những người nhạy cảm thì nó xảy ra ra trong vòng vài giây hoặc vài phút khi tiếp xúc với thuốc hoặc chất gây dị ứng. Vd: Phấn hoa, thức ăn, thuốc, đậu phộng, nọc ong, .....</a:t>
            </a:r>
          </a:p>
          <a:p>
            <a:r>
              <a:rPr lang="en-US" sz="2400" dirty="0">
                <a:solidFill>
                  <a:schemeClr val="tx1">
                    <a:lumMod val="50000"/>
                  </a:schemeClr>
                </a:solidFill>
                <a:latin typeface="Times New Roman" pitchFamily="18" charset="0"/>
                <a:cs typeface="Times New Roman" pitchFamily="18" charset="0"/>
              </a:rPr>
              <a:t>- </a:t>
            </a:r>
            <a:r>
              <a:rPr lang="vi-VN" sz="2400" dirty="0">
                <a:solidFill>
                  <a:schemeClr val="tx1">
                    <a:lumMod val="50000"/>
                  </a:schemeClr>
                </a:solidFill>
                <a:latin typeface="Times New Roman" pitchFamily="18" charset="0"/>
                <a:cs typeface="Times New Roman" pitchFamily="18" charset="0"/>
              </a:rPr>
              <a:t>Những dấu hiệu thường thấy sốc( mạch nhanh yếu, phát ban, buồn nôn, ói mửa) huyết áp giảm đột ngột, đường thở tắc hẹp,....</a:t>
            </a:r>
          </a:p>
          <a:p>
            <a:r>
              <a:rPr lang="en-US" sz="2400" dirty="0">
                <a:solidFill>
                  <a:schemeClr val="tx1">
                    <a:lumMod val="50000"/>
                  </a:schemeClr>
                </a:solidFill>
                <a:latin typeface="Times New Roman" pitchFamily="18" charset="0"/>
                <a:cs typeface="Times New Roman" pitchFamily="18" charset="0"/>
              </a:rPr>
              <a:t>- </a:t>
            </a:r>
            <a:r>
              <a:rPr lang="vi-VN" sz="2400" dirty="0">
                <a:solidFill>
                  <a:schemeClr val="tx1">
                    <a:lumMod val="50000"/>
                  </a:schemeClr>
                </a:solidFill>
                <a:latin typeface="Times New Roman" pitchFamily="18" charset="0"/>
                <a:cs typeface="Times New Roman" pitchFamily="18" charset="0"/>
              </a:rPr>
              <a:t>Khi bị sốc phản vệ lập tức đến phòng cấp cứu và tiêm epinephrine. Sốc phản vệ không điều trị ngay lập tức, nó có thể dẫn đến bất tỉnh thậm chí dẫn đến tử v</a:t>
            </a:r>
            <a:r>
              <a:rPr lang="en-US" sz="2400" dirty="0">
                <a:solidFill>
                  <a:schemeClr val="tx1">
                    <a:lumMod val="50000"/>
                  </a:schemeClr>
                </a:solidFill>
                <a:latin typeface="Times New Roman" pitchFamily="18" charset="0"/>
                <a:cs typeface="Times New Roman" pitchFamily="18" charset="0"/>
              </a:rPr>
              <a:t>o</a:t>
            </a:r>
            <a:r>
              <a:rPr lang="vi-VN" sz="2400" dirty="0">
                <a:solidFill>
                  <a:schemeClr val="tx1">
                    <a:lumMod val="50000"/>
                  </a:schemeClr>
                </a:solidFill>
                <a:latin typeface="Times New Roman" pitchFamily="18" charset="0"/>
                <a:cs typeface="Times New Roman" pitchFamily="18" charset="0"/>
              </a:rPr>
              <a:t>ng.</a:t>
            </a:r>
          </a:p>
          <a:p>
            <a:endParaRPr lang="en-US" sz="2400" dirty="0">
              <a:solidFill>
                <a:schemeClr val="tx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11874209"/>
      </p:ext>
    </p:extLst>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latin typeface="Times New Roman" pitchFamily="18" charset="0"/>
                <a:cs typeface="Times New Roman" pitchFamily="18" charset="0"/>
              </a:rPr>
              <a:t>TỔNG KẾT</a:t>
            </a:r>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05207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0242" name="Picture 2" descr="E:\uyên\Tài Liệu Môn\hồi sức cấp cứu\13895592_1056244464442732_2532871021523057387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239" y="0"/>
            <a:ext cx="6429375" cy="68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02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E:\uyên\Tài Liệu Môn\hồi sức cấp cứu\13876287_1056244407776071_196349109558500443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553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X9mXntIOU9o/U7RMtPutPHI/AAAAAAAABEo/MeHwHQ0SMrs/s1600/h%C3%ACnh+%E1%BA%A3nh+%C4%91%E1%BA%B9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9144000" cy="6858000"/>
          </a:xfrm>
        </p:spPr>
        <p:txBody>
          <a:bodyPr>
            <a:normAutofit/>
            <a:scene3d>
              <a:camera prst="isometricOffAxis1Right"/>
              <a:lightRig rig="threePt" dir="t"/>
            </a:scene3d>
          </a:bodyPr>
          <a:lstStyle/>
          <a:p>
            <a:r>
              <a:rPr lang="en-US" sz="6000" b="1" dirty="0" smtClean="0">
                <a:solidFill>
                  <a:srgbClr val="FF0000"/>
                </a:solidFill>
                <a:effectLst>
                  <a:glow rad="228600">
                    <a:schemeClr val="accent3">
                      <a:satMod val="175000"/>
                      <a:alpha val="40000"/>
                    </a:schemeClr>
                  </a:glow>
                </a:effectLst>
              </a:rPr>
              <a:t>CẢM ƠN THẦY VÀ CÁC BẠN ĐÃ LẮNG NGHE</a:t>
            </a:r>
            <a:endParaRPr lang="en-US" sz="6000" b="1" dirty="0">
              <a:solidFill>
                <a:srgbClr val="FF0000"/>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489037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descr="13936714_1811123979124105_376173492_n.jpg"/>
          <p:cNvPicPr>
            <a:picLocks noGrp="1" noChangeAspect="1"/>
          </p:cNvPicPr>
          <p:nvPr>
            <p:ph idx="1"/>
          </p:nvPr>
        </p:nvPicPr>
        <p:blipFill>
          <a:blip r:embed="rId4"/>
          <a:stretch>
            <a:fillRect/>
          </a:stretch>
        </p:blipFill>
        <p:spPr>
          <a:xfrm flipH="1">
            <a:off x="2171699" y="0"/>
            <a:ext cx="4343401" cy="3657600"/>
          </a:xfrm>
        </p:spPr>
      </p:pic>
      <p:pic>
        <p:nvPicPr>
          <p:cNvPr id="11" name="Picture 10" descr="13900884_1811132202456616_2080932385_n.jpg"/>
          <p:cNvPicPr>
            <a:picLocks noChangeAspect="1"/>
          </p:cNvPicPr>
          <p:nvPr/>
        </p:nvPicPr>
        <p:blipFill>
          <a:blip r:embed="rId5"/>
          <a:stretch>
            <a:fillRect/>
          </a:stretch>
        </p:blipFill>
        <p:spPr>
          <a:xfrm>
            <a:off x="0" y="3657600"/>
            <a:ext cx="4343400" cy="3200400"/>
          </a:xfrm>
          <a:prstGeom prst="rect">
            <a:avLst/>
          </a:prstGeom>
        </p:spPr>
      </p:pic>
      <p:pic>
        <p:nvPicPr>
          <p:cNvPr id="12" name="Picture 11" descr="13942753_1811132195789950_1535327825_n.jpg"/>
          <p:cNvPicPr>
            <a:picLocks noChangeAspect="1"/>
          </p:cNvPicPr>
          <p:nvPr/>
        </p:nvPicPr>
        <p:blipFill>
          <a:blip r:embed="rId6"/>
          <a:stretch>
            <a:fillRect/>
          </a:stretch>
        </p:blipFill>
        <p:spPr>
          <a:xfrm>
            <a:off x="4381500" y="3686175"/>
            <a:ext cx="4762500" cy="3171825"/>
          </a:xfrm>
          <a:prstGeom prst="rect">
            <a:avLst/>
          </a:prstGeom>
        </p:spPr>
      </p:pic>
    </p:spTree>
    <p:extLst>
      <p:ext uri="{BB962C8B-B14F-4D97-AF65-F5344CB8AC3E}">
        <p14:creationId xmlns:p14="http://schemas.microsoft.com/office/powerpoint/2010/main" val="20593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3940926_1811132199123283_387795160_n.jpg"/>
          <p:cNvPicPr>
            <a:picLocks noGrp="1" noChangeAspect="1"/>
          </p:cNvPicPr>
          <p:nvPr>
            <p:ph idx="1"/>
          </p:nvPr>
        </p:nvPicPr>
        <p:blipFill>
          <a:blip r:embed="rId2"/>
          <a:stretch>
            <a:fillRect/>
          </a:stretch>
        </p:blipFill>
        <p:spPr>
          <a:xfrm>
            <a:off x="0" y="0"/>
            <a:ext cx="4572000" cy="3124200"/>
          </a:xfrm>
        </p:spPr>
      </p:pic>
      <p:pic>
        <p:nvPicPr>
          <p:cNvPr id="8" name="Picture 7" descr="13900592_1811133172456519_541915855_n.png"/>
          <p:cNvPicPr>
            <a:picLocks noChangeAspect="1"/>
          </p:cNvPicPr>
          <p:nvPr/>
        </p:nvPicPr>
        <p:blipFill>
          <a:blip r:embed="rId3"/>
          <a:stretch>
            <a:fillRect/>
          </a:stretch>
        </p:blipFill>
        <p:spPr>
          <a:xfrm>
            <a:off x="4619625" y="0"/>
            <a:ext cx="4524375" cy="3124200"/>
          </a:xfrm>
          <a:prstGeom prst="rect">
            <a:avLst/>
          </a:prstGeom>
        </p:spPr>
      </p:pic>
      <p:pic>
        <p:nvPicPr>
          <p:cNvPr id="10" name="Picture 9" descr="13942711_1811132185789951_1544204455_n.jpg"/>
          <p:cNvPicPr>
            <a:picLocks noChangeAspect="1"/>
          </p:cNvPicPr>
          <p:nvPr/>
        </p:nvPicPr>
        <p:blipFill>
          <a:blip r:embed="rId4"/>
          <a:stretch>
            <a:fillRect/>
          </a:stretch>
        </p:blipFill>
        <p:spPr>
          <a:xfrm>
            <a:off x="2333625" y="3124200"/>
            <a:ext cx="4572000" cy="3733800"/>
          </a:xfrm>
          <a:prstGeom prst="rect">
            <a:avLst/>
          </a:prstGeom>
        </p:spPr>
      </p:pic>
    </p:spTree>
    <p:extLst>
      <p:ext uri="{BB962C8B-B14F-4D97-AF65-F5344CB8AC3E}">
        <p14:creationId xmlns:p14="http://schemas.microsoft.com/office/powerpoint/2010/main" val="128975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936791_1811139155789254_966342081_n.jpg"/>
          <p:cNvPicPr>
            <a:picLocks noChangeAspect="1"/>
          </p:cNvPicPr>
          <p:nvPr/>
        </p:nvPicPr>
        <p:blipFill>
          <a:blip r:embed="rId2"/>
          <a:stretch>
            <a:fillRect/>
          </a:stretch>
        </p:blipFill>
        <p:spPr>
          <a:xfrm>
            <a:off x="4495800" y="0"/>
            <a:ext cx="4810125" cy="6858000"/>
          </a:xfrm>
          <a:prstGeom prst="rect">
            <a:avLst/>
          </a:prstGeom>
        </p:spPr>
      </p:pic>
      <p:pic>
        <p:nvPicPr>
          <p:cNvPr id="6" name="Picture 5" descr="13957531_1811140295789140_1593097571_n.jpg"/>
          <p:cNvPicPr>
            <a:picLocks noChangeAspect="1"/>
          </p:cNvPicPr>
          <p:nvPr/>
        </p:nvPicPr>
        <p:blipFill>
          <a:blip r:embed="rId3"/>
          <a:stretch>
            <a:fillRect/>
          </a:stretch>
        </p:blipFill>
        <p:spPr>
          <a:xfrm>
            <a:off x="0" y="0"/>
            <a:ext cx="4495800" cy="6858000"/>
          </a:xfrm>
          <a:prstGeom prst="rect">
            <a:avLst/>
          </a:prstGeom>
        </p:spPr>
      </p:pic>
    </p:spTree>
    <p:extLst>
      <p:ext uri="{BB962C8B-B14F-4D97-AF65-F5344CB8AC3E}">
        <p14:creationId xmlns:p14="http://schemas.microsoft.com/office/powerpoint/2010/main" val="12413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67544" y="1"/>
            <a:ext cx="7772400" cy="548679"/>
          </a:xfrm>
        </p:spPr>
        <p:txBody>
          <a:bodyPr>
            <a:normAutofit fontScale="90000"/>
          </a:bodyPr>
          <a:lstStyle/>
          <a:p>
            <a:r>
              <a:rPr lang="en-US" b="1" dirty="0" smtClean="0">
                <a:solidFill>
                  <a:srgbClr val="FF0000"/>
                </a:solidFill>
              </a:rPr>
              <a:t>2. </a:t>
            </a:r>
            <a:r>
              <a:rPr lang="vi-VN" b="1" dirty="0" smtClean="0">
                <a:solidFill>
                  <a:srgbClr val="FF0000"/>
                </a:solidFill>
              </a:rPr>
              <a:t>Triệu </a:t>
            </a:r>
            <a:r>
              <a:rPr lang="vi-VN" b="1" dirty="0">
                <a:solidFill>
                  <a:srgbClr val="FF0000"/>
                </a:solidFill>
              </a:rPr>
              <a:t>chứng lâm sàng</a:t>
            </a:r>
            <a:endParaRPr lang="vi-VN"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1" y="2667000"/>
            <a:ext cx="4014760" cy="198120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599" y="2895600"/>
            <a:ext cx="4459025" cy="3983181"/>
          </a:xfrm>
          <a:prstGeom prst="rect">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48201"/>
            <a:ext cx="4038601" cy="224736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51520" y="585072"/>
            <a:ext cx="8640960" cy="1938992"/>
          </a:xfrm>
          <a:prstGeom prst="rect">
            <a:avLst/>
          </a:prstGeom>
        </p:spPr>
        <p:txBody>
          <a:bodyPr wrap="square">
            <a:spAutoFit/>
          </a:bodyPr>
          <a:lstStyle/>
          <a:p>
            <a:r>
              <a:rPr lang="vi-VN" sz="2400" b="1" dirty="0">
                <a:solidFill>
                  <a:prstClr val="black"/>
                </a:solidFill>
                <a:latin typeface="Times New Roman"/>
              </a:rPr>
              <a:t>Các triệu chứng lâm sàng chủ yếu là các dấu hiệu về tim mạch, da và niêm mạc, hô hấp và tiêu hóa. Chúng chỉ xảy ra vài phút sau khi dùng thuốc (uống, bôi, tiêm bắp, tĩnh mạch). Nhưng chúng có thể xuất hiện muộn sau khi dùng hay trong quá trình gây mê nếu bệnh nhân đang được phẫu thuật.</a:t>
            </a:r>
          </a:p>
        </p:txBody>
      </p:sp>
    </p:spTree>
    <p:extLst>
      <p:ext uri="{BB962C8B-B14F-4D97-AF65-F5344CB8AC3E}">
        <p14:creationId xmlns:p14="http://schemas.microsoft.com/office/powerpoint/2010/main" val="2705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328591"/>
          </a:xfrm>
        </p:spPr>
        <p:txBody>
          <a:bodyPr>
            <a:normAutofit/>
          </a:bodyPr>
          <a:lstStyle/>
          <a:p>
            <a:pPr lvl="1"/>
            <a:r>
              <a:rPr lang="vi-VN" sz="2400" dirty="0" smtClean="0">
                <a:latin typeface="+mj-lt"/>
              </a:rPr>
              <a:t>Cảm giác mệt mỏi</a:t>
            </a:r>
          </a:p>
          <a:p>
            <a:pPr lvl="1"/>
            <a:r>
              <a:rPr lang="vi-VN" sz="2400" dirty="0" smtClean="0">
                <a:latin typeface="+mj-lt"/>
              </a:rPr>
              <a:t>Chẹn sau xương ức</a:t>
            </a:r>
          </a:p>
          <a:p>
            <a:pPr lvl="1"/>
            <a:r>
              <a:rPr lang="vi-VN" sz="2400" dirty="0" smtClean="0">
                <a:latin typeface="+mj-lt"/>
              </a:rPr>
              <a:t>Ù tai</a:t>
            </a:r>
          </a:p>
          <a:p>
            <a:pPr lvl="1"/>
            <a:r>
              <a:rPr lang="vi-VN" sz="2400" dirty="0" smtClean="0">
                <a:latin typeface="+mj-lt"/>
              </a:rPr>
              <a:t>Buồn nôn</a:t>
            </a:r>
          </a:p>
          <a:p>
            <a:pPr lvl="1"/>
            <a:r>
              <a:rPr lang="vi-VN" sz="2400" dirty="0" smtClean="0">
                <a:latin typeface="+mj-lt"/>
              </a:rPr>
              <a:t>Khó thở</a:t>
            </a:r>
          </a:p>
          <a:p>
            <a:pPr lvl="1"/>
            <a:r>
              <a:rPr lang="vi-VN" sz="2400" dirty="0" smtClean="0">
                <a:latin typeface="+mj-lt"/>
              </a:rPr>
              <a:t>Nhịp tim nhanh</a:t>
            </a:r>
          </a:p>
          <a:p>
            <a:pPr lvl="1"/>
            <a:r>
              <a:rPr lang="vi-VN" sz="2400" dirty="0" smtClean="0">
                <a:latin typeface="+mj-lt"/>
              </a:rPr>
              <a:t>Hạ huyết áp nhẹ.</a:t>
            </a:r>
          </a:p>
          <a:p>
            <a:pPr lvl="1"/>
            <a:r>
              <a:rPr lang="vi-VN" sz="2400" dirty="0" smtClean="0">
                <a:latin typeface="+mj-lt"/>
              </a:rPr>
              <a:t>Ở bệnh nhân khi đã mê thì không còn dấu hiệu này, chỉ trừ dấu hiệu tim mạch.</a:t>
            </a:r>
          </a:p>
          <a:p>
            <a:pPr marL="0" indent="0">
              <a:buNone/>
            </a:pPr>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914400"/>
            <a:ext cx="4032448" cy="2689448"/>
          </a:xfrm>
          <a:prstGeom prst="rect">
            <a:avLst/>
          </a:prstGeom>
        </p:spPr>
      </p:pic>
      <p:sp>
        <p:nvSpPr>
          <p:cNvPr id="2" name="TextBox 1"/>
          <p:cNvSpPr txBox="1"/>
          <p:nvPr/>
        </p:nvSpPr>
        <p:spPr>
          <a:xfrm>
            <a:off x="539552" y="260648"/>
            <a:ext cx="5760640" cy="523220"/>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CÁC TRIỆU CHỨNG NHẸ</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351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par>
                          <p:cTn id="36" fill="hold">
                            <p:stCondLst>
                              <p:cond delay="3500"/>
                            </p:stCondLst>
                            <p:childTnLst>
                              <p:par>
                                <p:cTn id="37" presetID="16" presetClass="entr" presetSubtype="21"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Custom 10">
      <a:dk1>
        <a:srgbClr val="878787"/>
      </a:dk1>
      <a:lt1>
        <a:srgbClr val="C2C2C2"/>
      </a:lt1>
      <a:dk2>
        <a:srgbClr val="44546A"/>
      </a:dk2>
      <a:lt2>
        <a:srgbClr val="EAEAEA"/>
      </a:lt2>
      <a:accent1>
        <a:srgbClr val="C1392B"/>
      </a:accent1>
      <a:accent2>
        <a:srgbClr val="F89C16"/>
      </a:accent2>
      <a:accent3>
        <a:srgbClr val="28819C"/>
      </a:accent3>
      <a:accent4>
        <a:srgbClr val="189F87"/>
      </a:accent4>
      <a:accent5>
        <a:srgbClr val="9CBC58"/>
      </a:accent5>
      <a:accent6>
        <a:srgbClr val="56546A"/>
      </a:accent6>
      <a:hlink>
        <a:srgbClr val="0563C1"/>
      </a:hlink>
      <a:folHlink>
        <a:srgbClr val="954F72"/>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F45F75D7-0F17-4292-B268-0349647CA562}" vid="{35744A00-95B9-45AC-B54B-6453CC6A961E}"/>
    </a:ext>
  </a:ext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4.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C75F06"/>
        </a:lt2>
        <a:accent1>
          <a:srgbClr val="E07D06"/>
        </a:accent1>
        <a:accent2>
          <a:srgbClr val="F2A016"/>
        </a:accent2>
        <a:accent3>
          <a:srgbClr val="FFFFFF"/>
        </a:accent3>
        <a:accent4>
          <a:srgbClr val="404040"/>
        </a:accent4>
        <a:accent5>
          <a:srgbClr val="EDBFAA"/>
        </a:accent5>
        <a:accent6>
          <a:srgbClr val="DB9113"/>
        </a:accent6>
        <a:hlink>
          <a:srgbClr val="F7C91C"/>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CE5C16"/>
        </a:lt2>
        <a:accent1>
          <a:srgbClr val="E3852B"/>
        </a:accent1>
        <a:accent2>
          <a:srgbClr val="E79235"/>
        </a:accent2>
        <a:accent3>
          <a:srgbClr val="FFFFFF"/>
        </a:accent3>
        <a:accent4>
          <a:srgbClr val="404040"/>
        </a:accent4>
        <a:accent5>
          <a:srgbClr val="EFC2AC"/>
        </a:accent5>
        <a:accent6>
          <a:srgbClr val="D1842F"/>
        </a:accent6>
        <a:hlink>
          <a:srgbClr val="F09E3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D5D16"/>
        </a:lt2>
        <a:accent1>
          <a:srgbClr val="ED5B10"/>
        </a:accent1>
        <a:accent2>
          <a:srgbClr val="F5A526"/>
        </a:accent2>
        <a:accent3>
          <a:srgbClr val="FFFFFF"/>
        </a:accent3>
        <a:accent4>
          <a:srgbClr val="404040"/>
        </a:accent4>
        <a:accent5>
          <a:srgbClr val="F4B5AA"/>
        </a:accent5>
        <a:accent6>
          <a:srgbClr val="DE9521"/>
        </a:accent6>
        <a:hlink>
          <a:srgbClr val="FABD4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C75F06"/>
        </a:lt2>
        <a:accent1>
          <a:srgbClr val="E07D06"/>
        </a:accent1>
        <a:accent2>
          <a:srgbClr val="E5930D"/>
        </a:accent2>
        <a:accent3>
          <a:srgbClr val="FFFFFF"/>
        </a:accent3>
        <a:accent4>
          <a:srgbClr val="404040"/>
        </a:accent4>
        <a:accent5>
          <a:srgbClr val="EDBFAA"/>
        </a:accent5>
        <a:accent6>
          <a:srgbClr val="CF850B"/>
        </a:accent6>
        <a:hlink>
          <a:srgbClr val="F99F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AB55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F42C9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E90D0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1099D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DD6705"/>
        </a:lt2>
        <a:accent1>
          <a:srgbClr val="EB8B09"/>
        </a:accent1>
        <a:accent2>
          <a:srgbClr val="F5A437"/>
        </a:accent2>
        <a:accent3>
          <a:srgbClr val="FFFFFF"/>
        </a:accent3>
        <a:accent4>
          <a:srgbClr val="404040"/>
        </a:accent4>
        <a:accent5>
          <a:srgbClr val="F3C4AA"/>
        </a:accent5>
        <a:accent6>
          <a:srgbClr val="DE9431"/>
        </a:accent6>
        <a:hlink>
          <a:srgbClr val="B7ED2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Bell Gothic Std Black"/>
        <a:ea typeface=""/>
        <a:cs typeface=""/>
      </a:majorFont>
      <a:minorFont>
        <a:latin typeface="Bell Gothic Std Black"/>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Bell Gothic Std Black"/>
        <a:ea typeface=""/>
        <a:cs typeface=""/>
      </a:majorFont>
      <a:minorFont>
        <a:latin typeface="Bell Gothic Std Black"/>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2_Office Theme">
  <a:themeElements>
    <a:clrScheme name="Custom 78">
      <a:dk1>
        <a:srgbClr val="2D2015"/>
      </a:dk1>
      <a:lt1>
        <a:srgbClr val="FFFFFF"/>
      </a:lt1>
      <a:dk2>
        <a:srgbClr val="523E26"/>
      </a:dk2>
      <a:lt2>
        <a:srgbClr val="E9D683"/>
      </a:lt2>
      <a:accent1>
        <a:srgbClr val="E19023"/>
      </a:accent1>
      <a:accent2>
        <a:srgbClr val="7AAC54"/>
      </a:accent2>
      <a:accent3>
        <a:srgbClr val="B3AFAC"/>
      </a:accent3>
      <a:accent4>
        <a:srgbClr val="AE7C52"/>
      </a:accent4>
      <a:accent5>
        <a:srgbClr val="EEC6AC"/>
      </a:accent5>
      <a:accent6>
        <a:srgbClr val="6E9B4B"/>
      </a:accent6>
      <a:hlink>
        <a:srgbClr val="E9D683"/>
      </a:hlink>
      <a:folHlink>
        <a:srgbClr val="E9D6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2021</Words>
  <Application>Microsoft Office PowerPoint</Application>
  <PresentationFormat>On-screen Show (4:3)</PresentationFormat>
  <Paragraphs>235</Paragraphs>
  <Slides>43</Slides>
  <Notes>4</Notes>
  <HiddenSlides>0</HiddenSlides>
  <MMClips>0</MMClips>
  <ScaleCrop>false</ScaleCrop>
  <HeadingPairs>
    <vt:vector size="4" baseType="variant">
      <vt:variant>
        <vt:lpstr>Theme</vt:lpstr>
      </vt:variant>
      <vt:variant>
        <vt:i4>14</vt:i4>
      </vt:variant>
      <vt:variant>
        <vt:lpstr>Slide Titles</vt:lpstr>
      </vt:variant>
      <vt:variant>
        <vt:i4>43</vt:i4>
      </vt:variant>
    </vt:vector>
  </HeadingPairs>
  <TitlesOfParts>
    <vt:vector size="57" baseType="lpstr">
      <vt:lpstr>Office Theme</vt:lpstr>
      <vt:lpstr>powerpoint-template</vt:lpstr>
      <vt:lpstr>template</vt:lpstr>
      <vt:lpstr>Custom Design</vt:lpstr>
      <vt:lpstr>Default Design</vt:lpstr>
      <vt:lpstr>Waveform</vt:lpstr>
      <vt:lpstr>1_Office Theme</vt:lpstr>
      <vt:lpstr>Concourse</vt:lpstr>
      <vt:lpstr>2_Office Theme</vt:lpstr>
      <vt:lpstr>3_Office Theme</vt:lpstr>
      <vt:lpstr>4_Office Theme</vt:lpstr>
      <vt:lpstr>5_Office Theme</vt:lpstr>
      <vt:lpstr>1_Waveform</vt:lpstr>
      <vt:lpstr>2_Waveform</vt:lpstr>
      <vt:lpstr>KÍNH CHÀO THẦY VÀ CÁC BẠN</vt:lpstr>
      <vt:lpstr>PowerPoint Presentation</vt:lpstr>
      <vt:lpstr>PowerPoint Presentation</vt:lpstr>
      <vt:lpstr>I. Định nghĩa</vt:lpstr>
      <vt:lpstr>PowerPoint Presentation</vt:lpstr>
      <vt:lpstr>PowerPoint Presentation</vt:lpstr>
      <vt:lpstr>PowerPoint Presentation</vt:lpstr>
      <vt:lpstr>2. Triệu chứng lâm sàng</vt:lpstr>
      <vt:lpstr>PowerPoint Presentation</vt:lpstr>
      <vt:lpstr>PowerPoint Presentation</vt:lpstr>
      <vt:lpstr>PowerPoint Presentation</vt:lpstr>
      <vt:lpstr>PowerPoint Presentation</vt:lpstr>
      <vt:lpstr>PowerPoint Presentation</vt:lpstr>
      <vt:lpstr>3. Chẩn đoán sốc phản vệ</vt:lpstr>
      <vt:lpstr>PowerPoint Presentation</vt:lpstr>
      <vt:lpstr>4.ĐIỀU TRỊ ĐẶC HIỆU</vt:lpstr>
      <vt:lpstr> Tại nhà, tại chỗ, hay trước nhập viện: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Xét nghiệm:</vt:lpstr>
      <vt:lpstr>PowerPoint Presentation</vt:lpstr>
      <vt:lpstr>Xét nghiệm cận lâm sàng</vt:lpstr>
      <vt:lpstr>                  TỔNG KẾT</vt:lpstr>
      <vt:lpstr>PowerPoint Presentation</vt:lpstr>
      <vt:lpstr>PowerPoint Presentation</vt:lpstr>
      <vt:lpstr>CẢM ƠN THẦY VÀ CÁC BẠN ĐÃ LẮNG NGHE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4.ĐIỀU TRỊ ĐẶC HIỆU</dc:title>
  <dc:creator>Uyen Nguyen</dc:creator>
  <cp:lastModifiedBy>THANHTUYEN</cp:lastModifiedBy>
  <cp:revision>30</cp:revision>
  <dcterms:created xsi:type="dcterms:W3CDTF">2006-08-16T00:00:00Z</dcterms:created>
  <dcterms:modified xsi:type="dcterms:W3CDTF">2016-08-08T17:56:28Z</dcterms:modified>
</cp:coreProperties>
</file>