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2" r:id="rId5"/>
    <p:sldId id="261" r:id="rId6"/>
    <p:sldId id="274" r:id="rId7"/>
    <p:sldId id="263" r:id="rId8"/>
    <p:sldId id="275" r:id="rId9"/>
    <p:sldId id="277" r:id="rId10"/>
    <p:sldId id="266" r:id="rId11"/>
    <p:sldId id="267" r:id="rId12"/>
    <p:sldId id="278" r:id="rId13"/>
    <p:sldId id="270" r:id="rId14"/>
    <p:sldId id="271" r:id="rId15"/>
    <p:sldId id="280" r:id="rId16"/>
    <p:sldId id="28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B88FD8-2770-40A9-BBA8-F27F67DE0822}">
          <p14:sldIdLst>
            <p14:sldId id="256"/>
            <p14:sldId id="257"/>
            <p14:sldId id="258"/>
            <p14:sldId id="262"/>
            <p14:sldId id="261"/>
            <p14:sldId id="274"/>
            <p14:sldId id="263"/>
            <p14:sldId id="275"/>
            <p14:sldId id="277"/>
            <p14:sldId id="266"/>
            <p14:sldId id="267"/>
            <p14:sldId id="278"/>
            <p14:sldId id="270"/>
            <p14:sldId id="271"/>
            <p14:sldId id="280"/>
            <p14:sldId id="281"/>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p:scale>
          <a:sx n="76" d="100"/>
          <a:sy n="76" d="100"/>
        </p:scale>
        <p:origin x="-11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194CC-38CC-46B4-805A-59D2563BC920}"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US"/>
        </a:p>
      </dgm:t>
    </dgm:pt>
    <dgm:pt modelId="{1158520E-E269-4F3D-BBA2-83FE029A6C81}">
      <dgm:prSet phldrT="[Text]"/>
      <dgm:spPr/>
      <dgm:t>
        <a:bodyPr/>
        <a:lstStyle/>
        <a:p>
          <a:r>
            <a:rPr lang="en-US" smtClean="0">
              <a:latin typeface="Times New Roman" pitchFamily="18" charset="0"/>
              <a:cs typeface="Times New Roman" pitchFamily="18" charset="0"/>
            </a:rPr>
            <a:t>NHẬN ĐỊNH </a:t>
          </a:r>
          <a:endParaRPr lang="en-US">
            <a:latin typeface="Times New Roman" pitchFamily="18" charset="0"/>
            <a:cs typeface="Times New Roman" pitchFamily="18" charset="0"/>
          </a:endParaRPr>
        </a:p>
      </dgm:t>
    </dgm:pt>
    <dgm:pt modelId="{9D230884-C640-4060-8050-ECE24902A1DA}" type="parTrans" cxnId="{91CBA1A2-B76D-423B-AC49-308EEF8E650C}">
      <dgm:prSet/>
      <dgm:spPr/>
      <dgm:t>
        <a:bodyPr/>
        <a:lstStyle/>
        <a:p>
          <a:endParaRPr lang="en-US"/>
        </a:p>
      </dgm:t>
    </dgm:pt>
    <dgm:pt modelId="{D3B5015B-C553-4044-B658-E2DD36491557}" type="sibTrans" cxnId="{91CBA1A2-B76D-423B-AC49-308EEF8E650C}">
      <dgm:prSet/>
      <dgm:spPr/>
      <dgm:t>
        <a:bodyPr/>
        <a:lstStyle/>
        <a:p>
          <a:endParaRPr lang="en-US"/>
        </a:p>
      </dgm:t>
    </dgm:pt>
    <dgm:pt modelId="{15AA52B4-DF1C-4876-86AF-CD20A80F62C4}">
      <dgm:prSet phldrT="[Text]"/>
      <dgm:spPr/>
      <dgm:t>
        <a:bodyPr/>
        <a:lstStyle/>
        <a:p>
          <a:r>
            <a:rPr lang="en-US"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dgm:t>
    </dgm:pt>
    <dgm:pt modelId="{A4E3E77F-DBA9-4D80-A407-B3D18E7A4F98}" type="parTrans" cxnId="{4CC7E7C7-576D-4BAF-9002-0C95A1190B26}">
      <dgm:prSet/>
      <dgm:spPr/>
      <dgm:t>
        <a:bodyPr/>
        <a:lstStyle/>
        <a:p>
          <a:endParaRPr lang="en-US"/>
        </a:p>
      </dgm:t>
    </dgm:pt>
    <dgm:pt modelId="{DDD6453C-24EC-4E38-8D76-5C1C8A616B39}" type="sibTrans" cxnId="{4CC7E7C7-576D-4BAF-9002-0C95A1190B26}">
      <dgm:prSet/>
      <dgm:spPr/>
      <dgm:t>
        <a:bodyPr/>
        <a:lstStyle/>
        <a:p>
          <a:endParaRPr lang="en-US"/>
        </a:p>
      </dgm:t>
    </dgm:pt>
    <dgm:pt modelId="{234A7F3D-2ACD-4D24-9C81-845647FBA19B}">
      <dgm:prSet phldrT="[Text]"/>
      <dgm:spPr/>
      <dgm:t>
        <a:bodyPr/>
        <a:lstStyle/>
        <a:p>
          <a:r>
            <a:rPr lang="en-US" smtClean="0">
              <a:latin typeface="Times New Roman" pitchFamily="18" charset="0"/>
              <a:cs typeface="Times New Roman" pitchFamily="18" charset="0"/>
            </a:rPr>
            <a:t>CHUẨN ĐOÁN ĐD</a:t>
          </a:r>
          <a:endParaRPr lang="en-US">
            <a:latin typeface="Times New Roman" pitchFamily="18" charset="0"/>
            <a:cs typeface="Times New Roman" pitchFamily="18" charset="0"/>
          </a:endParaRPr>
        </a:p>
      </dgm:t>
    </dgm:pt>
    <dgm:pt modelId="{75BF0190-F09F-4F23-94D4-7D86F8CCCE23}" type="parTrans" cxnId="{80BCCE48-9CF2-4A04-BA1E-28D70910879B}">
      <dgm:prSet/>
      <dgm:spPr/>
      <dgm:t>
        <a:bodyPr/>
        <a:lstStyle/>
        <a:p>
          <a:endParaRPr lang="en-US"/>
        </a:p>
      </dgm:t>
    </dgm:pt>
    <dgm:pt modelId="{C08E4B17-6DC5-452D-95FA-0643813B972E}" type="sibTrans" cxnId="{80BCCE48-9CF2-4A04-BA1E-28D70910879B}">
      <dgm:prSet/>
      <dgm:spPr/>
      <dgm:t>
        <a:bodyPr/>
        <a:lstStyle/>
        <a:p>
          <a:endParaRPr lang="en-US"/>
        </a:p>
      </dgm:t>
    </dgm:pt>
    <dgm:pt modelId="{E3108CE7-F1B0-4554-BAC5-316E516E3B23}">
      <dgm:prSet phldrT="[Text]"/>
      <dgm:spPr/>
      <dgm:t>
        <a:bodyPr/>
        <a:lstStyle/>
        <a:p>
          <a:r>
            <a:rPr lang="en-US" smtClean="0">
              <a:latin typeface="Times New Roman" pitchFamily="18" charset="0"/>
              <a:cs typeface="Times New Roman" pitchFamily="18" charset="0"/>
            </a:rPr>
            <a:t>LẬP KHCS</a:t>
          </a:r>
          <a:endParaRPr lang="en-US">
            <a:latin typeface="Times New Roman" pitchFamily="18" charset="0"/>
            <a:cs typeface="Times New Roman" pitchFamily="18" charset="0"/>
          </a:endParaRPr>
        </a:p>
      </dgm:t>
    </dgm:pt>
    <dgm:pt modelId="{06C82220-FC73-4985-88A2-C46F965D35DE}" type="parTrans" cxnId="{99078A03-922D-43E4-AFB2-2A7331D8C116}">
      <dgm:prSet/>
      <dgm:spPr/>
      <dgm:t>
        <a:bodyPr/>
        <a:lstStyle/>
        <a:p>
          <a:endParaRPr lang="en-US"/>
        </a:p>
      </dgm:t>
    </dgm:pt>
    <dgm:pt modelId="{75B6776A-FA4C-4E53-B6E7-654F16A27B07}" type="sibTrans" cxnId="{99078A03-922D-43E4-AFB2-2A7331D8C116}">
      <dgm:prSet/>
      <dgm:spPr/>
      <dgm:t>
        <a:bodyPr/>
        <a:lstStyle/>
        <a:p>
          <a:endParaRPr lang="en-US"/>
        </a:p>
      </dgm:t>
    </dgm:pt>
    <dgm:pt modelId="{29B7641F-0C4D-495F-8C94-94A8DFBC5A84}">
      <dgm:prSet phldrT="[Text]"/>
      <dgm:spPr/>
      <dgm:t>
        <a:bodyPr/>
        <a:lstStyle/>
        <a:p>
          <a:r>
            <a:rPr lang="en-US" smtClean="0">
              <a:latin typeface="Times New Roman" pitchFamily="18" charset="0"/>
              <a:cs typeface="Times New Roman" pitchFamily="18" charset="0"/>
            </a:rPr>
            <a:t>THỰC HIỆN KHCS</a:t>
          </a:r>
          <a:endParaRPr lang="en-US">
            <a:latin typeface="Times New Roman" pitchFamily="18" charset="0"/>
            <a:cs typeface="Times New Roman" pitchFamily="18" charset="0"/>
          </a:endParaRPr>
        </a:p>
      </dgm:t>
    </dgm:pt>
    <dgm:pt modelId="{914B9920-6EF7-4473-8691-6D4159FBA4C6}" type="parTrans" cxnId="{827BA70C-5C96-49B0-B492-4C148CB5BFF2}">
      <dgm:prSet/>
      <dgm:spPr/>
      <dgm:t>
        <a:bodyPr/>
        <a:lstStyle/>
        <a:p>
          <a:endParaRPr lang="en-US"/>
        </a:p>
      </dgm:t>
    </dgm:pt>
    <dgm:pt modelId="{5F3DA890-A48F-43F9-A98C-F27C6006EF39}" type="sibTrans" cxnId="{827BA70C-5C96-49B0-B492-4C148CB5BFF2}">
      <dgm:prSet/>
      <dgm:spPr/>
      <dgm:t>
        <a:bodyPr/>
        <a:lstStyle/>
        <a:p>
          <a:endParaRPr lang="en-US"/>
        </a:p>
      </dgm:t>
    </dgm:pt>
    <dgm:pt modelId="{C170F6B8-5B94-4908-BAF5-9A1383BE0E3F}" type="pres">
      <dgm:prSet presAssocID="{AFB194CC-38CC-46B4-805A-59D2563BC920}" presName="cycle" presStyleCnt="0">
        <dgm:presLayoutVars>
          <dgm:dir/>
          <dgm:resizeHandles val="exact"/>
        </dgm:presLayoutVars>
      </dgm:prSet>
      <dgm:spPr/>
      <dgm:t>
        <a:bodyPr/>
        <a:lstStyle/>
        <a:p>
          <a:endParaRPr lang="en-US"/>
        </a:p>
      </dgm:t>
    </dgm:pt>
    <dgm:pt modelId="{B6B8A577-5CBC-4643-B117-95199CD1B808}" type="pres">
      <dgm:prSet presAssocID="{1158520E-E269-4F3D-BBA2-83FE029A6C81}" presName="node" presStyleLbl="node1" presStyleIdx="0" presStyleCnt="5">
        <dgm:presLayoutVars>
          <dgm:bulletEnabled val="1"/>
        </dgm:presLayoutVars>
      </dgm:prSet>
      <dgm:spPr/>
      <dgm:t>
        <a:bodyPr/>
        <a:lstStyle/>
        <a:p>
          <a:endParaRPr lang="en-US"/>
        </a:p>
      </dgm:t>
    </dgm:pt>
    <dgm:pt modelId="{70156434-DE6D-47BE-B606-38DA604DD5D3}" type="pres">
      <dgm:prSet presAssocID="{D3B5015B-C553-4044-B658-E2DD36491557}" presName="sibTrans" presStyleLbl="sibTrans2D1" presStyleIdx="0" presStyleCnt="5"/>
      <dgm:spPr/>
      <dgm:t>
        <a:bodyPr/>
        <a:lstStyle/>
        <a:p>
          <a:endParaRPr lang="en-US"/>
        </a:p>
      </dgm:t>
    </dgm:pt>
    <dgm:pt modelId="{D03C73FE-2987-4C62-812E-01734F722C13}" type="pres">
      <dgm:prSet presAssocID="{D3B5015B-C553-4044-B658-E2DD36491557}" presName="connectorText" presStyleLbl="sibTrans2D1" presStyleIdx="0" presStyleCnt="5"/>
      <dgm:spPr/>
      <dgm:t>
        <a:bodyPr/>
        <a:lstStyle/>
        <a:p>
          <a:endParaRPr lang="en-US"/>
        </a:p>
      </dgm:t>
    </dgm:pt>
    <dgm:pt modelId="{DC647FE6-6649-4A30-89BB-0CE7CDBFD30E}" type="pres">
      <dgm:prSet presAssocID="{234A7F3D-2ACD-4D24-9C81-845647FBA19B}" presName="node" presStyleLbl="node1" presStyleIdx="1" presStyleCnt="5">
        <dgm:presLayoutVars>
          <dgm:bulletEnabled val="1"/>
        </dgm:presLayoutVars>
      </dgm:prSet>
      <dgm:spPr/>
      <dgm:t>
        <a:bodyPr/>
        <a:lstStyle/>
        <a:p>
          <a:endParaRPr lang="en-US"/>
        </a:p>
      </dgm:t>
    </dgm:pt>
    <dgm:pt modelId="{38E5C458-A12E-458E-858B-16A59BD36509}" type="pres">
      <dgm:prSet presAssocID="{C08E4B17-6DC5-452D-95FA-0643813B972E}" presName="sibTrans" presStyleLbl="sibTrans2D1" presStyleIdx="1" presStyleCnt="5"/>
      <dgm:spPr/>
      <dgm:t>
        <a:bodyPr/>
        <a:lstStyle/>
        <a:p>
          <a:endParaRPr lang="en-US"/>
        </a:p>
      </dgm:t>
    </dgm:pt>
    <dgm:pt modelId="{EAD38EF0-2043-4E3C-842A-FA3D5190CF10}" type="pres">
      <dgm:prSet presAssocID="{C08E4B17-6DC5-452D-95FA-0643813B972E}" presName="connectorText" presStyleLbl="sibTrans2D1" presStyleIdx="1" presStyleCnt="5"/>
      <dgm:spPr/>
      <dgm:t>
        <a:bodyPr/>
        <a:lstStyle/>
        <a:p>
          <a:endParaRPr lang="en-US"/>
        </a:p>
      </dgm:t>
    </dgm:pt>
    <dgm:pt modelId="{095E92A0-A78F-4806-A4CF-C2C3ED4ED01E}" type="pres">
      <dgm:prSet presAssocID="{E3108CE7-F1B0-4554-BAC5-316E516E3B23}" presName="node" presStyleLbl="node1" presStyleIdx="2" presStyleCnt="5">
        <dgm:presLayoutVars>
          <dgm:bulletEnabled val="1"/>
        </dgm:presLayoutVars>
      </dgm:prSet>
      <dgm:spPr/>
      <dgm:t>
        <a:bodyPr/>
        <a:lstStyle/>
        <a:p>
          <a:endParaRPr lang="en-US"/>
        </a:p>
      </dgm:t>
    </dgm:pt>
    <dgm:pt modelId="{EAC9EEA7-1298-402A-B50D-91283677679A}" type="pres">
      <dgm:prSet presAssocID="{75B6776A-FA4C-4E53-B6E7-654F16A27B07}" presName="sibTrans" presStyleLbl="sibTrans2D1" presStyleIdx="2" presStyleCnt="5"/>
      <dgm:spPr/>
      <dgm:t>
        <a:bodyPr/>
        <a:lstStyle/>
        <a:p>
          <a:endParaRPr lang="en-US"/>
        </a:p>
      </dgm:t>
    </dgm:pt>
    <dgm:pt modelId="{0F7CFEBB-E1C1-4E0D-BF83-AC341E01428D}" type="pres">
      <dgm:prSet presAssocID="{75B6776A-FA4C-4E53-B6E7-654F16A27B07}" presName="connectorText" presStyleLbl="sibTrans2D1" presStyleIdx="2" presStyleCnt="5"/>
      <dgm:spPr/>
      <dgm:t>
        <a:bodyPr/>
        <a:lstStyle/>
        <a:p>
          <a:endParaRPr lang="en-US"/>
        </a:p>
      </dgm:t>
    </dgm:pt>
    <dgm:pt modelId="{83728848-7B9C-4089-B66C-386D05EF4845}" type="pres">
      <dgm:prSet presAssocID="{29B7641F-0C4D-495F-8C94-94A8DFBC5A84}" presName="node" presStyleLbl="node1" presStyleIdx="3" presStyleCnt="5">
        <dgm:presLayoutVars>
          <dgm:bulletEnabled val="1"/>
        </dgm:presLayoutVars>
      </dgm:prSet>
      <dgm:spPr/>
      <dgm:t>
        <a:bodyPr/>
        <a:lstStyle/>
        <a:p>
          <a:endParaRPr lang="en-US"/>
        </a:p>
      </dgm:t>
    </dgm:pt>
    <dgm:pt modelId="{732FF37A-7095-44A4-A8E0-B88EE62FF877}" type="pres">
      <dgm:prSet presAssocID="{5F3DA890-A48F-43F9-A98C-F27C6006EF39}" presName="sibTrans" presStyleLbl="sibTrans2D1" presStyleIdx="3" presStyleCnt="5"/>
      <dgm:spPr/>
      <dgm:t>
        <a:bodyPr/>
        <a:lstStyle/>
        <a:p>
          <a:endParaRPr lang="en-US"/>
        </a:p>
      </dgm:t>
    </dgm:pt>
    <dgm:pt modelId="{61DBCC3B-9357-4D72-A0C4-75E43CCCA391}" type="pres">
      <dgm:prSet presAssocID="{5F3DA890-A48F-43F9-A98C-F27C6006EF39}" presName="connectorText" presStyleLbl="sibTrans2D1" presStyleIdx="3" presStyleCnt="5"/>
      <dgm:spPr/>
      <dgm:t>
        <a:bodyPr/>
        <a:lstStyle/>
        <a:p>
          <a:endParaRPr lang="en-US"/>
        </a:p>
      </dgm:t>
    </dgm:pt>
    <dgm:pt modelId="{75885CDC-C358-4471-8188-67EC7431CE78}" type="pres">
      <dgm:prSet presAssocID="{15AA52B4-DF1C-4876-86AF-CD20A80F62C4}" presName="node" presStyleLbl="node1" presStyleIdx="4" presStyleCnt="5">
        <dgm:presLayoutVars>
          <dgm:bulletEnabled val="1"/>
        </dgm:presLayoutVars>
      </dgm:prSet>
      <dgm:spPr/>
      <dgm:t>
        <a:bodyPr/>
        <a:lstStyle/>
        <a:p>
          <a:endParaRPr lang="en-US"/>
        </a:p>
      </dgm:t>
    </dgm:pt>
    <dgm:pt modelId="{698BDCFB-D833-49B3-9901-79065FA41B14}" type="pres">
      <dgm:prSet presAssocID="{DDD6453C-24EC-4E38-8D76-5C1C8A616B39}" presName="sibTrans" presStyleLbl="sibTrans2D1" presStyleIdx="4" presStyleCnt="5"/>
      <dgm:spPr/>
      <dgm:t>
        <a:bodyPr/>
        <a:lstStyle/>
        <a:p>
          <a:endParaRPr lang="en-US"/>
        </a:p>
      </dgm:t>
    </dgm:pt>
    <dgm:pt modelId="{CAF70B99-FA92-42AC-AE5A-3224F69361EF}" type="pres">
      <dgm:prSet presAssocID="{DDD6453C-24EC-4E38-8D76-5C1C8A616B39}" presName="connectorText" presStyleLbl="sibTrans2D1" presStyleIdx="4" presStyleCnt="5"/>
      <dgm:spPr/>
      <dgm:t>
        <a:bodyPr/>
        <a:lstStyle/>
        <a:p>
          <a:endParaRPr lang="en-US"/>
        </a:p>
      </dgm:t>
    </dgm:pt>
  </dgm:ptLst>
  <dgm:cxnLst>
    <dgm:cxn modelId="{5B943AA7-1AEB-4FDE-88C1-B648432BBAA8}" type="presOf" srcId="{DDD6453C-24EC-4E38-8D76-5C1C8A616B39}" destId="{CAF70B99-FA92-42AC-AE5A-3224F69361EF}" srcOrd="1" destOrd="0" presId="urn:microsoft.com/office/officeart/2005/8/layout/cycle2"/>
    <dgm:cxn modelId="{6FE56F18-91C1-48A0-A849-DCA9F80C5E76}" type="presOf" srcId="{75B6776A-FA4C-4E53-B6E7-654F16A27B07}" destId="{EAC9EEA7-1298-402A-B50D-91283677679A}" srcOrd="0" destOrd="0" presId="urn:microsoft.com/office/officeart/2005/8/layout/cycle2"/>
    <dgm:cxn modelId="{72F32AC7-2466-4B91-A199-86D614C19B98}" type="presOf" srcId="{29B7641F-0C4D-495F-8C94-94A8DFBC5A84}" destId="{83728848-7B9C-4089-B66C-386D05EF4845}" srcOrd="0" destOrd="0" presId="urn:microsoft.com/office/officeart/2005/8/layout/cycle2"/>
    <dgm:cxn modelId="{A992C459-1FE9-4FE6-B532-3CC244F6F11B}" type="presOf" srcId="{E3108CE7-F1B0-4554-BAC5-316E516E3B23}" destId="{095E92A0-A78F-4806-A4CF-C2C3ED4ED01E}" srcOrd="0" destOrd="0" presId="urn:microsoft.com/office/officeart/2005/8/layout/cycle2"/>
    <dgm:cxn modelId="{6687FD0E-F4EA-451C-953F-1F9A544019FD}" type="presOf" srcId="{D3B5015B-C553-4044-B658-E2DD36491557}" destId="{70156434-DE6D-47BE-B606-38DA604DD5D3}" srcOrd="0" destOrd="0" presId="urn:microsoft.com/office/officeart/2005/8/layout/cycle2"/>
    <dgm:cxn modelId="{8A6DA943-16B1-4FF3-9198-85EA75B81C01}" type="presOf" srcId="{5F3DA890-A48F-43F9-A98C-F27C6006EF39}" destId="{61DBCC3B-9357-4D72-A0C4-75E43CCCA391}" srcOrd="1" destOrd="0" presId="urn:microsoft.com/office/officeart/2005/8/layout/cycle2"/>
    <dgm:cxn modelId="{91CBA1A2-B76D-423B-AC49-308EEF8E650C}" srcId="{AFB194CC-38CC-46B4-805A-59D2563BC920}" destId="{1158520E-E269-4F3D-BBA2-83FE029A6C81}" srcOrd="0" destOrd="0" parTransId="{9D230884-C640-4060-8050-ECE24902A1DA}" sibTransId="{D3B5015B-C553-4044-B658-E2DD36491557}"/>
    <dgm:cxn modelId="{4CC7E7C7-576D-4BAF-9002-0C95A1190B26}" srcId="{AFB194CC-38CC-46B4-805A-59D2563BC920}" destId="{15AA52B4-DF1C-4876-86AF-CD20A80F62C4}" srcOrd="4" destOrd="0" parTransId="{A4E3E77F-DBA9-4D80-A407-B3D18E7A4F98}" sibTransId="{DDD6453C-24EC-4E38-8D76-5C1C8A616B39}"/>
    <dgm:cxn modelId="{E0BCB653-C367-4A72-85F7-DE9ACB33C241}" type="presOf" srcId="{D3B5015B-C553-4044-B658-E2DD36491557}" destId="{D03C73FE-2987-4C62-812E-01734F722C13}" srcOrd="1" destOrd="0" presId="urn:microsoft.com/office/officeart/2005/8/layout/cycle2"/>
    <dgm:cxn modelId="{FDFA682B-88ED-4BB1-B4A7-BEA700B8444B}" type="presOf" srcId="{15AA52B4-DF1C-4876-86AF-CD20A80F62C4}" destId="{75885CDC-C358-4471-8188-67EC7431CE78}" srcOrd="0" destOrd="0" presId="urn:microsoft.com/office/officeart/2005/8/layout/cycle2"/>
    <dgm:cxn modelId="{84EC0AE9-4A4C-4551-BEB1-602CAA183FC3}" type="presOf" srcId="{1158520E-E269-4F3D-BBA2-83FE029A6C81}" destId="{B6B8A577-5CBC-4643-B117-95199CD1B808}" srcOrd="0" destOrd="0" presId="urn:microsoft.com/office/officeart/2005/8/layout/cycle2"/>
    <dgm:cxn modelId="{56739E58-B84B-406A-87C8-A8DF4D17D639}" type="presOf" srcId="{DDD6453C-24EC-4E38-8D76-5C1C8A616B39}" destId="{698BDCFB-D833-49B3-9901-79065FA41B14}" srcOrd="0" destOrd="0" presId="urn:microsoft.com/office/officeart/2005/8/layout/cycle2"/>
    <dgm:cxn modelId="{0A6D8565-5AC6-497E-81FD-54DADF43A3E9}" type="presOf" srcId="{234A7F3D-2ACD-4D24-9C81-845647FBA19B}" destId="{DC647FE6-6649-4A30-89BB-0CE7CDBFD30E}" srcOrd="0" destOrd="0" presId="urn:microsoft.com/office/officeart/2005/8/layout/cycle2"/>
    <dgm:cxn modelId="{8EA61110-372E-45C2-AD35-D158DC80D00B}" type="presOf" srcId="{AFB194CC-38CC-46B4-805A-59D2563BC920}" destId="{C170F6B8-5B94-4908-BAF5-9A1383BE0E3F}" srcOrd="0" destOrd="0" presId="urn:microsoft.com/office/officeart/2005/8/layout/cycle2"/>
    <dgm:cxn modelId="{2AC7A36E-1616-45D8-9235-146042C215C8}" type="presOf" srcId="{5F3DA890-A48F-43F9-A98C-F27C6006EF39}" destId="{732FF37A-7095-44A4-A8E0-B88EE62FF877}" srcOrd="0" destOrd="0" presId="urn:microsoft.com/office/officeart/2005/8/layout/cycle2"/>
    <dgm:cxn modelId="{80BCCE48-9CF2-4A04-BA1E-28D70910879B}" srcId="{AFB194CC-38CC-46B4-805A-59D2563BC920}" destId="{234A7F3D-2ACD-4D24-9C81-845647FBA19B}" srcOrd="1" destOrd="0" parTransId="{75BF0190-F09F-4F23-94D4-7D86F8CCCE23}" sibTransId="{C08E4B17-6DC5-452D-95FA-0643813B972E}"/>
    <dgm:cxn modelId="{827BA70C-5C96-49B0-B492-4C148CB5BFF2}" srcId="{AFB194CC-38CC-46B4-805A-59D2563BC920}" destId="{29B7641F-0C4D-495F-8C94-94A8DFBC5A84}" srcOrd="3" destOrd="0" parTransId="{914B9920-6EF7-4473-8691-6D4159FBA4C6}" sibTransId="{5F3DA890-A48F-43F9-A98C-F27C6006EF39}"/>
    <dgm:cxn modelId="{B71CE3CF-ECDA-4685-A4DE-307BD805712F}" type="presOf" srcId="{75B6776A-FA4C-4E53-B6E7-654F16A27B07}" destId="{0F7CFEBB-E1C1-4E0D-BF83-AC341E01428D}" srcOrd="1" destOrd="0" presId="urn:microsoft.com/office/officeart/2005/8/layout/cycle2"/>
    <dgm:cxn modelId="{99078A03-922D-43E4-AFB2-2A7331D8C116}" srcId="{AFB194CC-38CC-46B4-805A-59D2563BC920}" destId="{E3108CE7-F1B0-4554-BAC5-316E516E3B23}" srcOrd="2" destOrd="0" parTransId="{06C82220-FC73-4985-88A2-C46F965D35DE}" sibTransId="{75B6776A-FA4C-4E53-B6E7-654F16A27B07}"/>
    <dgm:cxn modelId="{227EB72C-D280-4633-BEEF-81242EECEE1A}" type="presOf" srcId="{C08E4B17-6DC5-452D-95FA-0643813B972E}" destId="{38E5C458-A12E-458E-858B-16A59BD36509}" srcOrd="0" destOrd="0" presId="urn:microsoft.com/office/officeart/2005/8/layout/cycle2"/>
    <dgm:cxn modelId="{123C1AFE-89FB-47AA-B722-0C6C2E7590FD}" type="presOf" srcId="{C08E4B17-6DC5-452D-95FA-0643813B972E}" destId="{EAD38EF0-2043-4E3C-842A-FA3D5190CF10}" srcOrd="1" destOrd="0" presId="urn:microsoft.com/office/officeart/2005/8/layout/cycle2"/>
    <dgm:cxn modelId="{C46306BD-E589-45B0-B851-B7EF3E36210B}" type="presParOf" srcId="{C170F6B8-5B94-4908-BAF5-9A1383BE0E3F}" destId="{B6B8A577-5CBC-4643-B117-95199CD1B808}" srcOrd="0" destOrd="0" presId="urn:microsoft.com/office/officeart/2005/8/layout/cycle2"/>
    <dgm:cxn modelId="{1313AE5E-2BCE-41B6-87E8-6384AD86E7BE}" type="presParOf" srcId="{C170F6B8-5B94-4908-BAF5-9A1383BE0E3F}" destId="{70156434-DE6D-47BE-B606-38DA604DD5D3}" srcOrd="1" destOrd="0" presId="urn:microsoft.com/office/officeart/2005/8/layout/cycle2"/>
    <dgm:cxn modelId="{E3581281-9FEA-4EE6-8500-3C1A94D9F751}" type="presParOf" srcId="{70156434-DE6D-47BE-B606-38DA604DD5D3}" destId="{D03C73FE-2987-4C62-812E-01734F722C13}" srcOrd="0" destOrd="0" presId="urn:microsoft.com/office/officeart/2005/8/layout/cycle2"/>
    <dgm:cxn modelId="{A671EEA0-2083-445A-87D8-F2A079B5E27F}" type="presParOf" srcId="{C170F6B8-5B94-4908-BAF5-9A1383BE0E3F}" destId="{DC647FE6-6649-4A30-89BB-0CE7CDBFD30E}" srcOrd="2" destOrd="0" presId="urn:microsoft.com/office/officeart/2005/8/layout/cycle2"/>
    <dgm:cxn modelId="{574651CE-F896-4570-AB27-6252EC08A14C}" type="presParOf" srcId="{C170F6B8-5B94-4908-BAF5-9A1383BE0E3F}" destId="{38E5C458-A12E-458E-858B-16A59BD36509}" srcOrd="3" destOrd="0" presId="urn:microsoft.com/office/officeart/2005/8/layout/cycle2"/>
    <dgm:cxn modelId="{62C7D04B-A882-440F-B96A-3874035CB50D}" type="presParOf" srcId="{38E5C458-A12E-458E-858B-16A59BD36509}" destId="{EAD38EF0-2043-4E3C-842A-FA3D5190CF10}" srcOrd="0" destOrd="0" presId="urn:microsoft.com/office/officeart/2005/8/layout/cycle2"/>
    <dgm:cxn modelId="{C0CEEFB1-1744-4908-BDE1-51F5F5ED754D}" type="presParOf" srcId="{C170F6B8-5B94-4908-BAF5-9A1383BE0E3F}" destId="{095E92A0-A78F-4806-A4CF-C2C3ED4ED01E}" srcOrd="4" destOrd="0" presId="urn:microsoft.com/office/officeart/2005/8/layout/cycle2"/>
    <dgm:cxn modelId="{A9FAEF69-7DB5-49F4-9937-C4E7DEE616D9}" type="presParOf" srcId="{C170F6B8-5B94-4908-BAF5-9A1383BE0E3F}" destId="{EAC9EEA7-1298-402A-B50D-91283677679A}" srcOrd="5" destOrd="0" presId="urn:microsoft.com/office/officeart/2005/8/layout/cycle2"/>
    <dgm:cxn modelId="{7ED59DCC-3002-4352-93A9-FE3410E04600}" type="presParOf" srcId="{EAC9EEA7-1298-402A-B50D-91283677679A}" destId="{0F7CFEBB-E1C1-4E0D-BF83-AC341E01428D}" srcOrd="0" destOrd="0" presId="urn:microsoft.com/office/officeart/2005/8/layout/cycle2"/>
    <dgm:cxn modelId="{E06E1144-8988-47F5-8A35-49C586033C4D}" type="presParOf" srcId="{C170F6B8-5B94-4908-BAF5-9A1383BE0E3F}" destId="{83728848-7B9C-4089-B66C-386D05EF4845}" srcOrd="6" destOrd="0" presId="urn:microsoft.com/office/officeart/2005/8/layout/cycle2"/>
    <dgm:cxn modelId="{C2BCCCAC-E87F-4906-92C0-27548F8E440B}" type="presParOf" srcId="{C170F6B8-5B94-4908-BAF5-9A1383BE0E3F}" destId="{732FF37A-7095-44A4-A8E0-B88EE62FF877}" srcOrd="7" destOrd="0" presId="urn:microsoft.com/office/officeart/2005/8/layout/cycle2"/>
    <dgm:cxn modelId="{44921CC2-684E-400C-BA24-31A9BB066D85}" type="presParOf" srcId="{732FF37A-7095-44A4-A8E0-B88EE62FF877}" destId="{61DBCC3B-9357-4D72-A0C4-75E43CCCA391}" srcOrd="0" destOrd="0" presId="urn:microsoft.com/office/officeart/2005/8/layout/cycle2"/>
    <dgm:cxn modelId="{6DC1E6EF-8E93-4B1C-8106-C1B040A2492B}" type="presParOf" srcId="{C170F6B8-5B94-4908-BAF5-9A1383BE0E3F}" destId="{75885CDC-C358-4471-8188-67EC7431CE78}" srcOrd="8" destOrd="0" presId="urn:microsoft.com/office/officeart/2005/8/layout/cycle2"/>
    <dgm:cxn modelId="{445AB854-22E3-4C04-8431-4195EF057E3C}" type="presParOf" srcId="{C170F6B8-5B94-4908-BAF5-9A1383BE0E3F}" destId="{698BDCFB-D833-49B3-9901-79065FA41B14}" srcOrd="9" destOrd="0" presId="urn:microsoft.com/office/officeart/2005/8/layout/cycle2"/>
    <dgm:cxn modelId="{34946404-17C1-430C-8A78-8B96D9C04EEE}" type="presParOf" srcId="{698BDCFB-D833-49B3-9901-79065FA41B14}" destId="{CAF70B99-FA92-42AC-AE5A-3224F69361E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CD5C4-FBFA-45DB-B80E-81DFDEE5CA89}" type="doc">
      <dgm:prSet loTypeId="urn:microsoft.com/office/officeart/2005/8/layout/pyramid2" loCatId="list" qsTypeId="urn:microsoft.com/office/officeart/2005/8/quickstyle/3d4" qsCatId="3D" csTypeId="urn:microsoft.com/office/officeart/2005/8/colors/accent6_5" csCatId="accent6" phldr="1"/>
      <dgm:spPr/>
      <dgm:t>
        <a:bodyPr/>
        <a:lstStyle/>
        <a:p>
          <a:endParaRPr lang="en-US"/>
        </a:p>
      </dgm:t>
    </dgm:pt>
    <dgm:pt modelId="{09E6B328-D9E4-47B1-89B1-5E551C376EE9}">
      <dgm:prSet phldrT="[Text]" custT="1"/>
      <dgm:spPr/>
      <dgm:t>
        <a:bodyPr/>
        <a:lstStyle/>
        <a:p>
          <a:pPr algn="l"/>
          <a:r>
            <a:rPr lang="en-US" sz="2800" err="1" smtClean="0">
              <a:latin typeface="Times New Roman" pitchFamily="18" charset="0"/>
              <a:cs typeface="Times New Roman" pitchFamily="18" charset="0"/>
            </a:rPr>
            <a:t>Cải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thiện</a:t>
          </a:r>
          <a:r>
            <a:rPr lang="en-US" sz="2800" smtClean="0">
              <a:latin typeface="Times New Roman" pitchFamily="18" charset="0"/>
              <a:cs typeface="Times New Roman" pitchFamily="18" charset="0"/>
            </a:rPr>
            <a:t> oxy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khí</a:t>
          </a:r>
          <a:endParaRPr lang="en-US" sz="2800">
            <a:latin typeface="Times New Roman" pitchFamily="18" charset="0"/>
            <a:cs typeface="Times New Roman" pitchFamily="18" charset="0"/>
          </a:endParaRPr>
        </a:p>
      </dgm:t>
    </dgm:pt>
    <dgm:pt modelId="{D4C40677-09A3-4A39-813F-586860789B24}" type="sibTrans" cxnId="{83FDD914-7664-4F66-8328-7A2A8791ABF5}">
      <dgm:prSet/>
      <dgm:spPr/>
      <dgm:t>
        <a:bodyPr/>
        <a:lstStyle/>
        <a:p>
          <a:endParaRPr lang="en-US"/>
        </a:p>
      </dgm:t>
    </dgm:pt>
    <dgm:pt modelId="{E1C3524D-DD39-493C-B5EA-C7619CE6EEE4}" type="parTrans" cxnId="{83FDD914-7664-4F66-8328-7A2A8791ABF5}">
      <dgm:prSet/>
      <dgm:spPr/>
      <dgm:t>
        <a:bodyPr/>
        <a:lstStyle/>
        <a:p>
          <a:endParaRPr lang="en-US"/>
        </a:p>
      </dgm:t>
    </dgm:pt>
    <dgm:pt modelId="{44CB3507-5C66-425C-8745-A22BA86C3965}">
      <dgm:prSet phldrT="[Text]" custT="1"/>
      <dgm:spPr/>
      <dgm:t>
        <a:bodyPr/>
        <a:lstStyle/>
        <a:p>
          <a:pPr algn="l"/>
          <a:r>
            <a:rPr lang="en-US" sz="2800" err="1" smtClean="0">
              <a:latin typeface="Times New Roman" pitchFamily="18" charset="0"/>
              <a:cs typeface="Times New Roman" pitchFamily="18" charset="0"/>
            </a:rPr>
            <a:t>Điều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trị</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bệnh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lý</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nguyên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nhân</a:t>
          </a:r>
          <a:endParaRPr lang="en-US" sz="2800">
            <a:latin typeface="Times New Roman" pitchFamily="18" charset="0"/>
            <a:cs typeface="Times New Roman" pitchFamily="18" charset="0"/>
          </a:endParaRPr>
        </a:p>
      </dgm:t>
    </dgm:pt>
    <dgm:pt modelId="{B58E05DD-265D-4443-827A-1197AABCA42C}" type="sibTrans" cxnId="{82CA1D4C-9585-423A-BFB2-7D28F7E99A53}">
      <dgm:prSet/>
      <dgm:spPr/>
      <dgm:t>
        <a:bodyPr/>
        <a:lstStyle/>
        <a:p>
          <a:endParaRPr lang="en-US"/>
        </a:p>
      </dgm:t>
    </dgm:pt>
    <dgm:pt modelId="{0A9EFC2C-6640-49CD-9EA7-2EEAE3FABB24}" type="parTrans" cxnId="{82CA1D4C-9585-423A-BFB2-7D28F7E99A53}">
      <dgm:prSet/>
      <dgm:spPr/>
      <dgm:t>
        <a:bodyPr/>
        <a:lstStyle/>
        <a:p>
          <a:endParaRPr lang="en-US"/>
        </a:p>
      </dgm:t>
    </dgm:pt>
    <dgm:pt modelId="{D74F046C-6570-4855-862A-23D0E04A39E6}">
      <dgm:prSet custT="1"/>
      <dgm:spPr/>
      <dgm:t>
        <a:bodyPr/>
        <a:lstStyle/>
        <a:p>
          <a:pPr algn="l"/>
          <a:r>
            <a:rPr lang="en-US" sz="2800" baseline="0" err="1" smtClean="0">
              <a:latin typeface="Times New Roman" pitchFamily="18" charset="0"/>
              <a:cs typeface="Times New Roman" pitchFamily="18" charset="0"/>
            </a:rPr>
            <a:t>Phòng</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và</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xử</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trí</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các</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biến</a:t>
          </a:r>
          <a:r>
            <a:rPr lang="en-US" sz="2800" baseline="0" smtClean="0">
              <a:latin typeface="Times New Roman" pitchFamily="18" charset="0"/>
              <a:cs typeface="Times New Roman" pitchFamily="18" charset="0"/>
            </a:rPr>
            <a:t> </a:t>
          </a:r>
          <a:r>
            <a:rPr lang="en-US" sz="2800" baseline="0" err="1" smtClean="0">
              <a:latin typeface="Times New Roman" pitchFamily="18" charset="0"/>
              <a:cs typeface="Times New Roman" pitchFamily="18" charset="0"/>
            </a:rPr>
            <a:t>chứng</a:t>
          </a:r>
          <a:endParaRPr lang="en-US" sz="2800" baseline="0">
            <a:latin typeface="Times New Roman" pitchFamily="18" charset="0"/>
            <a:cs typeface="Times New Roman" pitchFamily="18" charset="0"/>
          </a:endParaRPr>
        </a:p>
      </dgm:t>
    </dgm:pt>
    <dgm:pt modelId="{977F18B9-E7BD-47C7-A96B-4B8BDB9D1A03}" type="sibTrans" cxnId="{B94FA5AB-BAA6-4BAD-96A3-279E8CE31310}">
      <dgm:prSet/>
      <dgm:spPr/>
      <dgm:t>
        <a:bodyPr/>
        <a:lstStyle/>
        <a:p>
          <a:endParaRPr lang="en-US"/>
        </a:p>
      </dgm:t>
    </dgm:pt>
    <dgm:pt modelId="{F0EB533D-9E13-4057-A8A4-045F9361C4F0}" type="parTrans" cxnId="{B94FA5AB-BAA6-4BAD-96A3-279E8CE31310}">
      <dgm:prSet/>
      <dgm:spPr/>
      <dgm:t>
        <a:bodyPr/>
        <a:lstStyle/>
        <a:p>
          <a:endParaRPr lang="en-US"/>
        </a:p>
      </dgm:t>
    </dgm:pt>
    <dgm:pt modelId="{05B644E7-298B-4895-96DF-8B6CE8BCBCE7}">
      <dgm:prSet phldrT="[Text]" custT="1"/>
      <dgm:spPr/>
      <dgm:t>
        <a:bodyPr/>
        <a:lstStyle/>
        <a:p>
          <a:pPr algn="l"/>
          <a:r>
            <a:rPr lang="en-US" sz="2800" err="1" smtClean="0">
              <a:latin typeface="Times New Roman" pitchFamily="18" charset="0"/>
              <a:cs typeface="Times New Roman" pitchFamily="18" charset="0"/>
            </a:rPr>
            <a:t>Giảm</a:t>
          </a:r>
          <a:r>
            <a:rPr lang="en-US" sz="2800" smtClean="0">
              <a:latin typeface="Times New Roman" pitchFamily="18" charset="0"/>
              <a:cs typeface="Times New Roman" pitchFamily="18" charset="0"/>
            </a:rPr>
            <a:t> lo </a:t>
          </a:r>
          <a:r>
            <a:rPr lang="en-US" sz="2800" err="1" smtClean="0">
              <a:latin typeface="Times New Roman" pitchFamily="18" charset="0"/>
              <a:cs typeface="Times New Roman" pitchFamily="18" charset="0"/>
            </a:rPr>
            <a:t>lắng</a:t>
          </a:r>
          <a:endParaRPr lang="en-US" sz="2800">
            <a:latin typeface="Times New Roman" pitchFamily="18" charset="0"/>
            <a:cs typeface="Times New Roman" pitchFamily="18" charset="0"/>
          </a:endParaRPr>
        </a:p>
      </dgm:t>
    </dgm:pt>
    <dgm:pt modelId="{A0B7BE7E-CC99-463A-A3AF-A0B01228CD50}" type="sibTrans" cxnId="{BB88CCD4-DFB9-46F6-ABBE-1F726EAEE117}">
      <dgm:prSet/>
      <dgm:spPr/>
      <dgm:t>
        <a:bodyPr/>
        <a:lstStyle/>
        <a:p>
          <a:endParaRPr lang="en-US"/>
        </a:p>
      </dgm:t>
    </dgm:pt>
    <dgm:pt modelId="{B8123A89-DF3B-46E0-A71B-B892510A71A4}" type="parTrans" cxnId="{BB88CCD4-DFB9-46F6-ABBE-1F726EAEE117}">
      <dgm:prSet/>
      <dgm:spPr/>
      <dgm:t>
        <a:bodyPr/>
        <a:lstStyle/>
        <a:p>
          <a:endParaRPr lang="en-US"/>
        </a:p>
      </dgm:t>
    </dgm:pt>
    <dgm:pt modelId="{50EA1880-9AF4-42CE-AA42-6D251E98218E}" type="pres">
      <dgm:prSet presAssocID="{02ACD5C4-FBFA-45DB-B80E-81DFDEE5CA89}" presName="compositeShape" presStyleCnt="0">
        <dgm:presLayoutVars>
          <dgm:dir/>
          <dgm:resizeHandles/>
        </dgm:presLayoutVars>
      </dgm:prSet>
      <dgm:spPr/>
      <dgm:t>
        <a:bodyPr/>
        <a:lstStyle/>
        <a:p>
          <a:endParaRPr lang="en-GB"/>
        </a:p>
      </dgm:t>
    </dgm:pt>
    <dgm:pt modelId="{5BE14B4C-5FE0-4862-B3B4-D2FBBC90331E}" type="pres">
      <dgm:prSet presAssocID="{02ACD5C4-FBFA-45DB-B80E-81DFDEE5CA89}" presName="pyramid" presStyleLbl="node1" presStyleIdx="0" presStyleCnt="1" custLinFactNeighborX="-47500" custLinFactNeighborY="1250"/>
      <dgm:spPr/>
    </dgm:pt>
    <dgm:pt modelId="{F49445E4-6FEE-40D7-A6C3-54D3F436DE49}" type="pres">
      <dgm:prSet presAssocID="{02ACD5C4-FBFA-45DB-B80E-81DFDEE5CA89}" presName="theList" presStyleCnt="0"/>
      <dgm:spPr/>
    </dgm:pt>
    <dgm:pt modelId="{4D341C2C-0A58-48D8-8DB0-569A2F97532E}" type="pres">
      <dgm:prSet presAssocID="{09E6B328-D9E4-47B1-89B1-5E551C376EE9}" presName="aNode" presStyleLbl="fgAcc1" presStyleIdx="0" presStyleCnt="4" custScaleX="157694" custLinFactNeighborX="11491" custLinFactNeighborY="55825">
        <dgm:presLayoutVars>
          <dgm:bulletEnabled val="1"/>
        </dgm:presLayoutVars>
      </dgm:prSet>
      <dgm:spPr/>
      <dgm:t>
        <a:bodyPr/>
        <a:lstStyle/>
        <a:p>
          <a:endParaRPr lang="en-US"/>
        </a:p>
      </dgm:t>
    </dgm:pt>
    <dgm:pt modelId="{8B55254E-2B18-41E7-A9FA-C072277938FE}" type="pres">
      <dgm:prSet presAssocID="{09E6B328-D9E4-47B1-89B1-5E551C376EE9}" presName="aSpace" presStyleCnt="0"/>
      <dgm:spPr/>
    </dgm:pt>
    <dgm:pt modelId="{AB16B2C4-997E-4511-8110-E7B8319EA3AD}" type="pres">
      <dgm:prSet presAssocID="{44CB3507-5C66-425C-8745-A22BA86C3965}" presName="aNode" presStyleLbl="fgAcc1" presStyleIdx="1" presStyleCnt="4" custScaleX="190086" custLinFactNeighborX="9494" custLinFactNeighborY="84176">
        <dgm:presLayoutVars>
          <dgm:bulletEnabled val="1"/>
        </dgm:presLayoutVars>
      </dgm:prSet>
      <dgm:spPr/>
      <dgm:t>
        <a:bodyPr/>
        <a:lstStyle/>
        <a:p>
          <a:endParaRPr lang="en-US"/>
        </a:p>
      </dgm:t>
    </dgm:pt>
    <dgm:pt modelId="{0A592BC0-EA4F-4BFF-B5A9-100ADE9C6B4F}" type="pres">
      <dgm:prSet presAssocID="{44CB3507-5C66-425C-8745-A22BA86C3965}" presName="aSpace" presStyleCnt="0"/>
      <dgm:spPr/>
    </dgm:pt>
    <dgm:pt modelId="{6ACCB1E9-ED75-4D53-9646-83ED65B30087}" type="pres">
      <dgm:prSet presAssocID="{05B644E7-298B-4895-96DF-8B6CE8BCBCE7}" presName="aNode" presStyleLbl="fgAcc1" presStyleIdx="2" presStyleCnt="4" custScaleX="168892" custLinFactY="1566" custLinFactNeighborX="18390" custLinFactNeighborY="100000">
        <dgm:presLayoutVars>
          <dgm:bulletEnabled val="1"/>
        </dgm:presLayoutVars>
      </dgm:prSet>
      <dgm:spPr/>
      <dgm:t>
        <a:bodyPr/>
        <a:lstStyle/>
        <a:p>
          <a:endParaRPr lang="en-US"/>
        </a:p>
      </dgm:t>
    </dgm:pt>
    <dgm:pt modelId="{AE2FD331-02A3-420D-A637-378CC0C3A28D}" type="pres">
      <dgm:prSet presAssocID="{05B644E7-298B-4895-96DF-8B6CE8BCBCE7}" presName="aSpace" presStyleCnt="0"/>
      <dgm:spPr/>
    </dgm:pt>
    <dgm:pt modelId="{49EE540C-666D-4756-A465-30FB1F5EE437}" type="pres">
      <dgm:prSet presAssocID="{D74F046C-6570-4855-862A-23D0E04A39E6}" presName="aNode" presStyleLbl="fgAcc1" presStyleIdx="3" presStyleCnt="4" custScaleX="197883" custLinFactY="5110" custLinFactNeighborX="16227" custLinFactNeighborY="100000">
        <dgm:presLayoutVars>
          <dgm:bulletEnabled val="1"/>
        </dgm:presLayoutVars>
      </dgm:prSet>
      <dgm:spPr/>
      <dgm:t>
        <a:bodyPr/>
        <a:lstStyle/>
        <a:p>
          <a:endParaRPr lang="en-US"/>
        </a:p>
      </dgm:t>
    </dgm:pt>
    <dgm:pt modelId="{D203A520-EB4E-4849-9425-56BE619FE461}" type="pres">
      <dgm:prSet presAssocID="{D74F046C-6570-4855-862A-23D0E04A39E6}" presName="aSpace" presStyleCnt="0"/>
      <dgm:spPr/>
    </dgm:pt>
  </dgm:ptLst>
  <dgm:cxnLst>
    <dgm:cxn modelId="{B94FA5AB-BAA6-4BAD-96A3-279E8CE31310}" srcId="{02ACD5C4-FBFA-45DB-B80E-81DFDEE5CA89}" destId="{D74F046C-6570-4855-862A-23D0E04A39E6}" srcOrd="3" destOrd="0" parTransId="{F0EB533D-9E13-4057-A8A4-045F9361C4F0}" sibTransId="{977F18B9-E7BD-47C7-A96B-4B8BDB9D1A03}"/>
    <dgm:cxn modelId="{2AEB4B32-4122-4A39-93BA-C69F34238BA1}" type="presOf" srcId="{09E6B328-D9E4-47B1-89B1-5E551C376EE9}" destId="{4D341C2C-0A58-48D8-8DB0-569A2F97532E}" srcOrd="0" destOrd="0" presId="urn:microsoft.com/office/officeart/2005/8/layout/pyramid2"/>
    <dgm:cxn modelId="{341403C4-C523-4509-AF44-C187071DD469}" type="presOf" srcId="{44CB3507-5C66-425C-8745-A22BA86C3965}" destId="{AB16B2C4-997E-4511-8110-E7B8319EA3AD}" srcOrd="0" destOrd="0" presId="urn:microsoft.com/office/officeart/2005/8/layout/pyramid2"/>
    <dgm:cxn modelId="{BB88CCD4-DFB9-46F6-ABBE-1F726EAEE117}" srcId="{02ACD5C4-FBFA-45DB-B80E-81DFDEE5CA89}" destId="{05B644E7-298B-4895-96DF-8B6CE8BCBCE7}" srcOrd="2" destOrd="0" parTransId="{B8123A89-DF3B-46E0-A71B-B892510A71A4}" sibTransId="{A0B7BE7E-CC99-463A-A3AF-A0B01228CD50}"/>
    <dgm:cxn modelId="{82CA1D4C-9585-423A-BFB2-7D28F7E99A53}" srcId="{02ACD5C4-FBFA-45DB-B80E-81DFDEE5CA89}" destId="{44CB3507-5C66-425C-8745-A22BA86C3965}" srcOrd="1" destOrd="0" parTransId="{0A9EFC2C-6640-49CD-9EA7-2EEAE3FABB24}" sibTransId="{B58E05DD-265D-4443-827A-1197AABCA42C}"/>
    <dgm:cxn modelId="{F2E2F51D-DA37-4749-8F64-E3DCA92D48BC}" type="presOf" srcId="{05B644E7-298B-4895-96DF-8B6CE8BCBCE7}" destId="{6ACCB1E9-ED75-4D53-9646-83ED65B30087}" srcOrd="0" destOrd="0" presId="urn:microsoft.com/office/officeart/2005/8/layout/pyramid2"/>
    <dgm:cxn modelId="{4995F766-8487-45A6-993C-6823978CF5F6}" type="presOf" srcId="{02ACD5C4-FBFA-45DB-B80E-81DFDEE5CA89}" destId="{50EA1880-9AF4-42CE-AA42-6D251E98218E}" srcOrd="0" destOrd="0" presId="urn:microsoft.com/office/officeart/2005/8/layout/pyramid2"/>
    <dgm:cxn modelId="{83FDD914-7664-4F66-8328-7A2A8791ABF5}" srcId="{02ACD5C4-FBFA-45DB-B80E-81DFDEE5CA89}" destId="{09E6B328-D9E4-47B1-89B1-5E551C376EE9}" srcOrd="0" destOrd="0" parTransId="{E1C3524D-DD39-493C-B5EA-C7619CE6EEE4}" sibTransId="{D4C40677-09A3-4A39-813F-586860789B24}"/>
    <dgm:cxn modelId="{FC3F3D05-AE4A-42BB-A2ED-C0771F67A2AB}" type="presOf" srcId="{D74F046C-6570-4855-862A-23D0E04A39E6}" destId="{49EE540C-666D-4756-A465-30FB1F5EE437}" srcOrd="0" destOrd="0" presId="urn:microsoft.com/office/officeart/2005/8/layout/pyramid2"/>
    <dgm:cxn modelId="{D38D9EF6-8AF9-4533-BEE8-0485E097DEE2}" type="presParOf" srcId="{50EA1880-9AF4-42CE-AA42-6D251E98218E}" destId="{5BE14B4C-5FE0-4862-B3B4-D2FBBC90331E}" srcOrd="0" destOrd="0" presId="urn:microsoft.com/office/officeart/2005/8/layout/pyramid2"/>
    <dgm:cxn modelId="{408F090B-5D60-496F-8FA3-A9FA158D8E6A}" type="presParOf" srcId="{50EA1880-9AF4-42CE-AA42-6D251E98218E}" destId="{F49445E4-6FEE-40D7-A6C3-54D3F436DE49}" srcOrd="1" destOrd="0" presId="urn:microsoft.com/office/officeart/2005/8/layout/pyramid2"/>
    <dgm:cxn modelId="{754E62F4-7B28-482A-B4FC-DF45678ADA14}" type="presParOf" srcId="{F49445E4-6FEE-40D7-A6C3-54D3F436DE49}" destId="{4D341C2C-0A58-48D8-8DB0-569A2F97532E}" srcOrd="0" destOrd="0" presId="urn:microsoft.com/office/officeart/2005/8/layout/pyramid2"/>
    <dgm:cxn modelId="{A00DEBEC-A8E7-40FB-9748-463FA655C248}" type="presParOf" srcId="{F49445E4-6FEE-40D7-A6C3-54D3F436DE49}" destId="{8B55254E-2B18-41E7-A9FA-C072277938FE}" srcOrd="1" destOrd="0" presId="urn:microsoft.com/office/officeart/2005/8/layout/pyramid2"/>
    <dgm:cxn modelId="{DE045B2B-EF86-458B-9ECB-911EA553246C}" type="presParOf" srcId="{F49445E4-6FEE-40D7-A6C3-54D3F436DE49}" destId="{AB16B2C4-997E-4511-8110-E7B8319EA3AD}" srcOrd="2" destOrd="0" presId="urn:microsoft.com/office/officeart/2005/8/layout/pyramid2"/>
    <dgm:cxn modelId="{9B89B25E-6088-4D2D-ABA5-0B1FE52302A0}" type="presParOf" srcId="{F49445E4-6FEE-40D7-A6C3-54D3F436DE49}" destId="{0A592BC0-EA4F-4BFF-B5A9-100ADE9C6B4F}" srcOrd="3" destOrd="0" presId="urn:microsoft.com/office/officeart/2005/8/layout/pyramid2"/>
    <dgm:cxn modelId="{F4BAA082-ED29-4453-91BA-F209D4701467}" type="presParOf" srcId="{F49445E4-6FEE-40D7-A6C3-54D3F436DE49}" destId="{6ACCB1E9-ED75-4D53-9646-83ED65B30087}" srcOrd="4" destOrd="0" presId="urn:microsoft.com/office/officeart/2005/8/layout/pyramid2"/>
    <dgm:cxn modelId="{F8EDDFF7-8341-4931-9EDC-0BA279B8948F}" type="presParOf" srcId="{F49445E4-6FEE-40D7-A6C3-54D3F436DE49}" destId="{AE2FD331-02A3-420D-A637-378CC0C3A28D}" srcOrd="5" destOrd="0" presId="urn:microsoft.com/office/officeart/2005/8/layout/pyramid2"/>
    <dgm:cxn modelId="{C5F14BF2-1A60-4B20-8975-06A951862002}" type="presParOf" srcId="{F49445E4-6FEE-40D7-A6C3-54D3F436DE49}" destId="{49EE540C-666D-4756-A465-30FB1F5EE437}" srcOrd="6" destOrd="0" presId="urn:microsoft.com/office/officeart/2005/8/layout/pyramid2"/>
    <dgm:cxn modelId="{CC679614-6447-4707-80EA-5885856DA237}" type="presParOf" srcId="{F49445E4-6FEE-40D7-A6C3-54D3F436DE49}" destId="{D203A520-EB4E-4849-9425-56BE619FE46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8A577-5CBC-4643-B117-95199CD1B808}">
      <dsp:nvSpPr>
        <dsp:cNvPr id="0" name=""/>
        <dsp:cNvSpPr/>
      </dsp:nvSpPr>
      <dsp:spPr>
        <a:xfrm>
          <a:off x="3038884" y="1019"/>
          <a:ext cx="1542231" cy="154223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smtClean="0">
              <a:latin typeface="Times New Roman" pitchFamily="18" charset="0"/>
              <a:cs typeface="Times New Roman" pitchFamily="18" charset="0"/>
            </a:rPr>
            <a:t>NHẬN ĐỊNH </a:t>
          </a:r>
          <a:endParaRPr lang="en-US" sz="2200" kern="1200">
            <a:latin typeface="Times New Roman" pitchFamily="18" charset="0"/>
            <a:cs typeface="Times New Roman" pitchFamily="18" charset="0"/>
          </a:endParaRPr>
        </a:p>
      </dsp:txBody>
      <dsp:txXfrm>
        <a:off x="3264739" y="226874"/>
        <a:ext cx="1090521" cy="1090521"/>
      </dsp:txXfrm>
    </dsp:sp>
    <dsp:sp modelId="{70156434-DE6D-47BE-B606-38DA604DD5D3}">
      <dsp:nvSpPr>
        <dsp:cNvPr id="0" name=""/>
        <dsp:cNvSpPr/>
      </dsp:nvSpPr>
      <dsp:spPr>
        <a:xfrm rot="2160000">
          <a:off x="4532169" y="1185193"/>
          <a:ext cx="409123" cy="52050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543889" y="1253223"/>
        <a:ext cx="286386" cy="312301"/>
      </dsp:txXfrm>
    </dsp:sp>
    <dsp:sp modelId="{DC647FE6-6649-4A30-89BB-0CE7CDBFD30E}">
      <dsp:nvSpPr>
        <dsp:cNvPr id="0" name=""/>
        <dsp:cNvSpPr/>
      </dsp:nvSpPr>
      <dsp:spPr>
        <a:xfrm>
          <a:off x="4911080" y="1361250"/>
          <a:ext cx="1542231" cy="1542231"/>
        </a:xfrm>
        <a:prstGeom prst="ellipse">
          <a:avLst/>
        </a:prstGeom>
        <a:solidFill>
          <a:schemeClr val="accent4">
            <a:hueOff val="-2067965"/>
            <a:satOff val="11611"/>
            <a:lumOff val="-5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smtClean="0">
              <a:latin typeface="Times New Roman" pitchFamily="18" charset="0"/>
              <a:cs typeface="Times New Roman" pitchFamily="18" charset="0"/>
            </a:rPr>
            <a:t>CHUẨN ĐOÁN ĐD</a:t>
          </a:r>
          <a:endParaRPr lang="en-US" sz="2200" kern="1200">
            <a:latin typeface="Times New Roman" pitchFamily="18" charset="0"/>
            <a:cs typeface="Times New Roman" pitchFamily="18" charset="0"/>
          </a:endParaRPr>
        </a:p>
      </dsp:txBody>
      <dsp:txXfrm>
        <a:off x="5136935" y="1587105"/>
        <a:ext cx="1090521" cy="1090521"/>
      </dsp:txXfrm>
    </dsp:sp>
    <dsp:sp modelId="{38E5C458-A12E-458E-858B-16A59BD36509}">
      <dsp:nvSpPr>
        <dsp:cNvPr id="0" name=""/>
        <dsp:cNvSpPr/>
      </dsp:nvSpPr>
      <dsp:spPr>
        <a:xfrm rot="6480000">
          <a:off x="5123655" y="2961551"/>
          <a:ext cx="409123" cy="520503"/>
        </a:xfrm>
        <a:prstGeom prst="rightArrow">
          <a:avLst>
            <a:gd name="adj1" fmla="val 60000"/>
            <a:gd name="adj2" fmla="val 50000"/>
          </a:avLst>
        </a:prstGeom>
        <a:solidFill>
          <a:schemeClr val="accent4">
            <a:hueOff val="-2067965"/>
            <a:satOff val="11611"/>
            <a:lumOff val="-53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5203987" y="3007287"/>
        <a:ext cx="286386" cy="312301"/>
      </dsp:txXfrm>
    </dsp:sp>
    <dsp:sp modelId="{095E92A0-A78F-4806-A4CF-C2C3ED4ED01E}">
      <dsp:nvSpPr>
        <dsp:cNvPr id="0" name=""/>
        <dsp:cNvSpPr/>
      </dsp:nvSpPr>
      <dsp:spPr>
        <a:xfrm>
          <a:off x="4195965" y="3562148"/>
          <a:ext cx="1542231" cy="1542231"/>
        </a:xfrm>
        <a:prstGeom prst="ellipse">
          <a:avLst/>
        </a:prstGeom>
        <a:solidFill>
          <a:schemeClr val="accent4">
            <a:hueOff val="-4135930"/>
            <a:satOff val="23223"/>
            <a:lumOff val="-1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smtClean="0">
              <a:latin typeface="Times New Roman" pitchFamily="18" charset="0"/>
              <a:cs typeface="Times New Roman" pitchFamily="18" charset="0"/>
            </a:rPr>
            <a:t>LẬP KHCS</a:t>
          </a:r>
          <a:endParaRPr lang="en-US" sz="2200" kern="1200">
            <a:latin typeface="Times New Roman" pitchFamily="18" charset="0"/>
            <a:cs typeface="Times New Roman" pitchFamily="18" charset="0"/>
          </a:endParaRPr>
        </a:p>
      </dsp:txBody>
      <dsp:txXfrm>
        <a:off x="4421820" y="3788003"/>
        <a:ext cx="1090521" cy="1090521"/>
      </dsp:txXfrm>
    </dsp:sp>
    <dsp:sp modelId="{EAC9EEA7-1298-402A-B50D-91283677679A}">
      <dsp:nvSpPr>
        <dsp:cNvPr id="0" name=""/>
        <dsp:cNvSpPr/>
      </dsp:nvSpPr>
      <dsp:spPr>
        <a:xfrm rot="10800000">
          <a:off x="3617017" y="4073013"/>
          <a:ext cx="409123" cy="520503"/>
        </a:xfrm>
        <a:prstGeom prst="rightArrow">
          <a:avLst>
            <a:gd name="adj1" fmla="val 60000"/>
            <a:gd name="adj2" fmla="val 50000"/>
          </a:avLst>
        </a:prstGeom>
        <a:solidFill>
          <a:schemeClr val="accent4">
            <a:hueOff val="-4135930"/>
            <a:satOff val="23223"/>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739754" y="4177114"/>
        <a:ext cx="286386" cy="312301"/>
      </dsp:txXfrm>
    </dsp:sp>
    <dsp:sp modelId="{83728848-7B9C-4089-B66C-386D05EF4845}">
      <dsp:nvSpPr>
        <dsp:cNvPr id="0" name=""/>
        <dsp:cNvSpPr/>
      </dsp:nvSpPr>
      <dsp:spPr>
        <a:xfrm>
          <a:off x="1881803" y="3562148"/>
          <a:ext cx="1542231" cy="1542231"/>
        </a:xfrm>
        <a:prstGeom prst="ellipse">
          <a:avLst/>
        </a:prstGeom>
        <a:solidFill>
          <a:schemeClr val="accent4">
            <a:hueOff val="-6203895"/>
            <a:satOff val="34834"/>
            <a:lumOff val="-16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smtClean="0">
              <a:latin typeface="Times New Roman" pitchFamily="18" charset="0"/>
              <a:cs typeface="Times New Roman" pitchFamily="18" charset="0"/>
            </a:rPr>
            <a:t>THỰC HIỆN KHCS</a:t>
          </a:r>
          <a:endParaRPr lang="en-US" sz="2200" kern="1200">
            <a:latin typeface="Times New Roman" pitchFamily="18" charset="0"/>
            <a:cs typeface="Times New Roman" pitchFamily="18" charset="0"/>
          </a:endParaRPr>
        </a:p>
      </dsp:txBody>
      <dsp:txXfrm>
        <a:off x="2107658" y="3788003"/>
        <a:ext cx="1090521" cy="1090521"/>
      </dsp:txXfrm>
    </dsp:sp>
    <dsp:sp modelId="{732FF37A-7095-44A4-A8E0-B88EE62FF877}">
      <dsp:nvSpPr>
        <dsp:cNvPr id="0" name=""/>
        <dsp:cNvSpPr/>
      </dsp:nvSpPr>
      <dsp:spPr>
        <a:xfrm rot="15120000">
          <a:off x="2094377" y="2983575"/>
          <a:ext cx="409123" cy="520503"/>
        </a:xfrm>
        <a:prstGeom prst="rightArrow">
          <a:avLst>
            <a:gd name="adj1" fmla="val 60000"/>
            <a:gd name="adj2" fmla="val 50000"/>
          </a:avLst>
        </a:prstGeom>
        <a:solidFill>
          <a:schemeClr val="accent4">
            <a:hueOff val="-6203895"/>
            <a:satOff val="34834"/>
            <a:lumOff val="-16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174709" y="3146041"/>
        <a:ext cx="286386" cy="312301"/>
      </dsp:txXfrm>
    </dsp:sp>
    <dsp:sp modelId="{75885CDC-C358-4471-8188-67EC7431CE78}">
      <dsp:nvSpPr>
        <dsp:cNvPr id="0" name=""/>
        <dsp:cNvSpPr/>
      </dsp:nvSpPr>
      <dsp:spPr>
        <a:xfrm>
          <a:off x="1166687" y="1361250"/>
          <a:ext cx="1542231" cy="1542231"/>
        </a:xfrm>
        <a:prstGeom prst="ellipse">
          <a:avLst/>
        </a:prstGeom>
        <a:solidFill>
          <a:schemeClr val="accent4">
            <a:hueOff val="-8271860"/>
            <a:satOff val="46445"/>
            <a:lumOff val="-215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smtClean="0">
              <a:latin typeface="Times New Roman" pitchFamily="18" charset="0"/>
              <a:cs typeface="Times New Roman" pitchFamily="18" charset="0"/>
            </a:rPr>
            <a:t>ĐÁNH GIÁ</a:t>
          </a:r>
          <a:endParaRPr lang="en-US" sz="2200" kern="1200">
            <a:latin typeface="Times New Roman" pitchFamily="18" charset="0"/>
            <a:cs typeface="Times New Roman" pitchFamily="18" charset="0"/>
          </a:endParaRPr>
        </a:p>
      </dsp:txBody>
      <dsp:txXfrm>
        <a:off x="1392542" y="1587105"/>
        <a:ext cx="1090521" cy="1090521"/>
      </dsp:txXfrm>
    </dsp:sp>
    <dsp:sp modelId="{698BDCFB-D833-49B3-9901-79065FA41B14}">
      <dsp:nvSpPr>
        <dsp:cNvPr id="0" name=""/>
        <dsp:cNvSpPr/>
      </dsp:nvSpPr>
      <dsp:spPr>
        <a:xfrm rot="19440000">
          <a:off x="2659972" y="1198804"/>
          <a:ext cx="409123" cy="520503"/>
        </a:xfrm>
        <a:prstGeom prst="rightArrow">
          <a:avLst>
            <a:gd name="adj1" fmla="val 60000"/>
            <a:gd name="adj2" fmla="val 50000"/>
          </a:avLst>
        </a:prstGeom>
        <a:solidFill>
          <a:schemeClr val="accent4">
            <a:hueOff val="-8271860"/>
            <a:satOff val="46445"/>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671692" y="1338976"/>
        <a:ext cx="286386" cy="312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14B4C-5FE0-4862-B3B4-D2FBBC90331E}">
      <dsp:nvSpPr>
        <dsp:cNvPr id="0" name=""/>
        <dsp:cNvSpPr/>
      </dsp:nvSpPr>
      <dsp:spPr>
        <a:xfrm>
          <a:off x="0" y="0"/>
          <a:ext cx="4064000" cy="4064000"/>
        </a:xfrm>
        <a:prstGeom prst="triangle">
          <a:avLst/>
        </a:prstGeom>
        <a:solidFill>
          <a:schemeClr val="accent6">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D341C2C-0A58-48D8-8DB0-569A2F97532E}">
      <dsp:nvSpPr>
        <dsp:cNvPr id="0" name=""/>
        <dsp:cNvSpPr/>
      </dsp:nvSpPr>
      <dsp:spPr>
        <a:xfrm>
          <a:off x="2133604" y="457200"/>
          <a:ext cx="4165644" cy="722312"/>
        </a:xfrm>
        <a:prstGeom prst="roundRect">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err="1" smtClean="0">
              <a:latin typeface="Times New Roman" pitchFamily="18" charset="0"/>
              <a:cs typeface="Times New Roman" pitchFamily="18" charset="0"/>
            </a:rPr>
            <a:t>Cải</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thiện</a:t>
          </a:r>
          <a:r>
            <a:rPr lang="en-US" sz="2800" kern="1200" smtClean="0">
              <a:latin typeface="Times New Roman" pitchFamily="18" charset="0"/>
              <a:cs typeface="Times New Roman" pitchFamily="18" charset="0"/>
            </a:rPr>
            <a:t> oxy </a:t>
          </a:r>
          <a:r>
            <a:rPr lang="en-US" sz="2800" kern="1200" err="1" smtClean="0">
              <a:latin typeface="Times New Roman" pitchFamily="18" charset="0"/>
              <a:cs typeface="Times New Roman" pitchFamily="18" charset="0"/>
            </a:rPr>
            <a:t>và</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thông</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khí</a:t>
          </a:r>
          <a:endParaRPr lang="en-US" sz="2800" kern="1200">
            <a:latin typeface="Times New Roman" pitchFamily="18" charset="0"/>
            <a:cs typeface="Times New Roman" pitchFamily="18" charset="0"/>
          </a:endParaRPr>
        </a:p>
      </dsp:txBody>
      <dsp:txXfrm>
        <a:off x="2168864" y="492460"/>
        <a:ext cx="4095124" cy="651792"/>
      </dsp:txXfrm>
    </dsp:sp>
    <dsp:sp modelId="{AB16B2C4-997E-4511-8110-E7B8319EA3AD}">
      <dsp:nvSpPr>
        <dsp:cNvPr id="0" name=""/>
        <dsp:cNvSpPr/>
      </dsp:nvSpPr>
      <dsp:spPr>
        <a:xfrm>
          <a:off x="1653018" y="1295400"/>
          <a:ext cx="5021311" cy="722312"/>
        </a:xfrm>
        <a:prstGeom prst="roundRect">
          <a:avLst/>
        </a:prstGeom>
        <a:solidFill>
          <a:schemeClr val="lt1">
            <a:alpha val="90000"/>
            <a:hueOff val="0"/>
            <a:satOff val="0"/>
            <a:lumOff val="0"/>
            <a:alphaOff val="0"/>
          </a:schemeClr>
        </a:solidFill>
        <a:ln w="9525" cap="flat" cmpd="sng" algn="ctr">
          <a:solidFill>
            <a:schemeClr val="accent6">
              <a:alpha val="90000"/>
              <a:hueOff val="0"/>
              <a:satOff val="0"/>
              <a:lumOff val="0"/>
              <a:alphaOff val="-13333"/>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err="1" smtClean="0">
              <a:latin typeface="Times New Roman" pitchFamily="18" charset="0"/>
              <a:cs typeface="Times New Roman" pitchFamily="18" charset="0"/>
            </a:rPr>
            <a:t>Điều</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trị</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bệnh</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lý</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nguyên</a:t>
          </a:r>
          <a:r>
            <a:rPr lang="en-US" sz="2800" kern="1200" smtClean="0">
              <a:latin typeface="Times New Roman" pitchFamily="18" charset="0"/>
              <a:cs typeface="Times New Roman" pitchFamily="18" charset="0"/>
            </a:rPr>
            <a:t> </a:t>
          </a:r>
          <a:r>
            <a:rPr lang="en-US" sz="2800" kern="1200" err="1" smtClean="0">
              <a:latin typeface="Times New Roman" pitchFamily="18" charset="0"/>
              <a:cs typeface="Times New Roman" pitchFamily="18" charset="0"/>
            </a:rPr>
            <a:t>nhân</a:t>
          </a:r>
          <a:endParaRPr lang="en-US" sz="2800" kern="1200">
            <a:latin typeface="Times New Roman" pitchFamily="18" charset="0"/>
            <a:cs typeface="Times New Roman" pitchFamily="18" charset="0"/>
          </a:endParaRPr>
        </a:p>
      </dsp:txBody>
      <dsp:txXfrm>
        <a:off x="1688278" y="1330660"/>
        <a:ext cx="4950791" cy="651792"/>
      </dsp:txXfrm>
    </dsp:sp>
    <dsp:sp modelId="{6ACCB1E9-ED75-4D53-9646-83ED65B30087}">
      <dsp:nvSpPr>
        <dsp:cNvPr id="0" name=""/>
        <dsp:cNvSpPr/>
      </dsp:nvSpPr>
      <dsp:spPr>
        <a:xfrm>
          <a:off x="2167945" y="2133600"/>
          <a:ext cx="4461451" cy="722312"/>
        </a:xfrm>
        <a:prstGeom prst="roundRect">
          <a:avLst/>
        </a:prstGeom>
        <a:solidFill>
          <a:schemeClr val="lt1">
            <a:alpha val="90000"/>
            <a:hueOff val="0"/>
            <a:satOff val="0"/>
            <a:lumOff val="0"/>
            <a:alphaOff val="0"/>
          </a:schemeClr>
        </a:solidFill>
        <a:ln w="9525" cap="flat" cmpd="sng" algn="ctr">
          <a:solidFill>
            <a:schemeClr val="accent6">
              <a:alpha val="90000"/>
              <a:hueOff val="0"/>
              <a:satOff val="0"/>
              <a:lumOff val="0"/>
              <a:alphaOff val="-26667"/>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err="1" smtClean="0">
              <a:latin typeface="Times New Roman" pitchFamily="18" charset="0"/>
              <a:cs typeface="Times New Roman" pitchFamily="18" charset="0"/>
            </a:rPr>
            <a:t>Giảm</a:t>
          </a:r>
          <a:r>
            <a:rPr lang="en-US" sz="2800" kern="1200" smtClean="0">
              <a:latin typeface="Times New Roman" pitchFamily="18" charset="0"/>
              <a:cs typeface="Times New Roman" pitchFamily="18" charset="0"/>
            </a:rPr>
            <a:t> lo </a:t>
          </a:r>
          <a:r>
            <a:rPr lang="en-US" sz="2800" kern="1200" err="1" smtClean="0">
              <a:latin typeface="Times New Roman" pitchFamily="18" charset="0"/>
              <a:cs typeface="Times New Roman" pitchFamily="18" charset="0"/>
            </a:rPr>
            <a:t>lắng</a:t>
          </a:r>
          <a:endParaRPr lang="en-US" sz="2800" kern="1200">
            <a:latin typeface="Times New Roman" pitchFamily="18" charset="0"/>
            <a:cs typeface="Times New Roman" pitchFamily="18" charset="0"/>
          </a:endParaRPr>
        </a:p>
      </dsp:txBody>
      <dsp:txXfrm>
        <a:off x="2203205" y="2168860"/>
        <a:ext cx="4390931" cy="651792"/>
      </dsp:txXfrm>
    </dsp:sp>
    <dsp:sp modelId="{49EE540C-666D-4756-A465-30FB1F5EE437}">
      <dsp:nvSpPr>
        <dsp:cNvPr id="0" name=""/>
        <dsp:cNvSpPr/>
      </dsp:nvSpPr>
      <dsp:spPr>
        <a:xfrm>
          <a:off x="1727894" y="2971800"/>
          <a:ext cx="5227277" cy="722312"/>
        </a:xfrm>
        <a:prstGeom prst="roundRect">
          <a:avLst/>
        </a:prstGeom>
        <a:solidFill>
          <a:schemeClr val="lt1">
            <a:alpha val="90000"/>
            <a:hueOff val="0"/>
            <a:satOff val="0"/>
            <a:lumOff val="0"/>
            <a:alphaOff val="0"/>
          </a:schemeClr>
        </a:solidFill>
        <a:ln w="9525" cap="flat" cmpd="sng" algn="ctr">
          <a:solidFill>
            <a:schemeClr val="accent6">
              <a:alpha val="90000"/>
              <a:hueOff val="0"/>
              <a:satOff val="0"/>
              <a:lumOff val="0"/>
              <a:alphaOff val="-40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baseline="0" err="1" smtClean="0">
              <a:latin typeface="Times New Roman" pitchFamily="18" charset="0"/>
              <a:cs typeface="Times New Roman" pitchFamily="18" charset="0"/>
            </a:rPr>
            <a:t>Phòng</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và</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xử</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trí</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các</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biến</a:t>
          </a:r>
          <a:r>
            <a:rPr lang="en-US" sz="2800" kern="1200" baseline="0" smtClean="0">
              <a:latin typeface="Times New Roman" pitchFamily="18" charset="0"/>
              <a:cs typeface="Times New Roman" pitchFamily="18" charset="0"/>
            </a:rPr>
            <a:t> </a:t>
          </a:r>
          <a:r>
            <a:rPr lang="en-US" sz="2800" kern="1200" baseline="0" err="1" smtClean="0">
              <a:latin typeface="Times New Roman" pitchFamily="18" charset="0"/>
              <a:cs typeface="Times New Roman" pitchFamily="18" charset="0"/>
            </a:rPr>
            <a:t>chứng</a:t>
          </a:r>
          <a:endParaRPr lang="en-US" sz="2800" kern="1200" baseline="0">
            <a:latin typeface="Times New Roman" pitchFamily="18" charset="0"/>
            <a:cs typeface="Times New Roman" pitchFamily="18" charset="0"/>
          </a:endParaRPr>
        </a:p>
      </dsp:txBody>
      <dsp:txXfrm>
        <a:off x="1763154" y="3007060"/>
        <a:ext cx="5156757" cy="65179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4E43E-4906-4A38-BCE9-AEBFB09BCE70}" type="datetimeFigureOut">
              <a:rPr lang="en-US" smtClean="0"/>
              <a:t>29/08/2016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B26C1-C97A-49A6-94F0-4966D39ABDB2}" type="slidenum">
              <a:rPr lang="en-US" smtClean="0"/>
              <a:t>‹#›</a:t>
            </a:fld>
            <a:endParaRPr lang="en-US"/>
          </a:p>
        </p:txBody>
      </p:sp>
    </p:spTree>
    <p:extLst>
      <p:ext uri="{BB962C8B-B14F-4D97-AF65-F5344CB8AC3E}">
        <p14:creationId xmlns:p14="http://schemas.microsoft.com/office/powerpoint/2010/main" val="20941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A6D5C9-22F9-4916-9D91-6CFB7C8DE09F}" type="datetimeFigureOut">
              <a:rPr lang="en-US" smtClean="0"/>
              <a:t>29/08/2016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1FA2-0A65-4172-B7E6-D70186C0D4C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6D5C9-22F9-4916-9D91-6CFB7C8DE09F}" type="datetimeFigureOut">
              <a:rPr lang="en-US" smtClean="0"/>
              <a:t>29/08/2016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A6D5C9-22F9-4916-9D91-6CFB7C8DE09F}" type="datetimeFigureOut">
              <a:rPr lang="en-US" smtClean="0"/>
              <a:t>29/08/2016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A6D5C9-22F9-4916-9D91-6CFB7C8DE09F}" type="datetimeFigureOut">
              <a:rPr lang="en-US" smtClean="0"/>
              <a:t>29/08/2016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1FA2-0A65-4172-B7E6-D70186C0D4C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6D5C9-22F9-4916-9D91-6CFB7C8DE09F}" type="datetimeFigureOut">
              <a:rPr lang="en-US" smtClean="0"/>
              <a:t>29/08/2016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A6D5C9-22F9-4916-9D91-6CFB7C8DE09F}" type="datetimeFigureOut">
              <a:rPr lang="en-US" smtClean="0"/>
              <a:t>29/08/2016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1FA2-0A65-4172-B7E6-D70186C0D4C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A6D5C9-22F9-4916-9D91-6CFB7C8DE09F}" type="datetimeFigureOut">
              <a:rPr lang="en-US" smtClean="0"/>
              <a:t>29/08/2016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B1FA2-0A65-4172-B7E6-D70186C0D4C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A6D5C9-22F9-4916-9D91-6CFB7C8DE09F}" type="datetimeFigureOut">
              <a:rPr lang="en-US" smtClean="0"/>
              <a:t>29/08/2016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6D5C9-22F9-4916-9D91-6CFB7C8DE09F}" type="datetimeFigureOut">
              <a:rPr lang="en-US" smtClean="0"/>
              <a:t>29/08/2016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6D5C9-22F9-4916-9D91-6CFB7C8DE09F}" type="datetimeFigureOut">
              <a:rPr lang="en-US" smtClean="0"/>
              <a:t>29/08/2016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1FA2-0A65-4172-B7E6-D70186C0D4C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6D5C9-22F9-4916-9D91-6CFB7C8DE09F}" type="datetimeFigureOut">
              <a:rPr lang="en-US" smtClean="0"/>
              <a:t>29/08/2016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1FA2-0A65-4172-B7E6-D70186C0D4C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3A6D5C9-22F9-4916-9D91-6CFB7C8DE09F}" type="datetimeFigureOut">
              <a:rPr lang="en-US" smtClean="0"/>
              <a:t>29/08/2016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67B1FA2-0A65-4172-B7E6-D70186C0D4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7772400" cy="1175936"/>
          </a:xfrm>
        </p:spPr>
        <p:txBody>
          <a:bodyPr/>
          <a:lstStyle/>
          <a:p>
            <a:pPr marL="182880" indent="0">
              <a:buNone/>
            </a:pP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a:t>
            </a:r>
            <a:endParaRPr lang="en-US" sz="5400" dirty="0">
              <a:latin typeface="Times New Roman" pitchFamily="18" charset="0"/>
              <a:cs typeface="Times New Roman" pitchFamily="18" charset="0"/>
            </a:endParaRPr>
          </a:p>
        </p:txBody>
      </p:sp>
      <p:sp>
        <p:nvSpPr>
          <p:cNvPr id="7" name="TextBox 6"/>
          <p:cNvSpPr txBox="1"/>
          <p:nvPr/>
        </p:nvSpPr>
        <p:spPr>
          <a:xfrm>
            <a:off x="381000" y="2286000"/>
            <a:ext cx="4876800" cy="4893647"/>
          </a:xfrm>
          <a:prstGeom prst="rect">
            <a:avLst/>
          </a:prstGeom>
          <a:noFill/>
        </p:spPr>
        <p:txBody>
          <a:bodyPr wrap="square" rtlCol="0">
            <a:spAutoFit/>
          </a:bodyPr>
          <a:lstStyle/>
          <a:p>
            <a:r>
              <a:rPr lang="en-US" sz="2400" smtClean="0">
                <a:latin typeface="Times New Roman" pitchFamily="18" charset="0"/>
                <a:cs typeface="Times New Roman" pitchFamily="18" charset="0"/>
              </a:rPr>
              <a:t>GVHD: </a:t>
            </a:r>
            <a:r>
              <a:rPr lang="en-US" sz="2400" err="1" smtClean="0">
                <a:latin typeface="Times New Roman" pitchFamily="18" charset="0"/>
                <a:cs typeface="Times New Roman" pitchFamily="18" charset="0"/>
              </a:rPr>
              <a:t>Nguyễn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Phúc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Học</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SVTH: 1. </a:t>
            </a:r>
            <a:r>
              <a:rPr lang="en-US" sz="2400" err="1" smtClean="0">
                <a:latin typeface="Times New Roman" pitchFamily="18" charset="0"/>
                <a:cs typeface="Times New Roman" pitchFamily="18" charset="0"/>
              </a:rPr>
              <a:t>Lưu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Mỹ</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Hạnh</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2. </a:t>
            </a:r>
            <a:r>
              <a:rPr lang="en-US" sz="2400" err="1" smtClean="0">
                <a:latin typeface="Times New Roman" pitchFamily="18" charset="0"/>
                <a:cs typeface="Times New Roman" pitchFamily="18" charset="0"/>
              </a:rPr>
              <a:t>Phan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Xuân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Lộc</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3. </a:t>
            </a:r>
            <a:r>
              <a:rPr lang="en-US" sz="2400" err="1" smtClean="0">
                <a:latin typeface="Times New Roman" pitchFamily="18" charset="0"/>
                <a:cs typeface="Times New Roman" pitchFamily="18" charset="0"/>
              </a:rPr>
              <a:t>Võ</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Thảo</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4. </a:t>
            </a:r>
            <a:r>
              <a:rPr lang="en-US" sz="2400" err="1" smtClean="0">
                <a:latin typeface="Times New Roman" pitchFamily="18" charset="0"/>
                <a:cs typeface="Times New Roman" pitchFamily="18" charset="0"/>
              </a:rPr>
              <a:t>Hồ</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Hoàng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Phương</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5. </a:t>
            </a:r>
            <a:r>
              <a:rPr lang="en-US" sz="2400" err="1" smtClean="0">
                <a:latin typeface="Times New Roman" pitchFamily="18" charset="0"/>
                <a:cs typeface="Times New Roman" pitchFamily="18" charset="0"/>
              </a:rPr>
              <a:t>Trần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Phương</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6. </a:t>
            </a:r>
            <a:r>
              <a:rPr lang="en-US" sz="2400" err="1" smtClean="0">
                <a:latin typeface="Times New Roman" pitchFamily="18" charset="0"/>
                <a:cs typeface="Times New Roman" pitchFamily="18" charset="0"/>
              </a:rPr>
              <a:t>Đỗ</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Thanh</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7. </a:t>
            </a:r>
            <a:r>
              <a:rPr lang="en-US" sz="2400" err="1" smtClean="0">
                <a:latin typeface="Times New Roman" pitchFamily="18" charset="0"/>
                <a:cs typeface="Times New Roman" pitchFamily="18" charset="0"/>
              </a:rPr>
              <a:t>Văn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Diễn</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8. </a:t>
            </a:r>
            <a:r>
              <a:rPr lang="en-US" sz="2400" err="1" smtClean="0">
                <a:latin typeface="Times New Roman" pitchFamily="18" charset="0"/>
                <a:cs typeface="Times New Roman" pitchFamily="18" charset="0"/>
              </a:rPr>
              <a:t>Nguyễn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Trần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Phương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Thảo</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9. </a:t>
            </a:r>
            <a:r>
              <a:rPr lang="en-US" sz="2400" err="1" smtClean="0">
                <a:latin typeface="Times New Roman" pitchFamily="18" charset="0"/>
                <a:cs typeface="Times New Roman" pitchFamily="18" charset="0"/>
              </a:rPr>
              <a:t>Trần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Ngọc</a:t>
            </a:r>
            <a:r>
              <a:rPr lang="en-US" sz="2400" smtClean="0">
                <a:latin typeface="Times New Roman" pitchFamily="18" charset="0"/>
                <a:cs typeface="Times New Roman" pitchFamily="18" charset="0"/>
              </a:rPr>
              <a:t> Sang</a:t>
            </a: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10. </a:t>
            </a:r>
            <a:r>
              <a:rPr lang="en-US" sz="2400" err="1" smtClean="0">
                <a:latin typeface="Times New Roman" pitchFamily="18" charset="0"/>
                <a:cs typeface="Times New Roman" pitchFamily="18" charset="0"/>
              </a:rPr>
              <a:t>Nguyễn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Tiến</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11. </a:t>
            </a:r>
            <a:r>
              <a:rPr lang="en-US" sz="2400" err="1" smtClean="0">
                <a:latin typeface="Times New Roman" pitchFamily="18" charset="0"/>
                <a:cs typeface="Times New Roman" pitchFamily="18" charset="0"/>
              </a:rPr>
              <a:t>Võ</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Ngọc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Tây</a:t>
            </a:r>
            <a:endParaRPr lang="en-US" sz="2400" smtClean="0">
              <a:latin typeface="Times New Roman" pitchFamily="18" charset="0"/>
              <a:cs typeface="Times New Roman" pitchFamily="18" charset="0"/>
            </a:endParaRP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a:t>
            </a:r>
            <a:endParaRPr lang="en-US" smtClean="0">
              <a:latin typeface="Times New Roman" pitchFamily="18" charset="0"/>
              <a:cs typeface="Times New Roman" pitchFamily="18" charset="0"/>
            </a:endParaRPr>
          </a:p>
        </p:txBody>
      </p:sp>
      <p:sp>
        <p:nvSpPr>
          <p:cNvPr id="3" name="Rectangle 2"/>
          <p:cNvSpPr/>
          <p:nvPr/>
        </p:nvSpPr>
        <p:spPr>
          <a:xfrm>
            <a:off x="2789903" y="1219200"/>
            <a:ext cx="6049297" cy="923330"/>
          </a:xfrm>
          <a:prstGeom prst="rect">
            <a:avLst/>
          </a:prstGeom>
          <a:noFill/>
        </p:spPr>
        <p:txBody>
          <a:bodyPr wrap="square" lIns="91440" tIns="45720" rIns="91440" bIns="45720">
            <a:spAutoFit/>
          </a:bodyPr>
          <a:lstStyle/>
          <a:p>
            <a:pPr algn="ctr"/>
            <a:r>
              <a:rPr lang="en-US" sz="5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SUY HÔ HẤP CẤP</a:t>
            </a:r>
            <a:endParaRPr lang="en-US" sz="54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2607" y="2333684"/>
            <a:ext cx="4021393" cy="4095629"/>
          </a:xfrm>
          <a:prstGeom prst="rect">
            <a:avLst/>
          </a:prstGeom>
        </p:spPr>
      </p:pic>
      <p:sp>
        <p:nvSpPr>
          <p:cNvPr id="5" name="TextBox 4"/>
          <p:cNvSpPr txBox="1"/>
          <p:nvPr/>
        </p:nvSpPr>
        <p:spPr>
          <a:xfrm>
            <a:off x="381000" y="291003"/>
            <a:ext cx="8382000" cy="707886"/>
          </a:xfrm>
          <a:prstGeom prst="rect">
            <a:avLst/>
          </a:prstGeom>
          <a:noFill/>
        </p:spPr>
        <p:txBody>
          <a:bodyPr wrap="square" rtlCol="0">
            <a:spAutoFit/>
          </a:bodyPr>
          <a:lstStyle/>
          <a:p>
            <a:pPr algn="ctr"/>
            <a:r>
              <a:rPr lang="en-US" sz="4000" dirty="0" smtClean="0">
                <a:solidFill>
                  <a:srgbClr val="FF0000"/>
                </a:solidFill>
                <a:latin typeface="Times New Roman" pitchFamily="18" charset="0"/>
                <a:cs typeface="Times New Roman" pitchFamily="18" charset="0"/>
              </a:rPr>
              <a:t>ĐIỀU DƯỠNG HỒI SỨC CẤP CỨU</a:t>
            </a:r>
            <a:endParaRPr lang="en-US" sz="4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387645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8153400" cy="5943600"/>
          </a:xfrm>
        </p:spPr>
        <p:txBody>
          <a:bodyPr>
            <a:normAutofit fontScale="25000" lnSpcReduction="20000"/>
          </a:bodyPr>
          <a:lstStyle/>
          <a:p>
            <a:pPr marL="45720" indent="0" algn="ctr">
              <a:buNone/>
            </a:pPr>
            <a:r>
              <a:rPr lang="en-US" sz="9800" b="1" smtClean="0">
                <a:solidFill>
                  <a:srgbClr val="FF0000"/>
                </a:solidFill>
                <a:latin typeface="Times New Roman" pitchFamily="18" charset="0"/>
                <a:cs typeface="Times New Roman" pitchFamily="18" charset="0"/>
              </a:rPr>
              <a:t>4. BIẾN CHỨNG</a:t>
            </a:r>
          </a:p>
          <a:p>
            <a:pPr fontAlgn="base"/>
            <a:r>
              <a:rPr lang="en-US" sz="8800" err="1">
                <a:latin typeface="Times New Roman" pitchFamily="18" charset="0"/>
                <a:cs typeface="Times New Roman" pitchFamily="18" charset="0"/>
              </a:rPr>
              <a:t>Tỉ</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lệ</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tử</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vong</a:t>
            </a:r>
            <a:r>
              <a:rPr lang="en-US" sz="8800">
                <a:latin typeface="Times New Roman" pitchFamily="18" charset="0"/>
                <a:cs typeface="Times New Roman" pitchFamily="18" charset="0"/>
              </a:rPr>
              <a:t> ở </a:t>
            </a:r>
            <a:r>
              <a:rPr lang="en-US" sz="8800" err="1">
                <a:latin typeface="Times New Roman" pitchFamily="18" charset="0"/>
                <a:cs typeface="Times New Roman" pitchFamily="18" charset="0"/>
              </a:rPr>
              <a:t>bệnh</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nhân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suy</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hô</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hấp</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giảm</a:t>
            </a:r>
            <a:r>
              <a:rPr lang="en-US" sz="8800">
                <a:latin typeface="Times New Roman" pitchFamily="18" charset="0"/>
                <a:cs typeface="Times New Roman" pitchFamily="18" charset="0"/>
              </a:rPr>
              <a:t> oxy </a:t>
            </a:r>
            <a:r>
              <a:rPr lang="en-US" sz="8800" err="1">
                <a:latin typeface="Times New Roman" pitchFamily="18" charset="0"/>
                <a:cs typeface="Times New Roman" pitchFamily="18" charset="0"/>
              </a:rPr>
              <a:t>máu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từ</a:t>
            </a:r>
            <a:r>
              <a:rPr lang="en-US" sz="8800">
                <a:latin typeface="Times New Roman" pitchFamily="18" charset="0"/>
                <a:cs typeface="Times New Roman" pitchFamily="18" charset="0"/>
              </a:rPr>
              <a:t> 40-60%, </a:t>
            </a:r>
            <a:r>
              <a:rPr lang="en-US" sz="8800" err="1">
                <a:latin typeface="Times New Roman" pitchFamily="18" charset="0"/>
                <a:cs typeface="Times New Roman" pitchFamily="18" charset="0"/>
              </a:rPr>
              <a:t>suy</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hô</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hấp</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tăng</a:t>
            </a:r>
            <a:r>
              <a:rPr lang="en-US" sz="8800">
                <a:latin typeface="Times New Roman" pitchFamily="18" charset="0"/>
                <a:cs typeface="Times New Roman" pitchFamily="18" charset="0"/>
              </a:rPr>
              <a:t> CO2 </a:t>
            </a:r>
            <a:r>
              <a:rPr lang="en-US" sz="8800" err="1">
                <a:latin typeface="Times New Roman" pitchFamily="18" charset="0"/>
                <a:cs typeface="Times New Roman" pitchFamily="18" charset="0"/>
              </a:rPr>
              <a:t>máu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cấp</a:t>
            </a:r>
            <a:r>
              <a:rPr lang="en-US" sz="8800">
                <a:latin typeface="Times New Roman" pitchFamily="18" charset="0"/>
                <a:cs typeface="Times New Roman" pitchFamily="18" charset="0"/>
              </a:rPr>
              <a:t> 10-26%.</a:t>
            </a:r>
          </a:p>
          <a:p>
            <a:pPr fontAlgn="base"/>
            <a:r>
              <a:rPr lang="en-US" sz="8800" err="1">
                <a:latin typeface="Times New Roman" pitchFamily="18" charset="0"/>
                <a:cs typeface="Times New Roman" pitchFamily="18" charset="0"/>
              </a:rPr>
              <a:t>Tại</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phổi</a:t>
            </a:r>
            <a:r>
              <a:rPr lang="en-US" sz="8800" smtClean="0">
                <a:latin typeface="Times New Roman" pitchFamily="18" charset="0"/>
                <a:cs typeface="Times New Roman" pitchFamily="18" charset="0"/>
              </a:rPr>
              <a:t>:</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Nhồi</a:t>
            </a:r>
            <a:r>
              <a:rPr lang="en-US" sz="8800" smtClean="0">
                <a:latin typeface="Times New Roman" pitchFamily="18" charset="0"/>
                <a:cs typeface="Times New Roman" pitchFamily="18" charset="0"/>
              </a:rPr>
              <a:t> </a:t>
            </a:r>
            <a:r>
              <a:rPr lang="en-US" sz="8800" err="1" smtClean="0">
                <a:latin typeface="Times New Roman" pitchFamily="18" charset="0"/>
                <a:cs typeface="Times New Roman" pitchFamily="18" charset="0"/>
              </a:rPr>
              <a:t>máu</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chấn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thương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áp</a:t>
            </a:r>
            <a:r>
              <a:rPr lang="en-US" sz="8800">
                <a:latin typeface="Times New Roman" pitchFamily="18" charset="0"/>
                <a:cs typeface="Times New Roman" pitchFamily="18" charset="0"/>
              </a:rPr>
              <a:t> </a:t>
            </a:r>
            <a:r>
              <a:rPr lang="en-US" sz="8800" smtClean="0">
                <a:latin typeface="Times New Roman" pitchFamily="18" charset="0"/>
                <a:cs typeface="Times New Roman" pitchFamily="18" charset="0"/>
              </a:rPr>
              <a:t>,</a:t>
            </a:r>
            <a:r>
              <a:rPr lang="en-US" sz="8800" err="1" smtClean="0">
                <a:latin typeface="Times New Roman" pitchFamily="18" charset="0"/>
                <a:cs typeface="Times New Roman" pitchFamily="18" charset="0"/>
              </a:rPr>
              <a:t>xơ</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phổi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sử</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dụng</a:t>
            </a:r>
            <a:r>
              <a:rPr lang="en-US" sz="8800">
                <a:latin typeface="Times New Roman" pitchFamily="18" charset="0"/>
                <a:cs typeface="Times New Roman" pitchFamily="18" charset="0"/>
              </a:rPr>
              <a:t> oxy </a:t>
            </a:r>
            <a:r>
              <a:rPr lang="en-US" sz="8800" err="1">
                <a:latin typeface="Times New Roman" pitchFamily="18" charset="0"/>
                <a:cs typeface="Times New Roman" pitchFamily="18" charset="0"/>
              </a:rPr>
              <a:t>nồng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độ</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cao</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kéo</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dài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nhiễm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trùng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tỉ</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lệ</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viêm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phổi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có</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thể</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tới</a:t>
            </a:r>
            <a:r>
              <a:rPr lang="en-US" sz="8800">
                <a:latin typeface="Times New Roman" pitchFamily="18" charset="0"/>
                <a:cs typeface="Times New Roman" pitchFamily="18" charset="0"/>
              </a:rPr>
              <a:t> 70%, </a:t>
            </a:r>
            <a:r>
              <a:rPr lang="en-US" sz="8800" err="1">
                <a:latin typeface="Times New Roman" pitchFamily="18" charset="0"/>
                <a:cs typeface="Times New Roman" pitchFamily="18" charset="0"/>
              </a:rPr>
              <a:t>đặc</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biệt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trên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bệnh</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nhân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với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hội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chứng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suy</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hô</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hấp</a:t>
            </a:r>
            <a:r>
              <a:rPr lang="en-US" sz="8800">
                <a:latin typeface="Times New Roman" pitchFamily="18" charset="0"/>
                <a:cs typeface="Times New Roman" pitchFamily="18" charset="0"/>
              </a:rPr>
              <a:t> ở </a:t>
            </a:r>
            <a:r>
              <a:rPr lang="en-US" sz="8800" err="1">
                <a:latin typeface="Times New Roman" pitchFamily="18" charset="0"/>
                <a:cs typeface="Times New Roman" pitchFamily="18" charset="0"/>
              </a:rPr>
              <a:t>người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lớn</a:t>
            </a:r>
            <a:r>
              <a:rPr lang="en-US" sz="8800">
                <a:latin typeface="Times New Roman" pitchFamily="18" charset="0"/>
                <a:cs typeface="Times New Roman" pitchFamily="18" charset="0"/>
              </a:rPr>
              <a:t>).</a:t>
            </a:r>
          </a:p>
          <a:p>
            <a:pPr fontAlgn="base"/>
            <a:r>
              <a:rPr lang="en-US" sz="8800">
                <a:latin typeface="Times New Roman" pitchFamily="18" charset="0"/>
                <a:cs typeface="Times New Roman" pitchFamily="18" charset="0"/>
              </a:rPr>
              <a:t>Tim </a:t>
            </a:r>
            <a:r>
              <a:rPr lang="en-US" sz="8800" err="1" smtClean="0">
                <a:latin typeface="Times New Roman" pitchFamily="18" charset="0"/>
                <a:cs typeface="Times New Roman" pitchFamily="18" charset="0"/>
              </a:rPr>
              <a:t>mạch</a:t>
            </a:r>
            <a:r>
              <a:rPr lang="en-US" sz="8800" smtClean="0">
                <a:latin typeface="Times New Roman" pitchFamily="18" charset="0"/>
                <a:cs typeface="Times New Roman" pitchFamily="18" charset="0"/>
              </a:rPr>
              <a:t>:</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Hạ</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huyết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áp</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giảm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cung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lượng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tim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rối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loạn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nhịp</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viêm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màng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ngoài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tim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nhồi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máu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cơ</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tim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cấp</a:t>
            </a:r>
            <a:r>
              <a:rPr lang="en-US" sz="8800">
                <a:latin typeface="Times New Roman" pitchFamily="18" charset="0"/>
                <a:cs typeface="Times New Roman" pitchFamily="18" charset="0"/>
              </a:rPr>
              <a:t>.</a:t>
            </a:r>
          </a:p>
          <a:p>
            <a:pPr fontAlgn="base"/>
            <a:r>
              <a:rPr lang="en-US" sz="8800" err="1">
                <a:latin typeface="Times New Roman" pitchFamily="18" charset="0"/>
                <a:cs typeface="Times New Roman" pitchFamily="18" charset="0"/>
              </a:rPr>
              <a:t>Tiêu</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hóa</a:t>
            </a:r>
            <a:r>
              <a:rPr lang="en-US" sz="8800" smtClean="0">
                <a:latin typeface="Times New Roman" pitchFamily="18" charset="0"/>
                <a:cs typeface="Times New Roman" pitchFamily="18" charset="0"/>
              </a:rPr>
              <a:t>:</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Xuất</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huyết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dãn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dạ</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dày</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liệt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ruột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tiêu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chảy</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tràn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khí</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phúc</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mạc</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loét</a:t>
            </a:r>
            <a:r>
              <a:rPr lang="en-US" sz="8800">
                <a:latin typeface="Times New Roman" pitchFamily="18" charset="0"/>
                <a:cs typeface="Times New Roman" pitchFamily="18" charset="0"/>
              </a:rPr>
              <a:t> </a:t>
            </a:r>
            <a:r>
              <a:rPr lang="en-US" sz="8800" smtClean="0">
                <a:latin typeface="Times New Roman" pitchFamily="18" charset="0"/>
                <a:cs typeface="Times New Roman" pitchFamily="18" charset="0"/>
              </a:rPr>
              <a:t>do stress.</a:t>
            </a:r>
          </a:p>
          <a:p>
            <a:pPr fontAlgn="base"/>
            <a:r>
              <a:rPr lang="en-US" sz="8800" err="1" smtClean="0">
                <a:latin typeface="Times New Roman" pitchFamily="18" charset="0"/>
                <a:cs typeface="Times New Roman" pitchFamily="18" charset="0"/>
              </a:rPr>
              <a:t>Nhiễm</a:t>
            </a:r>
            <a:r>
              <a:rPr lang="en-US" sz="8800" smtClean="0">
                <a:latin typeface="Times New Roman" pitchFamily="18" charset="0"/>
                <a:cs typeface="Times New Roman" pitchFamily="18" charset="0"/>
              </a:rPr>
              <a:t> </a:t>
            </a:r>
            <a:r>
              <a:rPr lang="en-US" sz="8800" err="1" smtClean="0">
                <a:latin typeface="Times New Roman" pitchFamily="18" charset="0"/>
                <a:cs typeface="Times New Roman" pitchFamily="18" charset="0"/>
              </a:rPr>
              <a:t>trùng</a:t>
            </a:r>
            <a:r>
              <a:rPr lang="en-US" sz="8800" smtClean="0">
                <a:latin typeface="Times New Roman" pitchFamily="18" charset="0"/>
                <a:cs typeface="Times New Roman" pitchFamily="18" charset="0"/>
              </a:rPr>
              <a:t>: </a:t>
            </a:r>
            <a:r>
              <a:rPr lang="en-US" sz="8800" err="1" smtClean="0">
                <a:latin typeface="Times New Roman" pitchFamily="18" charset="0"/>
                <a:cs typeface="Times New Roman" pitchFamily="18" charset="0"/>
              </a:rPr>
              <a:t>Nhiễm</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trùng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tiểu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nhiễm</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trùng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huyết</a:t>
            </a:r>
            <a:r>
              <a:rPr lang="en-US" sz="8800" smtClean="0">
                <a:latin typeface="Times New Roman" pitchFamily="18" charset="0"/>
                <a:cs typeface="Times New Roman" pitchFamily="18" charset="0"/>
              </a:rPr>
              <a:t>.</a:t>
            </a:r>
          </a:p>
          <a:p>
            <a:pPr fontAlgn="base"/>
            <a:r>
              <a:rPr lang="en-US" sz="8800" smtClean="0">
                <a:latin typeface="Times New Roman" pitchFamily="18" charset="0"/>
                <a:cs typeface="Times New Roman" pitchFamily="18" charset="0"/>
              </a:rPr>
              <a:t> </a:t>
            </a:r>
            <a:r>
              <a:rPr lang="en-US" sz="8800" err="1" smtClean="0">
                <a:latin typeface="Times New Roman" pitchFamily="18" charset="0"/>
                <a:cs typeface="Times New Roman" pitchFamily="18" charset="0"/>
              </a:rPr>
              <a:t>Thận</a:t>
            </a:r>
            <a:r>
              <a:rPr lang="en-US" sz="8800" smtClean="0">
                <a:latin typeface="Times New Roman" pitchFamily="18" charset="0"/>
                <a:cs typeface="Times New Roman" pitchFamily="18" charset="0"/>
              </a:rPr>
              <a:t>:</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Suy</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thận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cấp</a:t>
            </a:r>
            <a:r>
              <a:rPr lang="en-US" sz="8800">
                <a:latin typeface="Times New Roman" pitchFamily="18" charset="0"/>
                <a:cs typeface="Times New Roman" pitchFamily="18" charset="0"/>
              </a:rPr>
              <a:t> do </a:t>
            </a:r>
            <a:r>
              <a:rPr lang="en-US" sz="8800" err="1">
                <a:latin typeface="Times New Roman" pitchFamily="18" charset="0"/>
                <a:cs typeface="Times New Roman" pitchFamily="18" charset="0"/>
              </a:rPr>
              <a:t>thiếu</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nước</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hoại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tử</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ống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thận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cấp</a:t>
            </a:r>
            <a:r>
              <a:rPr lang="en-US" sz="8800">
                <a:latin typeface="Times New Roman" pitchFamily="18" charset="0"/>
                <a:cs typeface="Times New Roman" pitchFamily="18" charset="0"/>
              </a:rPr>
              <a:t> do </a:t>
            </a:r>
            <a:r>
              <a:rPr lang="en-US" sz="8800" err="1">
                <a:latin typeface="Times New Roman" pitchFamily="18" charset="0"/>
                <a:cs typeface="Times New Roman" pitchFamily="18" charset="0"/>
              </a:rPr>
              <a:t>hạ</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huyết</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áp</a:t>
            </a:r>
            <a:r>
              <a:rPr lang="en-US" sz="8800">
                <a:latin typeface="Times New Roman" pitchFamily="18" charset="0"/>
                <a:cs typeface="Times New Roman" pitchFamily="18" charset="0"/>
              </a:rPr>
              <a:t> (10-20% ở ICU), </a:t>
            </a:r>
            <a:r>
              <a:rPr lang="en-US" sz="8800" err="1">
                <a:latin typeface="Times New Roman" pitchFamily="18" charset="0"/>
                <a:cs typeface="Times New Roman" pitchFamily="18" charset="0"/>
              </a:rPr>
              <a:t>rối</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loạn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nước</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điện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giải</a:t>
            </a:r>
            <a:r>
              <a:rPr lang="en-US" sz="8800">
                <a:latin typeface="Times New Roman" pitchFamily="18" charset="0"/>
                <a:cs typeface="Times New Roman" pitchFamily="18" charset="0"/>
              </a:rPr>
              <a:t>.</a:t>
            </a:r>
          </a:p>
          <a:p>
            <a:pPr fontAlgn="base"/>
            <a:r>
              <a:rPr lang="en-US" sz="8800" err="1">
                <a:latin typeface="Times New Roman" pitchFamily="18" charset="0"/>
                <a:cs typeface="Times New Roman" pitchFamily="18" charset="0"/>
              </a:rPr>
              <a:t>Dinh</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dưỡng</a:t>
            </a:r>
            <a:r>
              <a:rPr lang="en-US" sz="8800" smtClean="0">
                <a:latin typeface="Times New Roman" pitchFamily="18" charset="0"/>
                <a:cs typeface="Times New Roman" pitchFamily="18" charset="0"/>
              </a:rPr>
              <a:t>:</a:t>
            </a:r>
            <a:r>
              <a:rPr lang="en-US" sz="8800">
                <a:latin typeface="Times New Roman" pitchFamily="18" charset="0"/>
                <a:cs typeface="Times New Roman" pitchFamily="18" charset="0"/>
              </a:rPr>
              <a:t> </a:t>
            </a:r>
            <a:r>
              <a:rPr lang="en-US" sz="8800" err="1" smtClean="0">
                <a:latin typeface="Times New Roman" pitchFamily="18" charset="0"/>
                <a:cs typeface="Times New Roman" pitchFamily="18" charset="0"/>
              </a:rPr>
              <a:t>Giảm</a:t>
            </a:r>
            <a:r>
              <a:rPr lang="en-US" sz="8800" smtClean="0">
                <a:latin typeface="Times New Roman" pitchFamily="18" charset="0"/>
                <a:cs typeface="Times New Roman" pitchFamily="18" charset="0"/>
              </a:rPr>
              <a:t> </a:t>
            </a:r>
            <a:r>
              <a:rPr lang="en-US" sz="8800" err="1">
                <a:latin typeface="Times New Roman" pitchFamily="18" charset="0"/>
                <a:cs typeface="Times New Roman" pitchFamily="18" charset="0"/>
              </a:rPr>
              <a:t>dinh</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dưỡng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trên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cơ</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quan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hô</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hấp</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và</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toàn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thân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những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biến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chứng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liên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quan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đến</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dinh</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dưỡng</a:t>
            </a:r>
            <a:r>
              <a:rPr lang="en-US" sz="8800">
                <a:latin typeface="Times New Roman" pitchFamily="18" charset="0"/>
                <a:cs typeface="Times New Roman" pitchFamily="18" charset="0"/>
              </a:rPr>
              <a:t> qua </a:t>
            </a:r>
            <a:r>
              <a:rPr lang="en-US" sz="8800" err="1">
                <a:latin typeface="Times New Roman" pitchFamily="18" charset="0"/>
                <a:cs typeface="Times New Roman" pitchFamily="18" charset="0"/>
              </a:rPr>
              <a:t>đường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miệng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và</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đường</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tĩnh</a:t>
            </a:r>
            <a:r>
              <a:rPr lang="en-US" sz="8800">
                <a:latin typeface="Times New Roman" pitchFamily="18" charset="0"/>
                <a:cs typeface="Times New Roman" pitchFamily="18" charset="0"/>
              </a:rPr>
              <a:t> </a:t>
            </a:r>
            <a:r>
              <a:rPr lang="en-US" sz="8800" err="1">
                <a:latin typeface="Times New Roman" pitchFamily="18" charset="0"/>
                <a:cs typeface="Times New Roman" pitchFamily="18" charset="0"/>
              </a:rPr>
              <a:t>mạch</a:t>
            </a:r>
            <a:r>
              <a:rPr lang="en-US" sz="8800">
                <a:latin typeface="Times New Roman" pitchFamily="18" charset="0"/>
                <a:cs typeface="Times New Roman" pitchFamily="18" charset="0"/>
              </a:rPr>
              <a:t>.</a:t>
            </a:r>
          </a:p>
          <a:p>
            <a:pPr marL="45720" indent="0">
              <a:buNone/>
            </a:pPr>
            <a:endParaRPr lang="en-US" sz="4400" b="1" i="1" u="sng">
              <a:latin typeface="Times New Roman" pitchFamily="18" charset="0"/>
              <a:cs typeface="Times New Roman" pitchFamily="18" charset="0"/>
            </a:endParaRPr>
          </a:p>
        </p:txBody>
      </p:sp>
    </p:spTree>
    <p:extLst>
      <p:ext uri="{BB962C8B-B14F-4D97-AF65-F5344CB8AC3E}">
        <p14:creationId xmlns:p14="http://schemas.microsoft.com/office/powerpoint/2010/main" val="39436077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p14="http://schemas.microsoft.com/office/powerpoint/2010/main" val="3003508144"/>
              </p:ext>
            </p:extLst>
          </p:nvPr>
        </p:nvGraphicFramePr>
        <p:xfrm>
          <a:off x="762000" y="1066800"/>
          <a:ext cx="7620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33400" y="381000"/>
            <a:ext cx="7543800" cy="646331"/>
          </a:xfrm>
          <a:prstGeom prst="rect">
            <a:avLst/>
          </a:prstGeom>
          <a:noFill/>
        </p:spPr>
        <p:txBody>
          <a:bodyPr wrap="square" rtlCol="0">
            <a:spAutoFit/>
          </a:bodyPr>
          <a:lstStyle/>
          <a:p>
            <a:pPr algn="ctr"/>
            <a:r>
              <a:rPr lang="en-US" sz="3600" b="1" smtClean="0">
                <a:solidFill>
                  <a:srgbClr val="FF0000"/>
                </a:solidFill>
                <a:latin typeface="Times New Roman" pitchFamily="18" charset="0"/>
                <a:cs typeface="Times New Roman" pitchFamily="18" charset="0"/>
              </a:rPr>
              <a:t>   II. QUY TRÌNH ĐIỀU DƯỠNG</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78916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152400"/>
            <a:ext cx="6055311" cy="457200"/>
          </a:xfrm>
        </p:spPr>
        <p:txBody>
          <a:bodyPr/>
          <a:lstStyle/>
          <a:p>
            <a:pPr marL="0" indent="0">
              <a:buNone/>
            </a:pPr>
            <a:r>
              <a:rPr lang="en-US" sz="3200" smtClean="0">
                <a:solidFill>
                  <a:schemeClr val="accent6"/>
                </a:solidFill>
                <a:latin typeface="Times New Roman" pitchFamily="18" charset="0"/>
                <a:cs typeface="Times New Roman" pitchFamily="18" charset="0"/>
              </a:rPr>
              <a:t>II. QUY TRÌNH ĐIÊÙ DƯỠNG</a:t>
            </a:r>
            <a:endParaRPr lang="en-US" sz="3200">
              <a:solidFill>
                <a:schemeClr val="accent6"/>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1143000" y="731520"/>
            <a:ext cx="8305800" cy="6050280"/>
          </a:xfrm>
        </p:spPr>
        <p:txBody>
          <a:bodyPr>
            <a:normAutofit lnSpcReduction="10000"/>
          </a:bodyPr>
          <a:lstStyle/>
          <a:p>
            <a:pPr marL="45720" indent="0">
              <a:buNone/>
            </a:pPr>
            <a:r>
              <a:rPr lang="en-US" smtClean="0">
                <a:solidFill>
                  <a:schemeClr val="accent6"/>
                </a:solidFill>
              </a:rPr>
              <a:t>1.Nhận </a:t>
            </a:r>
            <a:r>
              <a:rPr lang="en-US" err="1" smtClean="0">
                <a:solidFill>
                  <a:schemeClr val="accent6"/>
                </a:solidFill>
              </a:rPr>
              <a:t>định</a:t>
            </a:r>
            <a:endParaRPr lang="en-US" smtClean="0">
              <a:solidFill>
                <a:schemeClr val="accent6"/>
              </a:solidFill>
            </a:endParaRPr>
          </a:p>
          <a:p>
            <a:pPr marL="45720" indent="0">
              <a:buNone/>
            </a:pPr>
            <a:r>
              <a:rPr lang="en-US" smtClean="0"/>
              <a:t>-</a:t>
            </a:r>
            <a:r>
              <a:rPr lang="en-US" err="1"/>
              <a:t>D</a:t>
            </a:r>
            <a:r>
              <a:rPr lang="en-US" err="1" smtClean="0"/>
              <a:t>ấu</a:t>
            </a:r>
            <a:r>
              <a:rPr lang="en-US" smtClean="0"/>
              <a:t> </a:t>
            </a:r>
            <a:r>
              <a:rPr lang="en-US" err="1" smtClean="0"/>
              <a:t>hiệu</a:t>
            </a:r>
            <a:r>
              <a:rPr lang="en-US" smtClean="0"/>
              <a:t> </a:t>
            </a:r>
            <a:r>
              <a:rPr lang="en-US" err="1" smtClean="0"/>
              <a:t>thiếu</a:t>
            </a:r>
            <a:r>
              <a:rPr lang="en-US" smtClean="0"/>
              <a:t> oxy </a:t>
            </a:r>
            <a:r>
              <a:rPr lang="en-US" err="1" smtClean="0"/>
              <a:t>và</a:t>
            </a:r>
            <a:r>
              <a:rPr lang="en-US" smtClean="0"/>
              <a:t> </a:t>
            </a:r>
            <a:r>
              <a:rPr lang="en-US" err="1" smtClean="0"/>
              <a:t>tăng</a:t>
            </a:r>
            <a:r>
              <a:rPr lang="en-US" smtClean="0"/>
              <a:t> </a:t>
            </a:r>
            <a:r>
              <a:rPr lang="en-US" err="1" smtClean="0"/>
              <a:t>thán</a:t>
            </a:r>
            <a:r>
              <a:rPr lang="en-US" smtClean="0"/>
              <a:t> </a:t>
            </a:r>
            <a:r>
              <a:rPr lang="en-US" err="1" smtClean="0"/>
              <a:t>khí</a:t>
            </a:r>
            <a:r>
              <a:rPr lang="en-US" smtClean="0"/>
              <a:t>: </a:t>
            </a:r>
            <a:r>
              <a:rPr lang="en-US" err="1" smtClean="0"/>
              <a:t>tím</a:t>
            </a:r>
            <a:r>
              <a:rPr lang="en-US" smtClean="0"/>
              <a:t>, </a:t>
            </a:r>
            <a:r>
              <a:rPr lang="en-US" err="1" smtClean="0"/>
              <a:t>thay</a:t>
            </a:r>
            <a:r>
              <a:rPr lang="en-US" smtClean="0"/>
              <a:t> </a:t>
            </a:r>
            <a:r>
              <a:rPr lang="en-US" err="1" smtClean="0"/>
              <a:t>đổi</a:t>
            </a:r>
            <a:r>
              <a:rPr lang="en-US" smtClean="0"/>
              <a:t> tri </a:t>
            </a:r>
            <a:r>
              <a:rPr lang="en-US" err="1" smtClean="0"/>
              <a:t>giác</a:t>
            </a:r>
            <a:r>
              <a:rPr lang="en-US" smtClean="0"/>
              <a:t>,…</a:t>
            </a:r>
          </a:p>
          <a:p>
            <a:pPr marL="45720" indent="0">
              <a:buNone/>
            </a:pPr>
            <a:r>
              <a:rPr lang="en-US" smtClean="0"/>
              <a:t>-</a:t>
            </a:r>
            <a:r>
              <a:rPr lang="en-US" err="1"/>
              <a:t>D</a:t>
            </a:r>
            <a:r>
              <a:rPr lang="en-US" err="1" smtClean="0"/>
              <a:t>ùng</a:t>
            </a:r>
            <a:r>
              <a:rPr lang="en-US" smtClean="0"/>
              <a:t> </a:t>
            </a:r>
            <a:r>
              <a:rPr lang="en-US" err="1" smtClean="0"/>
              <a:t>cơ</a:t>
            </a:r>
            <a:r>
              <a:rPr lang="en-US" smtClean="0"/>
              <a:t> </a:t>
            </a:r>
            <a:r>
              <a:rPr lang="en-US" err="1" smtClean="0"/>
              <a:t>hô</a:t>
            </a:r>
            <a:r>
              <a:rPr lang="en-US" smtClean="0"/>
              <a:t> </a:t>
            </a:r>
            <a:r>
              <a:rPr lang="en-US" err="1" smtClean="0"/>
              <a:t>hấp</a:t>
            </a:r>
            <a:r>
              <a:rPr lang="en-US" smtClean="0"/>
              <a:t> </a:t>
            </a:r>
            <a:r>
              <a:rPr lang="en-US" err="1" smtClean="0"/>
              <a:t>phụ</a:t>
            </a:r>
            <a:r>
              <a:rPr lang="en-US" smtClean="0"/>
              <a:t> </a:t>
            </a:r>
            <a:r>
              <a:rPr lang="en-US" err="1" smtClean="0"/>
              <a:t>và</a:t>
            </a:r>
            <a:r>
              <a:rPr lang="en-US" smtClean="0"/>
              <a:t> </a:t>
            </a:r>
            <a:r>
              <a:rPr lang="en-US" err="1" smtClean="0"/>
              <a:t>mức</a:t>
            </a:r>
            <a:r>
              <a:rPr lang="en-US" smtClean="0"/>
              <a:t> </a:t>
            </a:r>
            <a:r>
              <a:rPr lang="en-US" err="1" smtClean="0"/>
              <a:t>độ</a:t>
            </a:r>
            <a:r>
              <a:rPr lang="en-US" smtClean="0"/>
              <a:t> </a:t>
            </a:r>
            <a:r>
              <a:rPr lang="en-US" err="1" smtClean="0"/>
              <a:t>tăng</a:t>
            </a:r>
            <a:r>
              <a:rPr lang="en-US" smtClean="0"/>
              <a:t> </a:t>
            </a:r>
            <a:r>
              <a:rPr lang="en-US" err="1" smtClean="0"/>
              <a:t>công</a:t>
            </a:r>
            <a:r>
              <a:rPr lang="en-US" smtClean="0"/>
              <a:t> </a:t>
            </a:r>
            <a:r>
              <a:rPr lang="en-US" err="1" smtClean="0"/>
              <a:t>thở</a:t>
            </a:r>
            <a:r>
              <a:rPr lang="en-US" smtClean="0"/>
              <a:t>.</a:t>
            </a:r>
          </a:p>
          <a:p>
            <a:pPr marL="45720" indent="0">
              <a:buNone/>
            </a:pPr>
            <a:r>
              <a:rPr lang="en-US" smtClean="0"/>
              <a:t>- </a:t>
            </a:r>
            <a:r>
              <a:rPr lang="en-US" err="1" smtClean="0"/>
              <a:t>Định</a:t>
            </a:r>
            <a:r>
              <a:rPr lang="en-US" smtClean="0"/>
              <a:t> </a:t>
            </a:r>
            <a:r>
              <a:rPr lang="en-US" err="1" smtClean="0"/>
              <a:t>hướng</a:t>
            </a:r>
            <a:r>
              <a:rPr lang="en-US" smtClean="0"/>
              <a:t> </a:t>
            </a:r>
            <a:r>
              <a:rPr lang="en-US" err="1" smtClean="0"/>
              <a:t>nguyên</a:t>
            </a:r>
            <a:r>
              <a:rPr lang="en-US" smtClean="0"/>
              <a:t> </a:t>
            </a:r>
            <a:r>
              <a:rPr lang="en-US" err="1" smtClean="0"/>
              <a:t>nhân</a:t>
            </a:r>
            <a:r>
              <a:rPr lang="en-US" smtClean="0"/>
              <a:t>, </a:t>
            </a:r>
            <a:r>
              <a:rPr lang="en-US" err="1" smtClean="0"/>
              <a:t>các</a:t>
            </a:r>
            <a:r>
              <a:rPr lang="en-US" smtClean="0"/>
              <a:t> </a:t>
            </a:r>
            <a:r>
              <a:rPr lang="en-US" err="1" smtClean="0"/>
              <a:t>xét</a:t>
            </a:r>
            <a:r>
              <a:rPr lang="en-US" smtClean="0"/>
              <a:t> </a:t>
            </a:r>
            <a:r>
              <a:rPr lang="en-US" err="1" smtClean="0"/>
              <a:t>nghiệm</a:t>
            </a:r>
            <a:r>
              <a:rPr lang="en-US" smtClean="0"/>
              <a:t> </a:t>
            </a:r>
            <a:r>
              <a:rPr lang="en-US" err="1" smtClean="0"/>
              <a:t>cần</a:t>
            </a:r>
            <a:r>
              <a:rPr lang="en-US" smtClean="0"/>
              <a:t> </a:t>
            </a:r>
            <a:r>
              <a:rPr lang="en-US" err="1" smtClean="0"/>
              <a:t>thiết</a:t>
            </a:r>
            <a:r>
              <a:rPr lang="en-US" smtClean="0"/>
              <a:t> </a:t>
            </a:r>
            <a:r>
              <a:rPr lang="en-US" err="1" smtClean="0"/>
              <a:t>và</a:t>
            </a:r>
            <a:r>
              <a:rPr lang="en-US" smtClean="0"/>
              <a:t> </a:t>
            </a:r>
            <a:r>
              <a:rPr lang="en-US" err="1" smtClean="0"/>
              <a:t>khả</a:t>
            </a:r>
            <a:r>
              <a:rPr lang="en-US" smtClean="0"/>
              <a:t> </a:t>
            </a:r>
            <a:r>
              <a:rPr lang="en-US" err="1" smtClean="0"/>
              <a:t>năng</a:t>
            </a:r>
            <a:r>
              <a:rPr lang="en-US" smtClean="0"/>
              <a:t> can </a:t>
            </a:r>
            <a:r>
              <a:rPr lang="en-US" err="1" smtClean="0"/>
              <a:t>thiệp</a:t>
            </a:r>
            <a:r>
              <a:rPr lang="en-US" smtClean="0"/>
              <a:t> </a:t>
            </a:r>
            <a:r>
              <a:rPr lang="en-US" err="1" smtClean="0"/>
              <a:t>cấp</a:t>
            </a:r>
            <a:r>
              <a:rPr lang="en-US" smtClean="0"/>
              <a:t> </a:t>
            </a:r>
            <a:r>
              <a:rPr lang="en-US" err="1" smtClean="0"/>
              <a:t>cứu</a:t>
            </a:r>
            <a:r>
              <a:rPr lang="en-US" smtClean="0"/>
              <a:t>: co </a:t>
            </a:r>
            <a:r>
              <a:rPr lang="en-US" err="1" smtClean="0"/>
              <a:t>thắt</a:t>
            </a:r>
            <a:r>
              <a:rPr lang="en-US" smtClean="0"/>
              <a:t> </a:t>
            </a:r>
            <a:r>
              <a:rPr lang="en-US" err="1" smtClean="0"/>
              <a:t>phế</a:t>
            </a:r>
            <a:r>
              <a:rPr lang="en-US" smtClean="0"/>
              <a:t> </a:t>
            </a:r>
            <a:r>
              <a:rPr lang="en-US" err="1" smtClean="0"/>
              <a:t>quản</a:t>
            </a:r>
            <a:r>
              <a:rPr lang="en-US" smtClean="0"/>
              <a:t>, </a:t>
            </a:r>
            <a:r>
              <a:rPr lang="en-US" err="1" smtClean="0"/>
              <a:t>nghẹt</a:t>
            </a:r>
            <a:r>
              <a:rPr lang="en-US" smtClean="0"/>
              <a:t> </a:t>
            </a:r>
            <a:r>
              <a:rPr lang="en-US" err="1" smtClean="0"/>
              <a:t>đàm</a:t>
            </a:r>
            <a:r>
              <a:rPr lang="en-US" smtClean="0"/>
              <a:t>, </a:t>
            </a:r>
            <a:r>
              <a:rPr lang="en-US" err="1" smtClean="0"/>
              <a:t>tổn</a:t>
            </a:r>
            <a:r>
              <a:rPr lang="en-US" smtClean="0"/>
              <a:t> </a:t>
            </a:r>
            <a:r>
              <a:rPr lang="en-US" err="1" smtClean="0"/>
              <a:t>thương</a:t>
            </a:r>
            <a:r>
              <a:rPr lang="en-US" smtClean="0"/>
              <a:t> </a:t>
            </a:r>
            <a:r>
              <a:rPr lang="en-US" err="1" smtClean="0"/>
              <a:t>phổi</a:t>
            </a:r>
            <a:r>
              <a:rPr lang="en-US" smtClean="0"/>
              <a:t>,…</a:t>
            </a:r>
          </a:p>
          <a:p>
            <a:pPr marL="45720" indent="0">
              <a:buNone/>
            </a:pPr>
            <a:r>
              <a:rPr lang="en-US" smtClean="0"/>
              <a:t>-</a:t>
            </a:r>
            <a:r>
              <a:rPr lang="en-US" err="1" smtClean="0"/>
              <a:t>Đánh</a:t>
            </a:r>
            <a:r>
              <a:rPr lang="en-US" smtClean="0"/>
              <a:t> </a:t>
            </a:r>
            <a:r>
              <a:rPr lang="en-US" err="1" smtClean="0"/>
              <a:t>giá</a:t>
            </a:r>
            <a:r>
              <a:rPr lang="en-US" smtClean="0"/>
              <a:t> </a:t>
            </a:r>
            <a:r>
              <a:rPr lang="en-US" err="1" smtClean="0"/>
              <a:t>mức</a:t>
            </a:r>
            <a:r>
              <a:rPr lang="en-US" smtClean="0"/>
              <a:t> </a:t>
            </a:r>
            <a:r>
              <a:rPr lang="en-US" err="1" smtClean="0"/>
              <a:t>độ</a:t>
            </a:r>
            <a:r>
              <a:rPr lang="en-US" smtClean="0"/>
              <a:t> SHH </a:t>
            </a:r>
            <a:r>
              <a:rPr lang="en-US" err="1" smtClean="0"/>
              <a:t>và</a:t>
            </a:r>
            <a:r>
              <a:rPr lang="en-US" smtClean="0"/>
              <a:t> can </a:t>
            </a:r>
            <a:r>
              <a:rPr lang="en-US" err="1" smtClean="0"/>
              <a:t>thiệp</a:t>
            </a:r>
            <a:r>
              <a:rPr lang="en-US" smtClean="0"/>
              <a:t> </a:t>
            </a:r>
            <a:r>
              <a:rPr lang="en-US" err="1" smtClean="0"/>
              <a:t>cấp</a:t>
            </a:r>
            <a:r>
              <a:rPr lang="en-US" smtClean="0"/>
              <a:t> </a:t>
            </a:r>
            <a:r>
              <a:rPr lang="en-US" err="1" smtClean="0"/>
              <a:t>cứu</a:t>
            </a:r>
            <a:r>
              <a:rPr lang="en-US" smtClean="0"/>
              <a:t>.</a:t>
            </a:r>
          </a:p>
          <a:p>
            <a:pPr marL="45720" indent="0">
              <a:buNone/>
            </a:pPr>
            <a:r>
              <a:rPr lang="en-US" smtClean="0">
                <a:solidFill>
                  <a:schemeClr val="accent6"/>
                </a:solidFill>
              </a:rPr>
              <a:t>2.Chẩn </a:t>
            </a:r>
            <a:r>
              <a:rPr lang="en-US" err="1" smtClean="0">
                <a:solidFill>
                  <a:schemeClr val="accent6"/>
                </a:solidFill>
              </a:rPr>
              <a:t>đoán</a:t>
            </a:r>
            <a:endParaRPr lang="en-US" smtClean="0">
              <a:solidFill>
                <a:schemeClr val="accent6"/>
              </a:solidFill>
            </a:endParaRPr>
          </a:p>
          <a:p>
            <a:pPr marL="45720" indent="0">
              <a:buNone/>
            </a:pPr>
            <a:r>
              <a:rPr lang="en-US" smtClean="0"/>
              <a:t>-</a:t>
            </a:r>
            <a:r>
              <a:rPr lang="en-US" err="1" smtClean="0"/>
              <a:t>Tắc</a:t>
            </a:r>
            <a:r>
              <a:rPr lang="en-US" smtClean="0"/>
              <a:t> </a:t>
            </a:r>
            <a:r>
              <a:rPr lang="en-US" err="1" smtClean="0"/>
              <a:t>nghẽn</a:t>
            </a:r>
            <a:r>
              <a:rPr lang="en-US" smtClean="0"/>
              <a:t> </a:t>
            </a:r>
            <a:r>
              <a:rPr lang="en-US" err="1" smtClean="0"/>
              <a:t>đường</a:t>
            </a:r>
            <a:r>
              <a:rPr lang="en-US" smtClean="0"/>
              <a:t> </a:t>
            </a:r>
            <a:r>
              <a:rPr lang="en-US" err="1" smtClean="0"/>
              <a:t>thở</a:t>
            </a:r>
            <a:r>
              <a:rPr lang="en-US" smtClean="0"/>
              <a:t> </a:t>
            </a:r>
            <a:r>
              <a:rPr lang="en-US" err="1" smtClean="0"/>
              <a:t>liên</a:t>
            </a:r>
            <a:r>
              <a:rPr lang="en-US" smtClean="0"/>
              <a:t> </a:t>
            </a:r>
            <a:r>
              <a:rPr lang="en-US" err="1" smtClean="0"/>
              <a:t>quan</a:t>
            </a:r>
            <a:r>
              <a:rPr lang="en-US" smtClean="0"/>
              <a:t> </a:t>
            </a:r>
            <a:r>
              <a:rPr lang="en-US" err="1" smtClean="0"/>
              <a:t>đến</a:t>
            </a:r>
            <a:r>
              <a:rPr lang="en-US" smtClean="0"/>
              <a:t> co </a:t>
            </a:r>
            <a:r>
              <a:rPr lang="en-US" err="1" smtClean="0"/>
              <a:t>thắt</a:t>
            </a:r>
            <a:r>
              <a:rPr lang="en-US" smtClean="0"/>
              <a:t> </a:t>
            </a:r>
            <a:r>
              <a:rPr lang="en-US" err="1" smtClean="0"/>
              <a:t>khí</a:t>
            </a:r>
            <a:r>
              <a:rPr lang="en-US" smtClean="0"/>
              <a:t> </a:t>
            </a:r>
            <a:r>
              <a:rPr lang="en-US" err="1" smtClean="0"/>
              <a:t>phế</a:t>
            </a:r>
            <a:r>
              <a:rPr lang="en-US" smtClean="0"/>
              <a:t> </a:t>
            </a:r>
            <a:r>
              <a:rPr lang="en-US" err="1" smtClean="0"/>
              <a:t>quản</a:t>
            </a:r>
            <a:r>
              <a:rPr lang="en-US" smtClean="0"/>
              <a:t>, </a:t>
            </a:r>
            <a:r>
              <a:rPr lang="en-US" err="1" smtClean="0"/>
              <a:t>tăng</a:t>
            </a:r>
            <a:r>
              <a:rPr lang="en-US" smtClean="0"/>
              <a:t> </a:t>
            </a:r>
            <a:r>
              <a:rPr lang="en-US" err="1" smtClean="0"/>
              <a:t>tiết</a:t>
            </a:r>
            <a:r>
              <a:rPr lang="en-US" smtClean="0"/>
              <a:t> </a:t>
            </a:r>
            <a:r>
              <a:rPr lang="en-US" err="1" smtClean="0"/>
              <a:t>đàm</a:t>
            </a:r>
            <a:r>
              <a:rPr lang="en-US" smtClean="0"/>
              <a:t> </a:t>
            </a:r>
            <a:r>
              <a:rPr lang="en-US" err="1" smtClean="0"/>
              <a:t>nhớt</a:t>
            </a:r>
            <a:r>
              <a:rPr lang="en-US" smtClean="0"/>
              <a:t>.</a:t>
            </a:r>
          </a:p>
          <a:p>
            <a:pPr marL="45720" indent="0">
              <a:buNone/>
            </a:pPr>
            <a:r>
              <a:rPr lang="en-US" smtClean="0"/>
              <a:t>-Trao </a:t>
            </a:r>
            <a:r>
              <a:rPr lang="en-US" err="1" smtClean="0"/>
              <a:t>đổi</a:t>
            </a:r>
            <a:r>
              <a:rPr lang="en-US" smtClean="0"/>
              <a:t> </a:t>
            </a:r>
            <a:r>
              <a:rPr lang="en-US" err="1" smtClean="0"/>
              <a:t>khí</a:t>
            </a:r>
            <a:r>
              <a:rPr lang="en-US" smtClean="0"/>
              <a:t> </a:t>
            </a:r>
            <a:r>
              <a:rPr lang="en-US" err="1" smtClean="0"/>
              <a:t>kém</a:t>
            </a:r>
            <a:r>
              <a:rPr lang="en-US" smtClean="0"/>
              <a:t> </a:t>
            </a:r>
            <a:r>
              <a:rPr lang="en-US" err="1" smtClean="0"/>
              <a:t>liên</a:t>
            </a:r>
            <a:r>
              <a:rPr lang="en-US" smtClean="0"/>
              <a:t> </a:t>
            </a:r>
            <a:r>
              <a:rPr lang="en-US" err="1" smtClean="0"/>
              <a:t>quan</a:t>
            </a:r>
            <a:r>
              <a:rPr lang="en-US" smtClean="0"/>
              <a:t> </a:t>
            </a:r>
            <a:r>
              <a:rPr lang="en-US" err="1" smtClean="0"/>
              <a:t>đến</a:t>
            </a:r>
            <a:r>
              <a:rPr lang="en-US" smtClean="0"/>
              <a:t> </a:t>
            </a:r>
            <a:r>
              <a:rPr lang="en-US" err="1" smtClean="0"/>
              <a:t>tổn</a:t>
            </a:r>
            <a:r>
              <a:rPr lang="en-US" smtClean="0"/>
              <a:t> </a:t>
            </a:r>
            <a:r>
              <a:rPr lang="en-US" err="1" smtClean="0"/>
              <a:t>thương</a:t>
            </a:r>
            <a:r>
              <a:rPr lang="en-US" smtClean="0"/>
              <a:t> </a:t>
            </a:r>
            <a:r>
              <a:rPr lang="en-US" err="1" smtClean="0"/>
              <a:t>phổi</a:t>
            </a:r>
            <a:r>
              <a:rPr lang="en-US" smtClean="0"/>
              <a:t> </a:t>
            </a:r>
            <a:r>
              <a:rPr lang="en-US" err="1" smtClean="0"/>
              <a:t>hoặc</a:t>
            </a:r>
            <a:r>
              <a:rPr lang="en-US" smtClean="0"/>
              <a:t> </a:t>
            </a:r>
            <a:r>
              <a:rPr lang="en-US" err="1" smtClean="0"/>
              <a:t>xẹp</a:t>
            </a:r>
            <a:r>
              <a:rPr lang="en-US" smtClean="0"/>
              <a:t> </a:t>
            </a:r>
            <a:r>
              <a:rPr lang="en-US" err="1" smtClean="0"/>
              <a:t>phế</a:t>
            </a:r>
            <a:r>
              <a:rPr lang="en-US" smtClean="0"/>
              <a:t> </a:t>
            </a:r>
            <a:r>
              <a:rPr lang="en-US" err="1" smtClean="0"/>
              <a:t>nang</a:t>
            </a:r>
            <a:r>
              <a:rPr lang="en-US" smtClean="0"/>
              <a:t>.</a:t>
            </a:r>
          </a:p>
          <a:p>
            <a:pPr marL="45720" indent="0">
              <a:buNone/>
            </a:pPr>
            <a:r>
              <a:rPr lang="en-US"/>
              <a:t>-</a:t>
            </a:r>
            <a:r>
              <a:rPr lang="en-US" smtClean="0"/>
              <a:t>Hô </a:t>
            </a:r>
            <a:r>
              <a:rPr lang="en-US" err="1" smtClean="0"/>
              <a:t>hấp</a:t>
            </a:r>
            <a:r>
              <a:rPr lang="en-US" smtClean="0"/>
              <a:t> </a:t>
            </a:r>
            <a:r>
              <a:rPr lang="en-US" err="1" smtClean="0"/>
              <a:t>kém</a:t>
            </a:r>
            <a:r>
              <a:rPr lang="en-US" smtClean="0"/>
              <a:t> </a:t>
            </a:r>
            <a:r>
              <a:rPr lang="en-US" err="1" smtClean="0"/>
              <a:t>hiệu</a:t>
            </a:r>
            <a:r>
              <a:rPr lang="en-US" smtClean="0"/>
              <a:t> </a:t>
            </a:r>
            <a:r>
              <a:rPr lang="en-US" err="1" smtClean="0"/>
              <a:t>quả</a:t>
            </a:r>
            <a:r>
              <a:rPr lang="en-US" smtClean="0"/>
              <a:t> </a:t>
            </a:r>
            <a:r>
              <a:rPr lang="en-US" err="1" smtClean="0"/>
              <a:t>liên</a:t>
            </a:r>
            <a:r>
              <a:rPr lang="en-US" smtClean="0"/>
              <a:t> </a:t>
            </a:r>
            <a:r>
              <a:rPr lang="en-US" err="1" smtClean="0"/>
              <a:t>quan</a:t>
            </a:r>
            <a:r>
              <a:rPr lang="en-US" smtClean="0"/>
              <a:t> </a:t>
            </a:r>
            <a:r>
              <a:rPr lang="en-US" err="1" smtClean="0"/>
              <a:t>đến</a:t>
            </a:r>
            <a:r>
              <a:rPr lang="en-US" smtClean="0"/>
              <a:t> </a:t>
            </a:r>
            <a:r>
              <a:rPr lang="en-US" err="1" smtClean="0"/>
              <a:t>giảm</a:t>
            </a:r>
            <a:r>
              <a:rPr lang="en-US" smtClean="0"/>
              <a:t> </a:t>
            </a:r>
            <a:r>
              <a:rPr lang="en-US" err="1" smtClean="0"/>
              <a:t>vận</a:t>
            </a:r>
            <a:r>
              <a:rPr lang="en-US" smtClean="0"/>
              <a:t> </a:t>
            </a:r>
            <a:r>
              <a:rPr lang="en-US" err="1" smtClean="0"/>
              <a:t>động</a:t>
            </a:r>
            <a:r>
              <a:rPr lang="en-US" smtClean="0"/>
              <a:t> </a:t>
            </a:r>
            <a:r>
              <a:rPr lang="en-US" err="1" smtClean="0"/>
              <a:t>thành</a:t>
            </a:r>
            <a:r>
              <a:rPr lang="en-US" smtClean="0"/>
              <a:t> </a:t>
            </a:r>
            <a:r>
              <a:rPr lang="en-US" err="1" smtClean="0"/>
              <a:t>ngực</a:t>
            </a:r>
            <a:r>
              <a:rPr lang="en-US" smtClean="0"/>
              <a:t>.</a:t>
            </a:r>
          </a:p>
          <a:p>
            <a:pPr marL="45720" indent="0">
              <a:buNone/>
            </a:pPr>
            <a:r>
              <a:rPr lang="en-US" smtClean="0"/>
              <a:t>-</a:t>
            </a:r>
            <a:r>
              <a:rPr lang="en-US" err="1" smtClean="0"/>
              <a:t>Rối</a:t>
            </a:r>
            <a:r>
              <a:rPr lang="en-US" smtClean="0"/>
              <a:t> </a:t>
            </a:r>
            <a:r>
              <a:rPr lang="en-US" err="1" smtClean="0"/>
              <a:t>loạn</a:t>
            </a:r>
            <a:r>
              <a:rPr lang="en-US" smtClean="0"/>
              <a:t> tri </a:t>
            </a:r>
            <a:r>
              <a:rPr lang="en-US" err="1" smtClean="0"/>
              <a:t>giác</a:t>
            </a:r>
            <a:r>
              <a:rPr lang="en-US" smtClean="0"/>
              <a:t> </a:t>
            </a:r>
            <a:r>
              <a:rPr lang="en-US" err="1" smtClean="0"/>
              <a:t>liên</a:t>
            </a:r>
            <a:r>
              <a:rPr lang="en-US" smtClean="0"/>
              <a:t> </a:t>
            </a:r>
            <a:r>
              <a:rPr lang="en-US" err="1" smtClean="0"/>
              <a:t>quan</a:t>
            </a:r>
            <a:r>
              <a:rPr lang="en-US" smtClean="0"/>
              <a:t> </a:t>
            </a:r>
            <a:r>
              <a:rPr lang="en-US" err="1" smtClean="0"/>
              <a:t>đến</a:t>
            </a:r>
            <a:r>
              <a:rPr lang="en-US" smtClean="0"/>
              <a:t> </a:t>
            </a:r>
            <a:r>
              <a:rPr lang="en-US" err="1" smtClean="0"/>
              <a:t>giảm</a:t>
            </a:r>
            <a:r>
              <a:rPr lang="en-US" smtClean="0"/>
              <a:t> oxy </a:t>
            </a:r>
            <a:r>
              <a:rPr lang="en-US" err="1" smtClean="0"/>
              <a:t>máu</a:t>
            </a:r>
            <a:r>
              <a:rPr lang="en-US" smtClean="0"/>
              <a:t>.</a:t>
            </a:r>
          </a:p>
          <a:p>
            <a:pPr marL="45720" indent="0">
              <a:buNone/>
            </a:pPr>
            <a:r>
              <a:rPr lang="en-US"/>
              <a:t>-</a:t>
            </a:r>
            <a:r>
              <a:rPr lang="en-US" smtClean="0"/>
              <a:t>Lo </a:t>
            </a:r>
            <a:r>
              <a:rPr lang="en-US" err="1" smtClean="0"/>
              <a:t>lắng</a:t>
            </a:r>
            <a:r>
              <a:rPr lang="en-US" smtClean="0"/>
              <a:t> </a:t>
            </a:r>
            <a:r>
              <a:rPr lang="en-US" err="1" smtClean="0"/>
              <a:t>liên</a:t>
            </a:r>
            <a:r>
              <a:rPr lang="en-US" smtClean="0"/>
              <a:t> </a:t>
            </a:r>
            <a:r>
              <a:rPr lang="en-US" err="1" smtClean="0"/>
              <a:t>quan</a:t>
            </a:r>
            <a:r>
              <a:rPr lang="en-US" smtClean="0"/>
              <a:t> </a:t>
            </a:r>
            <a:r>
              <a:rPr lang="en-US" err="1" smtClean="0"/>
              <a:t>đến</a:t>
            </a:r>
            <a:r>
              <a:rPr lang="en-US" smtClean="0"/>
              <a:t> </a:t>
            </a:r>
            <a:r>
              <a:rPr lang="en-US" err="1" smtClean="0"/>
              <a:t>thiếu</a:t>
            </a:r>
            <a:r>
              <a:rPr lang="en-US" smtClean="0"/>
              <a:t> </a:t>
            </a:r>
            <a:r>
              <a:rPr lang="en-US" err="1" smtClean="0"/>
              <a:t>hiểu</a:t>
            </a:r>
            <a:r>
              <a:rPr lang="en-US" smtClean="0"/>
              <a:t> </a:t>
            </a:r>
            <a:r>
              <a:rPr lang="en-US" err="1" smtClean="0"/>
              <a:t>biết</a:t>
            </a:r>
            <a:r>
              <a:rPr lang="en-US" smtClean="0"/>
              <a:t> </a:t>
            </a:r>
            <a:r>
              <a:rPr lang="en-US" err="1" smtClean="0"/>
              <a:t>về</a:t>
            </a:r>
            <a:r>
              <a:rPr lang="en-US" smtClean="0"/>
              <a:t> </a:t>
            </a:r>
            <a:r>
              <a:rPr lang="en-US" err="1" smtClean="0"/>
              <a:t>bệnh</a:t>
            </a:r>
            <a:r>
              <a:rPr lang="en-US" smtClean="0"/>
              <a:t>.</a:t>
            </a:r>
            <a:endParaRPr lang="en-US"/>
          </a:p>
        </p:txBody>
      </p:sp>
    </p:spTree>
    <p:extLst>
      <p:ext uri="{BB962C8B-B14F-4D97-AF65-F5344CB8AC3E}">
        <p14:creationId xmlns:p14="http://schemas.microsoft.com/office/powerpoint/2010/main" val="1092532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533400"/>
            <a:ext cx="8305800" cy="5791200"/>
          </a:xfrm>
        </p:spPr>
        <p:txBody>
          <a:bodyPr>
            <a:normAutofit/>
          </a:bodyPr>
          <a:lstStyle/>
          <a:p>
            <a:pPr marL="45720" indent="0" algn="ctr">
              <a:buNone/>
            </a:pPr>
            <a:r>
              <a:rPr lang="en-US" sz="3600" b="1" smtClean="0">
                <a:solidFill>
                  <a:srgbClr val="FF0000"/>
                </a:solidFill>
                <a:latin typeface="Times New Roman" pitchFamily="18" charset="0"/>
                <a:cs typeface="Times New Roman" pitchFamily="18" charset="0"/>
              </a:rPr>
              <a:t>3. LẬP KẾ HOẠCH CHĂM SÓC</a:t>
            </a:r>
          </a:p>
          <a:p>
            <a:pPr marL="45720" indent="0">
              <a:buNone/>
            </a:pPr>
            <a:endParaRPr lang="en-US" sz="280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4036629639"/>
              </p:ext>
            </p:extLst>
          </p:nvPr>
        </p:nvGraphicFramePr>
        <p:xfrm>
          <a:off x="609600" y="1371600"/>
          <a:ext cx="7086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7188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52400"/>
            <a:ext cx="8839200" cy="6705600"/>
          </a:xfrm>
        </p:spPr>
        <p:txBody>
          <a:bodyPr>
            <a:normAutofit fontScale="92500" lnSpcReduction="10000"/>
          </a:bodyPr>
          <a:lstStyle/>
          <a:p>
            <a:pPr marL="45720" indent="0" algn="ctr">
              <a:buNone/>
            </a:pPr>
            <a:r>
              <a:rPr lang="en-US" sz="3600" b="1" smtClean="0">
                <a:solidFill>
                  <a:srgbClr val="FF0000"/>
                </a:solidFill>
                <a:latin typeface="Times New Roman" pitchFamily="18" charset="0"/>
                <a:cs typeface="Times New Roman" pitchFamily="18" charset="0"/>
              </a:rPr>
              <a:t>4. THỰC HIỆN KẾ HOẠCH CHĂM SÓC</a:t>
            </a:r>
          </a:p>
          <a:p>
            <a:pPr marL="45720" indent="0">
              <a:buNone/>
            </a:pPr>
            <a:r>
              <a:rPr lang="en-US" sz="2800" b="1" i="1" u="sng" err="1" smtClean="0">
                <a:latin typeface="Times New Roman" pitchFamily="18" charset="0"/>
                <a:cs typeface="Times New Roman" pitchFamily="18" charset="0"/>
              </a:rPr>
              <a:t>Cải</a:t>
            </a:r>
            <a:r>
              <a:rPr lang="en-US" sz="2800" b="1" i="1" u="sng" smtClean="0">
                <a:latin typeface="Times New Roman" pitchFamily="18" charset="0"/>
                <a:cs typeface="Times New Roman" pitchFamily="18" charset="0"/>
              </a:rPr>
              <a:t> </a:t>
            </a:r>
            <a:r>
              <a:rPr lang="en-US" sz="2800" b="1" i="1" u="sng" err="1" smtClean="0">
                <a:latin typeface="Times New Roman" pitchFamily="18" charset="0"/>
                <a:cs typeface="Times New Roman" pitchFamily="18" charset="0"/>
              </a:rPr>
              <a:t>thiện</a:t>
            </a:r>
            <a:r>
              <a:rPr lang="en-US" sz="2800" b="1" i="1" u="sng" smtClean="0">
                <a:latin typeface="Times New Roman" pitchFamily="18" charset="0"/>
                <a:cs typeface="Times New Roman" pitchFamily="18" charset="0"/>
              </a:rPr>
              <a:t> oxy </a:t>
            </a:r>
            <a:r>
              <a:rPr lang="en-US" sz="2800" b="1" i="1" u="sng" err="1" smtClean="0">
                <a:latin typeface="Times New Roman" pitchFamily="18" charset="0"/>
                <a:cs typeface="Times New Roman" pitchFamily="18" charset="0"/>
              </a:rPr>
              <a:t>và</a:t>
            </a:r>
            <a:r>
              <a:rPr lang="en-US" sz="2800" b="1" i="1" u="sng" smtClean="0">
                <a:latin typeface="Times New Roman" pitchFamily="18" charset="0"/>
                <a:cs typeface="Times New Roman" pitchFamily="18" charset="0"/>
              </a:rPr>
              <a:t> </a:t>
            </a:r>
            <a:r>
              <a:rPr lang="en-US" sz="2800" b="1" i="1" u="sng" err="1" smtClean="0">
                <a:latin typeface="Times New Roman" pitchFamily="18" charset="0"/>
                <a:cs typeface="Times New Roman" pitchFamily="18" charset="0"/>
              </a:rPr>
              <a:t>thông</a:t>
            </a:r>
            <a:r>
              <a:rPr lang="en-US" sz="2800" b="1" i="1" u="sng" smtClean="0">
                <a:latin typeface="Times New Roman" pitchFamily="18" charset="0"/>
                <a:cs typeface="Times New Roman" pitchFamily="18" charset="0"/>
              </a:rPr>
              <a:t> </a:t>
            </a:r>
            <a:r>
              <a:rPr lang="en-US" sz="2800" b="1" i="1" u="sng" err="1" smtClean="0">
                <a:latin typeface="Times New Roman" pitchFamily="18" charset="0"/>
                <a:cs typeface="Times New Roman" pitchFamily="18" charset="0"/>
              </a:rPr>
              <a:t>khí</a:t>
            </a:r>
            <a:endParaRPr lang="en-US" sz="2800" b="1" i="1" u="sng" smtClean="0">
              <a:latin typeface="Times New Roman" pitchFamily="18" charset="0"/>
              <a:cs typeface="Times New Roman" pitchFamily="18" charset="0"/>
            </a:endParaRPr>
          </a:p>
          <a:p>
            <a:pPr marL="45720" indent="0">
              <a:buNone/>
            </a:pPr>
            <a:r>
              <a:rPr lang="en-US" sz="2800" smtClean="0">
                <a:latin typeface="Times New Roman" pitchFamily="18" charset="0"/>
                <a:cs typeface="Times New Roman" pitchFamily="18" charset="0"/>
              </a:rPr>
              <a:t>-</a:t>
            </a:r>
            <a:r>
              <a:rPr lang="en-US" sz="2800" err="1" smtClean="0">
                <a:latin typeface="Times New Roman" pitchFamily="18" charset="0"/>
                <a:cs typeface="Times New Roman" pitchFamily="18" charset="0"/>
              </a:rPr>
              <a:t>Đường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thở</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thoáng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nằm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ưỡn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cổ</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đặt</a:t>
            </a:r>
            <a:r>
              <a:rPr lang="en-US" sz="2800" smtClean="0">
                <a:latin typeface="Times New Roman" pitchFamily="18" charset="0"/>
                <a:cs typeface="Times New Roman" pitchFamily="18" charset="0"/>
              </a:rPr>
              <a:t> mayor </a:t>
            </a:r>
            <a:r>
              <a:rPr lang="en-US" sz="2800" err="1" smtClean="0">
                <a:latin typeface="Times New Roman" pitchFamily="18" charset="0"/>
                <a:cs typeface="Times New Roman" pitchFamily="18" charset="0"/>
              </a:rPr>
              <a:t>nếu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bệnh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nhân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tụt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lưỡi</a:t>
            </a:r>
            <a:r>
              <a:rPr lang="en-US" sz="2800" smtClean="0">
                <a:latin typeface="Times New Roman" pitchFamily="18" charset="0"/>
                <a:cs typeface="Times New Roman" pitchFamily="18" charset="0"/>
              </a:rPr>
              <a:t>, ho </a:t>
            </a:r>
            <a:r>
              <a:rPr lang="en-US" sz="2800" err="1" smtClean="0">
                <a:latin typeface="Times New Roman" pitchFamily="18" charset="0"/>
                <a:cs typeface="Times New Roman" pitchFamily="18" charset="0"/>
              </a:rPr>
              <a:t>khạc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kém</a:t>
            </a:r>
            <a:r>
              <a:rPr lang="en-US" sz="2800" smtClean="0">
                <a:latin typeface="Times New Roman" pitchFamily="18" charset="0"/>
                <a:cs typeface="Times New Roman" pitchFamily="18" charset="0"/>
              </a:rPr>
              <a:t>.</a:t>
            </a:r>
          </a:p>
          <a:p>
            <a:pPr marL="45720" indent="0">
              <a:buNone/>
            </a:pPr>
            <a:r>
              <a:rPr lang="en-US" sz="2800" smtClean="0">
                <a:latin typeface="Times New Roman" pitchFamily="18" charset="0"/>
                <a:cs typeface="Times New Roman" pitchFamily="18" charset="0"/>
              </a:rPr>
              <a:t>-</a:t>
            </a:r>
            <a:r>
              <a:rPr lang="en-US" sz="2800" err="1" smtClean="0">
                <a:latin typeface="Times New Roman" pitchFamily="18" charset="0"/>
                <a:cs typeface="Times New Roman" pitchFamily="18" charset="0"/>
              </a:rPr>
              <a:t>Hút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hầu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họng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nếu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có</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dịch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đàm</a:t>
            </a:r>
            <a:r>
              <a:rPr lang="en-US" sz="2800" smtClean="0">
                <a:latin typeface="Times New Roman" pitchFamily="18" charset="0"/>
                <a:cs typeface="Times New Roman" pitchFamily="18" charset="0"/>
              </a:rPr>
              <a:t>.</a:t>
            </a:r>
          </a:p>
          <a:p>
            <a:pPr>
              <a:buFontTx/>
              <a:buChar char="-"/>
            </a:pPr>
            <a:r>
              <a:rPr lang="en-US" sz="2800" err="1" smtClean="0">
                <a:latin typeface="Times New Roman" pitchFamily="18" charset="0"/>
                <a:cs typeface="Times New Roman" pitchFamily="18" charset="0"/>
              </a:rPr>
              <a:t>Lấy</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dị</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vật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trong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họng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làm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nghiệm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pháp</a:t>
            </a:r>
            <a:r>
              <a:rPr lang="en-US" sz="2800" smtClean="0">
                <a:latin typeface="Times New Roman" pitchFamily="18" charset="0"/>
                <a:cs typeface="Times New Roman" pitchFamily="18" charset="0"/>
              </a:rPr>
              <a:t> Heimlich.</a:t>
            </a:r>
          </a:p>
          <a:p>
            <a:pPr>
              <a:buFontTx/>
              <a:buChar char="-"/>
            </a:pPr>
            <a:r>
              <a:rPr lang="en-US" sz="2800" err="1" smtClean="0">
                <a:latin typeface="Times New Roman" pitchFamily="18" charset="0"/>
                <a:cs typeface="Times New Roman" pitchFamily="18" charset="0"/>
              </a:rPr>
              <a:t>Thở</a:t>
            </a:r>
            <a:r>
              <a:rPr lang="en-US" sz="2800" smtClean="0">
                <a:latin typeface="Times New Roman" pitchFamily="18" charset="0"/>
                <a:cs typeface="Times New Roman" pitchFamily="18" charset="0"/>
              </a:rPr>
              <a:t> oxy </a:t>
            </a:r>
            <a:r>
              <a:rPr lang="en-US" sz="2800" err="1" smtClean="0">
                <a:latin typeface="Times New Roman" pitchFamily="18" charset="0"/>
                <a:cs typeface="Times New Roman" pitchFamily="18" charset="0"/>
              </a:rPr>
              <a:t>để</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kiểm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soát</a:t>
            </a:r>
            <a:r>
              <a:rPr lang="en-US" sz="2800" smtClean="0">
                <a:latin typeface="Times New Roman" pitchFamily="18" charset="0"/>
                <a:cs typeface="Times New Roman" pitchFamily="18" charset="0"/>
              </a:rPr>
              <a:t> PaO2&gt;60mmHg; Spo2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SaO2&gt;92-95%.</a:t>
            </a:r>
          </a:p>
          <a:p>
            <a:pPr>
              <a:buFontTx/>
              <a:buChar char="-"/>
            </a:pPr>
            <a:r>
              <a:rPr lang="en-US" sz="2800" err="1" smtClean="0">
                <a:latin typeface="Times New Roman" pitchFamily="18" charset="0"/>
                <a:cs typeface="Times New Roman" pitchFamily="18" charset="0"/>
              </a:rPr>
              <a:t>Thông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khí</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nhân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tạo</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nếu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tình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trạng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thiếu</a:t>
            </a:r>
            <a:r>
              <a:rPr lang="en-US" sz="2800" smtClean="0">
                <a:latin typeface="Times New Roman" pitchFamily="18" charset="0"/>
                <a:cs typeface="Times New Roman" pitchFamily="18" charset="0"/>
              </a:rPr>
              <a:t> oxy </a:t>
            </a:r>
            <a:r>
              <a:rPr lang="en-US" sz="2800" err="1" smtClean="0">
                <a:latin typeface="Times New Roman" pitchFamily="18" charset="0"/>
                <a:cs typeface="Times New Roman" pitchFamily="18" charset="0"/>
              </a:rPr>
              <a:t>không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cải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thiện</a:t>
            </a:r>
            <a:r>
              <a:rPr lang="en-US" sz="2800" smtClean="0">
                <a:latin typeface="Times New Roman" pitchFamily="18" charset="0"/>
                <a:cs typeface="Times New Roman" pitchFamily="18" charset="0"/>
              </a:rPr>
              <a:t>.</a:t>
            </a:r>
          </a:p>
          <a:p>
            <a:pPr>
              <a:buFontTx/>
              <a:buChar char="-"/>
            </a:pPr>
            <a:r>
              <a:rPr lang="en-US" sz="2800" err="1" smtClean="0">
                <a:latin typeface="Times New Roman" pitchFamily="18" charset="0"/>
                <a:cs typeface="Times New Roman" pitchFamily="18" charset="0"/>
              </a:rPr>
              <a:t>Cải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thiện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khí</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dùng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thuốc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giản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phế</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quản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vỗ</a:t>
            </a:r>
            <a:r>
              <a:rPr lang="en-US" sz="2800" smtClean="0">
                <a:latin typeface="Times New Roman" pitchFamily="18" charset="0"/>
                <a:cs typeface="Times New Roman" pitchFamily="18" charset="0"/>
              </a:rPr>
              <a:t> rung </a:t>
            </a:r>
            <a:r>
              <a:rPr lang="en-US" sz="2800" err="1" smtClean="0">
                <a:latin typeface="Times New Roman" pitchFamily="18" charset="0"/>
                <a:cs typeface="Times New Roman" pitchFamily="18" charset="0"/>
              </a:rPr>
              <a:t>hút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đàm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hướng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dẫn</a:t>
            </a:r>
            <a:r>
              <a:rPr lang="en-US" sz="2800" smtClean="0">
                <a:latin typeface="Times New Roman" pitchFamily="18" charset="0"/>
                <a:cs typeface="Times New Roman" pitchFamily="18" charset="0"/>
              </a:rPr>
              <a:t> BN </a:t>
            </a:r>
            <a:r>
              <a:rPr lang="en-US" sz="2800" err="1" smtClean="0">
                <a:latin typeface="Times New Roman" pitchFamily="18" charset="0"/>
                <a:cs typeface="Times New Roman" pitchFamily="18" charset="0"/>
              </a:rPr>
              <a:t>hít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sâu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thở</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chậm</a:t>
            </a:r>
            <a:r>
              <a:rPr lang="en-US" sz="2800" smtClean="0">
                <a:latin typeface="Times New Roman" pitchFamily="18" charset="0"/>
                <a:cs typeface="Times New Roman" pitchFamily="18" charset="0"/>
              </a:rPr>
              <a:t>…</a:t>
            </a:r>
          </a:p>
          <a:p>
            <a:pPr>
              <a:buFontTx/>
              <a:buChar char="-"/>
            </a:pPr>
            <a:r>
              <a:rPr lang="en-US" sz="2800" err="1" smtClean="0">
                <a:latin typeface="Times New Roman" pitchFamily="18" charset="0"/>
                <a:cs typeface="Times New Roman" pitchFamily="18" charset="0"/>
              </a:rPr>
              <a:t>Dẫn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lưu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màng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phổi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trước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cho</a:t>
            </a:r>
            <a:r>
              <a:rPr lang="en-US" sz="2800" smtClean="0">
                <a:latin typeface="Times New Roman" pitchFamily="18" charset="0"/>
                <a:cs typeface="Times New Roman" pitchFamily="18" charset="0"/>
              </a:rPr>
              <a:t> BN </a:t>
            </a:r>
            <a:r>
              <a:rPr lang="en-US" sz="2800" err="1" smtClean="0">
                <a:latin typeface="Times New Roman" pitchFamily="18" charset="0"/>
                <a:cs typeface="Times New Roman" pitchFamily="18" charset="0"/>
              </a:rPr>
              <a:t>thở</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máy</a:t>
            </a:r>
            <a:r>
              <a:rPr lang="en-US" sz="2800" smtClean="0">
                <a:latin typeface="Times New Roman" pitchFamily="18" charset="0"/>
                <a:cs typeface="Times New Roman" pitchFamily="18" charset="0"/>
              </a:rPr>
              <a:t>.</a:t>
            </a:r>
          </a:p>
          <a:p>
            <a:pPr>
              <a:buFontTx/>
              <a:buChar char="-"/>
            </a:pPr>
            <a:r>
              <a:rPr lang="en-US" sz="2800" err="1" smtClean="0">
                <a:latin typeface="Times New Roman" pitchFamily="18" charset="0"/>
                <a:cs typeface="Times New Roman" pitchFamily="18" charset="0"/>
              </a:rPr>
              <a:t>Cuẩn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bị</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dụng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cụ</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phương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tiện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để</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đảm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bảo</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kiểm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soát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hô</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hấp</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huyết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động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vận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chuyển</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3902656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10400" cy="609600"/>
          </a:xfrm>
        </p:spPr>
        <p:txBody>
          <a:bodyPr/>
          <a:lstStyle/>
          <a:p>
            <a:pPr marL="0" indent="0">
              <a:buNone/>
            </a:pPr>
            <a:r>
              <a:rPr lang="en-US" sz="3200" smtClean="0">
                <a:solidFill>
                  <a:schemeClr val="accent6"/>
                </a:solidFill>
              </a:rPr>
              <a:t>4. </a:t>
            </a:r>
            <a:r>
              <a:rPr lang="en-US" sz="3200" err="1" smtClean="0">
                <a:solidFill>
                  <a:schemeClr val="accent6"/>
                </a:solidFill>
              </a:rPr>
              <a:t>Thực</a:t>
            </a:r>
            <a:r>
              <a:rPr lang="en-US" sz="3200" smtClean="0">
                <a:solidFill>
                  <a:schemeClr val="accent6"/>
                </a:solidFill>
              </a:rPr>
              <a:t> </a:t>
            </a:r>
            <a:r>
              <a:rPr lang="en-US" sz="3200" err="1" smtClean="0">
                <a:solidFill>
                  <a:schemeClr val="accent6"/>
                </a:solidFill>
              </a:rPr>
              <a:t>hiện</a:t>
            </a:r>
            <a:r>
              <a:rPr lang="en-US" sz="3200" smtClean="0">
                <a:solidFill>
                  <a:schemeClr val="accent6"/>
                </a:solidFill>
              </a:rPr>
              <a:t> </a:t>
            </a:r>
            <a:r>
              <a:rPr lang="en-US" sz="3200" err="1" smtClean="0">
                <a:solidFill>
                  <a:schemeClr val="accent6"/>
                </a:solidFill>
              </a:rPr>
              <a:t>kế</a:t>
            </a:r>
            <a:r>
              <a:rPr lang="en-US" sz="3200" smtClean="0">
                <a:solidFill>
                  <a:schemeClr val="accent6"/>
                </a:solidFill>
              </a:rPr>
              <a:t> </a:t>
            </a:r>
            <a:r>
              <a:rPr lang="en-US" sz="3200" err="1" smtClean="0">
                <a:solidFill>
                  <a:schemeClr val="accent6"/>
                </a:solidFill>
              </a:rPr>
              <a:t>hoạch</a:t>
            </a:r>
            <a:r>
              <a:rPr lang="en-US" sz="3200" smtClean="0">
                <a:solidFill>
                  <a:schemeClr val="accent6"/>
                </a:solidFill>
              </a:rPr>
              <a:t> </a:t>
            </a:r>
            <a:r>
              <a:rPr lang="en-US" sz="3200" err="1" smtClean="0">
                <a:solidFill>
                  <a:schemeClr val="accent6"/>
                </a:solidFill>
              </a:rPr>
              <a:t>chăm</a:t>
            </a:r>
            <a:r>
              <a:rPr lang="en-US" sz="3200" smtClean="0">
                <a:solidFill>
                  <a:schemeClr val="accent6"/>
                </a:solidFill>
              </a:rPr>
              <a:t> </a:t>
            </a:r>
            <a:r>
              <a:rPr lang="en-US" sz="3200" err="1" smtClean="0">
                <a:solidFill>
                  <a:schemeClr val="accent6"/>
                </a:solidFill>
              </a:rPr>
              <a:t>sóc</a:t>
            </a:r>
            <a:endParaRPr lang="en-US" sz="3200">
              <a:solidFill>
                <a:schemeClr val="accent6"/>
              </a:solidFill>
            </a:endParaRPr>
          </a:p>
        </p:txBody>
      </p:sp>
      <p:sp>
        <p:nvSpPr>
          <p:cNvPr id="3" name="Content Placeholder 2"/>
          <p:cNvSpPr>
            <a:spLocks noGrp="1"/>
          </p:cNvSpPr>
          <p:nvPr>
            <p:ph sz="quarter" idx="13"/>
          </p:nvPr>
        </p:nvSpPr>
        <p:spPr>
          <a:xfrm>
            <a:off x="-76200" y="731520"/>
            <a:ext cx="8610600" cy="6126480"/>
          </a:xfrm>
        </p:spPr>
        <p:txBody>
          <a:bodyPr>
            <a:normAutofit fontScale="92500" lnSpcReduction="10000"/>
          </a:bodyPr>
          <a:lstStyle/>
          <a:p>
            <a:r>
              <a:rPr lang="en-US" sz="2400" b="1" i="1" u="sng" err="1" smtClean="0">
                <a:latin typeface="Times New Roman" pitchFamily="18" charset="0"/>
                <a:cs typeface="Times New Roman" pitchFamily="18" charset="0"/>
              </a:rPr>
              <a:t>Điều</a:t>
            </a:r>
            <a:r>
              <a:rPr lang="en-US" sz="2400" b="1" i="1" u="sng" smtClean="0">
                <a:latin typeface="Times New Roman" pitchFamily="18" charset="0"/>
                <a:cs typeface="Times New Roman" pitchFamily="18" charset="0"/>
              </a:rPr>
              <a:t> </a:t>
            </a:r>
            <a:r>
              <a:rPr lang="en-US" sz="2400" b="1" i="1" u="sng" err="1" smtClean="0">
                <a:latin typeface="Times New Roman" pitchFamily="18" charset="0"/>
                <a:cs typeface="Times New Roman" pitchFamily="18" charset="0"/>
              </a:rPr>
              <a:t>trị</a:t>
            </a:r>
            <a:r>
              <a:rPr lang="en-US" sz="2400" b="1" i="1" u="sng" smtClean="0">
                <a:latin typeface="Times New Roman" pitchFamily="18" charset="0"/>
                <a:cs typeface="Times New Roman" pitchFamily="18" charset="0"/>
              </a:rPr>
              <a:t> </a:t>
            </a:r>
            <a:r>
              <a:rPr lang="en-US" sz="2400" b="1" i="1" u="sng" err="1" smtClean="0">
                <a:latin typeface="Times New Roman" pitchFamily="18" charset="0"/>
                <a:cs typeface="Times New Roman" pitchFamily="18" charset="0"/>
              </a:rPr>
              <a:t>bệnh</a:t>
            </a:r>
            <a:r>
              <a:rPr lang="en-US" sz="2400" b="1" i="1" u="sng" smtClean="0">
                <a:latin typeface="Times New Roman" pitchFamily="18" charset="0"/>
                <a:cs typeface="Times New Roman" pitchFamily="18" charset="0"/>
              </a:rPr>
              <a:t> </a:t>
            </a:r>
            <a:r>
              <a:rPr lang="en-US" sz="2400" b="1" i="1" u="sng" err="1" smtClean="0">
                <a:latin typeface="Times New Roman" pitchFamily="18" charset="0"/>
                <a:cs typeface="Times New Roman" pitchFamily="18" charset="0"/>
              </a:rPr>
              <a:t>lý</a:t>
            </a:r>
            <a:r>
              <a:rPr lang="en-US" sz="2400" b="1" i="1" u="sng" smtClean="0">
                <a:latin typeface="Times New Roman" pitchFamily="18" charset="0"/>
                <a:cs typeface="Times New Roman" pitchFamily="18" charset="0"/>
              </a:rPr>
              <a:t> </a:t>
            </a:r>
            <a:r>
              <a:rPr lang="en-US" sz="2400" b="1" i="1" u="sng" err="1" smtClean="0">
                <a:latin typeface="Times New Roman" pitchFamily="18" charset="0"/>
                <a:cs typeface="Times New Roman" pitchFamily="18" charset="0"/>
              </a:rPr>
              <a:t>nguyên</a:t>
            </a:r>
            <a:r>
              <a:rPr lang="en-US" sz="2400" b="1" i="1" u="sng" smtClean="0">
                <a:latin typeface="Times New Roman" pitchFamily="18" charset="0"/>
                <a:cs typeface="Times New Roman" pitchFamily="18" charset="0"/>
              </a:rPr>
              <a:t> </a:t>
            </a:r>
            <a:r>
              <a:rPr lang="en-US" sz="2400" b="1" i="1" u="sng" err="1" smtClean="0">
                <a:latin typeface="Times New Roman" pitchFamily="18" charset="0"/>
                <a:cs typeface="Times New Roman" pitchFamily="18" charset="0"/>
              </a:rPr>
              <a:t>nhân</a:t>
            </a:r>
            <a:r>
              <a:rPr lang="en-US" sz="2400" b="1" i="1" u="sng" smtClean="0">
                <a:latin typeface="Times New Roman" pitchFamily="18" charset="0"/>
                <a:cs typeface="Times New Roman" pitchFamily="18" charset="0"/>
              </a:rPr>
              <a:t>.</a:t>
            </a:r>
          </a:p>
          <a:p>
            <a:pPr marL="45720" indent="0">
              <a:buNone/>
            </a:pP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Điều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nguyên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nhân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gây</a:t>
            </a:r>
            <a:r>
              <a:rPr lang="en-US" sz="2400" smtClean="0">
                <a:latin typeface="Times New Roman" pitchFamily="18" charset="0"/>
                <a:cs typeface="Times New Roman" pitchFamily="18" charset="0"/>
              </a:rPr>
              <a:t> SHH </a:t>
            </a:r>
            <a:r>
              <a:rPr lang="en-US" sz="2400" err="1" smtClean="0">
                <a:latin typeface="Times New Roman" pitchFamily="18" charset="0"/>
                <a:cs typeface="Times New Roman" pitchFamily="18" charset="0"/>
              </a:rPr>
              <a:t>càng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sớm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càng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tốt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giúp</a:t>
            </a:r>
            <a:r>
              <a:rPr lang="en-US" sz="2400" smtClean="0">
                <a:latin typeface="Times New Roman" pitchFamily="18" charset="0"/>
                <a:cs typeface="Times New Roman" pitchFamily="18" charset="0"/>
              </a:rPr>
              <a:t> BN </a:t>
            </a:r>
            <a:r>
              <a:rPr lang="en-US" sz="2400" err="1" smtClean="0">
                <a:latin typeface="Times New Roman" pitchFamily="18" charset="0"/>
                <a:cs typeface="Times New Roman" pitchFamily="18" charset="0"/>
              </a:rPr>
              <a:t>thoát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khỏi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tình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trạng</a:t>
            </a:r>
            <a:r>
              <a:rPr lang="en-US" sz="2400" smtClean="0">
                <a:latin typeface="Times New Roman" pitchFamily="18" charset="0"/>
                <a:cs typeface="Times New Roman" pitchFamily="18" charset="0"/>
              </a:rPr>
              <a:t> SHH </a:t>
            </a:r>
            <a:r>
              <a:rPr lang="en-US" sz="2400" err="1" smtClean="0">
                <a:latin typeface="Times New Roman" pitchFamily="18" charset="0"/>
                <a:cs typeface="Times New Roman" pitchFamily="18" charset="0"/>
              </a:rPr>
              <a:t>nhanh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chóng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và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tăng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cơ</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hội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sống</a:t>
            </a:r>
            <a:r>
              <a:rPr lang="en-US" sz="2400" smtClean="0">
                <a:latin typeface="Times New Roman" pitchFamily="18" charset="0"/>
                <a:cs typeface="Times New Roman" pitchFamily="18" charset="0"/>
              </a:rPr>
              <a:t>.</a:t>
            </a:r>
          </a:p>
          <a:p>
            <a:pPr marL="45720" indent="0">
              <a:buNone/>
            </a:pP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Điều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trị</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đặc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hiệu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và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triệt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để</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khác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nhau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tùy</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vào</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nguyên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nhân</a:t>
            </a:r>
            <a:r>
              <a:rPr lang="en-US" sz="2400" smtClean="0">
                <a:latin typeface="Times New Roman" pitchFamily="18" charset="0"/>
                <a:cs typeface="Times New Roman" pitchFamily="18" charset="0"/>
              </a:rPr>
              <a:t>:</a:t>
            </a:r>
          </a:p>
          <a:p>
            <a:pPr marL="45720" indent="0">
              <a:buNone/>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Khó</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thở</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thanh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quản</a:t>
            </a:r>
            <a:r>
              <a:rPr lang="en-US" sz="2400" smtClean="0">
                <a:latin typeface="Times New Roman" pitchFamily="18" charset="0"/>
                <a:cs typeface="Times New Roman" pitchFamily="18" charset="0"/>
              </a:rPr>
              <a:t> do </a:t>
            </a:r>
            <a:r>
              <a:rPr lang="en-US" sz="2400" err="1" smtClean="0">
                <a:latin typeface="Times New Roman" pitchFamily="18" charset="0"/>
                <a:cs typeface="Times New Roman" pitchFamily="18" charset="0"/>
              </a:rPr>
              <a:t>viêm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phù</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nề</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kháng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sinh</a:t>
            </a:r>
            <a:r>
              <a:rPr lang="en-US" sz="2400" smtClean="0">
                <a:latin typeface="Times New Roman" pitchFamily="18" charset="0"/>
                <a:cs typeface="Times New Roman" pitchFamily="18" charset="0"/>
              </a:rPr>
              <a:t>, corticoid, adrenalin </a:t>
            </a:r>
            <a:r>
              <a:rPr lang="en-US" sz="2400" err="1" smtClean="0">
                <a:latin typeface="Times New Roman" pitchFamily="18" charset="0"/>
                <a:cs typeface="Times New Roman" pitchFamily="18" charset="0"/>
              </a:rPr>
              <a:t>xịt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họng</a:t>
            </a:r>
            <a:r>
              <a:rPr lang="en-US" sz="2400" smtClean="0">
                <a:latin typeface="Times New Roman" pitchFamily="18" charset="0"/>
                <a:cs typeface="Times New Roman" pitchFamily="18" charset="0"/>
              </a:rPr>
              <a:t>,…</a:t>
            </a:r>
          </a:p>
          <a:p>
            <a:pPr marL="45720" indent="0">
              <a:buNone/>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Phù</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phổi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huyết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động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lợi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tiểu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morphin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nitrats</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nitrats</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ngậm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dưới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lưỡi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hoặc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truyền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tĩnh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mạch</a:t>
            </a:r>
            <a:r>
              <a:rPr lang="en-US" sz="2400" smtClean="0">
                <a:latin typeface="Times New Roman" pitchFamily="18" charset="0"/>
                <a:cs typeface="Times New Roman" pitchFamily="18" charset="0"/>
              </a:rPr>
              <a:t>.</a:t>
            </a:r>
          </a:p>
          <a:p>
            <a:pPr marL="45720" indent="0">
              <a:buNone/>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 </a:t>
            </a:r>
            <a:r>
              <a:rPr lang="en-US" sz="2400" err="1" smtClean="0">
                <a:latin typeface="Times New Roman" pitchFamily="18" charset="0"/>
                <a:cs typeface="Times New Roman" pitchFamily="18" charset="0"/>
              </a:rPr>
              <a:t>Cơn</a:t>
            </a:r>
            <a:r>
              <a:rPr lang="en-US" sz="2400" smtClean="0">
                <a:latin typeface="Times New Roman" pitchFamily="18" charset="0"/>
                <a:cs typeface="Times New Roman" pitchFamily="18" charset="0"/>
              </a:rPr>
              <a:t> hen </a:t>
            </a:r>
            <a:r>
              <a:rPr lang="en-US" sz="2400" err="1" smtClean="0">
                <a:latin typeface="Times New Roman" pitchFamily="18" charset="0"/>
                <a:cs typeface="Times New Roman" pitchFamily="18" charset="0"/>
              </a:rPr>
              <a:t>phế</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quản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thuốc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giản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phế</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quản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phun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khí</a:t>
            </a:r>
            <a:r>
              <a:rPr lang="en-US" sz="2400" smtClean="0">
                <a:latin typeface="Times New Roman" pitchFamily="18" charset="0"/>
                <a:cs typeface="Times New Roman" pitchFamily="18" charset="0"/>
              </a:rPr>
              <a:t> dung </a:t>
            </a:r>
            <a:r>
              <a:rPr lang="en-US" sz="2400" err="1" smtClean="0">
                <a:latin typeface="Times New Roman" pitchFamily="18" charset="0"/>
                <a:cs typeface="Times New Roman" pitchFamily="18" charset="0"/>
              </a:rPr>
              <a:t>hoặc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truyền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tĩnh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mạch</a:t>
            </a:r>
            <a:r>
              <a:rPr lang="en-US" sz="2400" smtClean="0">
                <a:latin typeface="Times New Roman" pitchFamily="18" charset="0"/>
                <a:cs typeface="Times New Roman" pitchFamily="18" charset="0"/>
              </a:rPr>
              <a:t>,…</a:t>
            </a:r>
          </a:p>
          <a:p>
            <a:pPr marL="45720" indent="0">
              <a:buNone/>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a:t>
            </a:r>
            <a:r>
              <a:rPr lang="en-US" sz="2400" err="1">
                <a:latin typeface="Times New Roman" pitchFamily="18" charset="0"/>
                <a:cs typeface="Times New Roman" pitchFamily="18" charset="0"/>
              </a:rPr>
              <a:t>X</a:t>
            </a:r>
            <a:r>
              <a:rPr lang="en-US" sz="2400" err="1" smtClean="0">
                <a:latin typeface="Times New Roman" pitchFamily="18" charset="0"/>
                <a:cs typeface="Times New Roman" pitchFamily="18" charset="0"/>
              </a:rPr>
              <a:t>ẹp</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phổi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dẫn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lưu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tư</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thế</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soi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hút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phế</a:t>
            </a:r>
            <a:r>
              <a:rPr lang="en-US" sz="2400">
                <a:latin typeface="Times New Roman" pitchFamily="18" charset="0"/>
                <a:cs typeface="Times New Roman" pitchFamily="18" charset="0"/>
              </a:rPr>
              <a:t> </a:t>
            </a:r>
            <a:r>
              <a:rPr lang="en-US" sz="2400" err="1" smtClean="0">
                <a:latin typeface="Times New Roman" pitchFamily="18" charset="0"/>
                <a:cs typeface="Times New Roman" pitchFamily="18" charset="0"/>
              </a:rPr>
              <a:t>quản</a:t>
            </a:r>
            <a:r>
              <a:rPr lang="en-US" sz="2400" smtClean="0">
                <a:latin typeface="Times New Roman" pitchFamily="18" charset="0"/>
                <a:cs typeface="Times New Roman" pitchFamily="18" charset="0"/>
              </a:rPr>
              <a:t>,…</a:t>
            </a:r>
          </a:p>
          <a:p>
            <a:pPr marL="45720" indent="0">
              <a:buNone/>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+TKMP, TDMP: </a:t>
            </a:r>
            <a:r>
              <a:rPr lang="en-US" sz="2400" err="1" smtClean="0">
                <a:latin typeface="Times New Roman" pitchFamily="18" charset="0"/>
                <a:cs typeface="Times New Roman" pitchFamily="18" charset="0"/>
              </a:rPr>
              <a:t>dẫn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lưu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màng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phổi</a:t>
            </a:r>
            <a:r>
              <a:rPr lang="en-US" sz="2400" smtClean="0">
                <a:latin typeface="Times New Roman" pitchFamily="18" charset="0"/>
                <a:cs typeface="Times New Roman" pitchFamily="18" charset="0"/>
              </a:rPr>
              <a:t>,…</a:t>
            </a:r>
          </a:p>
          <a:p>
            <a:pPr marL="45720" indent="0">
              <a:buNone/>
            </a:pPr>
            <a:r>
              <a:rPr lang="en-US" sz="2400" b="1" i="1" u="sng" err="1" smtClean="0">
                <a:latin typeface="Times New Roman" pitchFamily="18" charset="0"/>
                <a:cs typeface="Times New Roman" pitchFamily="18" charset="0"/>
              </a:rPr>
              <a:t>Giảm</a:t>
            </a:r>
            <a:r>
              <a:rPr lang="en-US" sz="2400" b="1" i="1" u="sng" smtClean="0">
                <a:latin typeface="Times New Roman" pitchFamily="18" charset="0"/>
                <a:cs typeface="Times New Roman" pitchFamily="18" charset="0"/>
              </a:rPr>
              <a:t> lo </a:t>
            </a:r>
            <a:r>
              <a:rPr lang="en-US" sz="2400" b="1" i="1" u="sng" err="1" smtClean="0">
                <a:latin typeface="Times New Roman" pitchFamily="18" charset="0"/>
                <a:cs typeface="Times New Roman" pitchFamily="18" charset="0"/>
              </a:rPr>
              <a:t>lắng</a:t>
            </a:r>
            <a:endParaRPr lang="en-US" sz="2400" b="1" i="1" u="sng" smtClean="0">
              <a:latin typeface="Times New Roman" pitchFamily="18" charset="0"/>
              <a:cs typeface="Times New Roman" pitchFamily="18" charset="0"/>
            </a:endParaRPr>
          </a:p>
          <a:p>
            <a:pPr marL="45720" indent="0">
              <a:buNone/>
            </a:pPr>
            <a:r>
              <a:rPr lang="en-US" sz="2400" smtClean="0">
                <a:latin typeface="Times New Roman" pitchFamily="18" charset="0"/>
                <a:cs typeface="Times New Roman" pitchFamily="18" charset="0"/>
              </a:rPr>
              <a:t>-</a:t>
            </a:r>
            <a:r>
              <a:rPr lang="en-US" sz="2400" err="1" smtClean="0">
                <a:latin typeface="Times New Roman" pitchFamily="18" charset="0"/>
                <a:cs typeface="Times New Roman" pitchFamily="18" charset="0"/>
              </a:rPr>
              <a:t>Giúp</a:t>
            </a:r>
            <a:r>
              <a:rPr lang="en-US" sz="2400" smtClean="0">
                <a:latin typeface="Times New Roman" pitchFamily="18" charset="0"/>
                <a:cs typeface="Times New Roman" pitchFamily="18" charset="0"/>
              </a:rPr>
              <a:t> BN </a:t>
            </a:r>
            <a:r>
              <a:rPr lang="en-US" sz="2400" err="1" smtClean="0">
                <a:latin typeface="Times New Roman" pitchFamily="18" charset="0"/>
                <a:cs typeface="Times New Roman" pitchFamily="18" charset="0"/>
              </a:rPr>
              <a:t>hợp</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tác</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và</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giảm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bớt</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cầu</a:t>
            </a:r>
            <a:r>
              <a:rPr lang="en-US" sz="2400" smtClean="0">
                <a:latin typeface="Times New Roman" pitchFamily="18" charset="0"/>
                <a:cs typeface="Times New Roman" pitchFamily="18" charset="0"/>
              </a:rPr>
              <a:t> oxy.</a:t>
            </a:r>
          </a:p>
          <a:p>
            <a:pPr marL="45720" indent="0">
              <a:buNone/>
            </a:pPr>
            <a:r>
              <a:rPr lang="en-US" sz="2400" smtClean="0">
                <a:latin typeface="Times New Roman" pitchFamily="18" charset="0"/>
                <a:cs typeface="Times New Roman" pitchFamily="18" charset="0"/>
              </a:rPr>
              <a:t>-</a:t>
            </a:r>
            <a:r>
              <a:rPr lang="en-US" sz="2400" err="1" smtClean="0">
                <a:latin typeface="Times New Roman" pitchFamily="18" charset="0"/>
                <a:cs typeface="Times New Roman" pitchFamily="18" charset="0"/>
              </a:rPr>
              <a:t>Môi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trường</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yên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tĩnh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thái</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độ</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quan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tâm</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giúp</a:t>
            </a:r>
            <a:r>
              <a:rPr lang="en-US" sz="2400" smtClean="0">
                <a:latin typeface="Times New Roman" pitchFamily="18" charset="0"/>
                <a:cs typeface="Times New Roman" pitchFamily="18" charset="0"/>
              </a:rPr>
              <a:t> BN </a:t>
            </a:r>
            <a:r>
              <a:rPr lang="en-US" sz="2400" err="1" smtClean="0">
                <a:latin typeface="Times New Roman" pitchFamily="18" charset="0"/>
                <a:cs typeface="Times New Roman" pitchFamily="18" charset="0"/>
              </a:rPr>
              <a:t>bình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tĩnh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tránh</a:t>
            </a:r>
            <a:r>
              <a:rPr lang="en-US" sz="2400" smtClean="0">
                <a:latin typeface="Times New Roman" pitchFamily="18" charset="0"/>
                <a:cs typeface="Times New Roman" pitchFamily="18" charset="0"/>
              </a:rPr>
              <a:t> lo </a:t>
            </a:r>
            <a:r>
              <a:rPr lang="en-US" sz="2400" err="1" smtClean="0">
                <a:latin typeface="Times New Roman" pitchFamily="18" charset="0"/>
                <a:cs typeface="Times New Roman" pitchFamily="18" charset="0"/>
              </a:rPr>
              <a:t>lắng</a:t>
            </a:r>
            <a:r>
              <a:rPr lang="en-US" sz="2400" smtClean="0">
                <a:latin typeface="Times New Roman" pitchFamily="18" charset="0"/>
                <a:cs typeface="Times New Roman" pitchFamily="18" charset="0"/>
              </a:rPr>
              <a:t>.</a:t>
            </a:r>
          </a:p>
          <a:p>
            <a:pPr marL="45720" indent="0">
              <a:buNone/>
            </a:pPr>
            <a:endParaRPr lang="en-US"/>
          </a:p>
        </p:txBody>
      </p:sp>
    </p:spTree>
    <p:extLst>
      <p:ext uri="{BB962C8B-B14F-4D97-AF65-F5344CB8AC3E}">
        <p14:creationId xmlns:p14="http://schemas.microsoft.com/office/powerpoint/2010/main" val="22919975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0"/>
            <a:ext cx="7619999" cy="685800"/>
          </a:xfrm>
        </p:spPr>
        <p:txBody>
          <a:bodyPr/>
          <a:lstStyle/>
          <a:p>
            <a:pPr marL="0" indent="0">
              <a:buNone/>
            </a:pPr>
            <a:r>
              <a:rPr lang="en-US" sz="3200" dirty="0" smtClean="0">
                <a:solidFill>
                  <a:schemeClr val="accent6"/>
                </a:solidFill>
                <a:latin typeface="Times New Roman" pitchFamily="18" charset="0"/>
                <a:cs typeface="Times New Roman" pitchFamily="18" charset="0"/>
              </a:rPr>
              <a:t>4.THỰC HIỆN KẾ HOẠCH CHĂM SÓC</a:t>
            </a:r>
            <a:endParaRPr lang="en-US" sz="3200" dirty="0">
              <a:solidFill>
                <a:schemeClr val="accent6"/>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152400" y="609600"/>
            <a:ext cx="9067800" cy="5943600"/>
          </a:xfrm>
        </p:spPr>
        <p:txBody>
          <a:bodyPr>
            <a:normAutofit/>
          </a:bodyPr>
          <a:lstStyle/>
          <a:p>
            <a:pPr marL="45720" indent="0">
              <a:buNone/>
            </a:pPr>
            <a:r>
              <a:rPr lang="en-US" dirty="0" smtClean="0"/>
              <a:t>-</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viên</a:t>
            </a:r>
            <a:r>
              <a:rPr lang="en-US" sz="2800" dirty="0" smtClean="0">
                <a:latin typeface="Times New Roman" pitchFamily="18" charset="0"/>
                <a:cs typeface="Times New Roman" pitchFamily="18" charset="0"/>
              </a:rPr>
              <a:t> y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gọn,rõ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BN </a:t>
            </a:r>
            <a:r>
              <a:rPr lang="en-US" sz="2800" dirty="0" err="1" smtClean="0">
                <a:latin typeface="Times New Roman" pitchFamily="18" charset="0"/>
                <a:cs typeface="Times New Roman" pitchFamily="18" charset="0"/>
              </a:rPr>
              <a:t>đỡ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sợ</a:t>
            </a:r>
            <a:r>
              <a:rPr lang="en-US" sz="2800" dirty="0" smtClean="0">
                <a:latin typeface="Times New Roman" pitchFamily="18" charset="0"/>
                <a:cs typeface="Times New Roman" pitchFamily="18" charset="0"/>
              </a:rPr>
              <a:t>.</a:t>
            </a:r>
          </a:p>
          <a:p>
            <a:pPr>
              <a:buFontTx/>
              <a:buChar char="-"/>
            </a:pP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thuốc</a:t>
            </a:r>
            <a:r>
              <a:rPr lang="en-US" sz="2800" dirty="0" smtClean="0">
                <a:latin typeface="Times New Roman" pitchFamily="18" charset="0"/>
                <a:cs typeface="Times New Roman" pitchFamily="18" charset="0"/>
              </a:rPr>
              <a:t> an </a:t>
            </a:r>
            <a:r>
              <a:rPr lang="en-US" sz="2800" dirty="0" err="1" smtClean="0">
                <a:latin typeface="Times New Roman" pitchFamily="18" charset="0"/>
                <a:cs typeface="Times New Roman" pitchFamily="18" charset="0"/>
              </a:rPr>
              <a:t>thần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lo </a:t>
            </a:r>
            <a:r>
              <a:rPr lang="en-US" sz="2800" dirty="0" err="1" smtClean="0">
                <a:latin typeface="Times New Roman" pitchFamily="18" charset="0"/>
                <a:cs typeface="Times New Roman" pitchFamily="18" charset="0"/>
              </a:rPr>
              <a:t>lắng</a:t>
            </a:r>
            <a:r>
              <a:rPr lang="en-US" sz="2800" dirty="0" smtClean="0">
                <a:latin typeface="Times New Roman" pitchFamily="18" charset="0"/>
                <a:cs typeface="Times New Roman" pitchFamily="18" charset="0"/>
              </a:rPr>
              <a:t>.</a:t>
            </a:r>
          </a:p>
          <a:p>
            <a:pPr>
              <a:buFontTx/>
              <a:buChar char="-"/>
            </a:pPr>
            <a:r>
              <a:rPr lang="en-US" sz="2800" dirty="0" err="1" smtClean="0">
                <a:latin typeface="Times New Roman" pitchFamily="18" charset="0"/>
                <a:cs typeface="Times New Roman" pitchFamily="18" charset="0"/>
              </a:rPr>
              <a:t>Hạ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BN </a:t>
            </a:r>
            <a:r>
              <a:rPr lang="en-US" sz="2800" dirty="0" err="1" smtClean="0">
                <a:latin typeface="Times New Roman" pitchFamily="18" charset="0"/>
                <a:cs typeface="Times New Roman" pitchFamily="18" charset="0"/>
              </a:rPr>
              <a:t>đỡ</a:t>
            </a:r>
            <a:r>
              <a:rPr lang="en-US" sz="2800" dirty="0" smtClean="0">
                <a:latin typeface="Times New Roman" pitchFamily="18" charset="0"/>
                <a:cs typeface="Times New Roman" pitchFamily="18" charset="0"/>
              </a:rPr>
              <a:t> lo </a:t>
            </a:r>
            <a:r>
              <a:rPr lang="en-US" sz="2800" dirty="0" err="1" smtClean="0">
                <a:latin typeface="Times New Roman" pitchFamily="18" charset="0"/>
                <a:cs typeface="Times New Roman" pitchFamily="18" charset="0"/>
              </a:rPr>
              <a:t>lắng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vã</a:t>
            </a:r>
            <a:r>
              <a:rPr lang="en-US" sz="2800" dirty="0" smtClean="0">
                <a:latin typeface="Times New Roman" pitchFamily="18" charset="0"/>
                <a:cs typeface="Times New Roman" pitchFamily="18" charset="0"/>
              </a:rPr>
              <a:t>.</a:t>
            </a:r>
          </a:p>
          <a:p>
            <a:pPr>
              <a:buFontTx/>
              <a:buChar char="-"/>
            </a:pPr>
            <a:r>
              <a:rPr lang="en-US" sz="2800" dirty="0" err="1" smtClean="0">
                <a:latin typeface="Times New Roman" pitchFamily="18" charset="0"/>
                <a:cs typeface="Times New Roman" pitchFamily="18" charset="0"/>
              </a:rPr>
              <a:t>Phòng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tùy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a:t>
            </a:r>
          </a:p>
          <a:p>
            <a:pPr marL="45720" indent="0" algn="ctr">
              <a:buNone/>
            </a:pPr>
            <a:r>
              <a:rPr lang="en-US" sz="2800" b="1" dirty="0" smtClean="0">
                <a:solidFill>
                  <a:srgbClr val="FF0000"/>
                </a:solidFill>
                <a:latin typeface="Times New Roman" pitchFamily="18" charset="0"/>
                <a:cs typeface="Times New Roman" pitchFamily="18" charset="0"/>
              </a:rPr>
              <a:t>5. ĐÁNH GIÁ</a:t>
            </a:r>
          </a:p>
          <a:p>
            <a:pPr marL="45720" indent="0">
              <a:buNone/>
            </a:pP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thiện</a:t>
            </a:r>
            <a:r>
              <a:rPr lang="en-US" sz="2800" dirty="0" smtClean="0">
                <a:latin typeface="Times New Roman" pitchFamily="18" charset="0"/>
                <a:cs typeface="Times New Roman" pitchFamily="18" charset="0"/>
              </a:rPr>
              <a:t>.</a:t>
            </a:r>
          </a:p>
          <a:p>
            <a:pPr marL="45720" indent="0">
              <a:buNone/>
            </a:pP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a:t>
            </a:r>
          </a:p>
          <a:p>
            <a:pPr marL="45720" indent="0">
              <a:buNone/>
            </a:pPr>
            <a:r>
              <a:rPr lang="en-US" sz="2800" dirty="0" smtClean="0">
                <a:latin typeface="Times New Roman" pitchFamily="18" charset="0"/>
                <a:cs typeface="Times New Roman" pitchFamily="18" charset="0"/>
              </a:rPr>
              <a:t>-BN </a:t>
            </a:r>
            <a:r>
              <a:rPr lang="en-US" sz="2800" dirty="0" err="1" smtClean="0">
                <a:latin typeface="Times New Roman" pitchFamily="18" charset="0"/>
                <a:cs typeface="Times New Roman" pitchFamily="18" charset="0"/>
              </a:rPr>
              <a:t>đỡ</a:t>
            </a:r>
            <a:r>
              <a:rPr lang="en-US" sz="2800" dirty="0" smtClean="0">
                <a:latin typeface="Times New Roman" pitchFamily="18" charset="0"/>
                <a:cs typeface="Times New Roman" pitchFamily="18" charset="0"/>
              </a:rPr>
              <a:t> lo </a:t>
            </a:r>
            <a:r>
              <a:rPr lang="en-US" sz="2800" dirty="0" err="1" smtClean="0">
                <a:latin typeface="Times New Roman" pitchFamily="18" charset="0"/>
                <a:cs typeface="Times New Roman" pitchFamily="18" charset="0"/>
              </a:rPr>
              <a:t>lắng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a:t>
            </a:r>
          </a:p>
          <a:p>
            <a:pPr marL="45720" indent="0">
              <a:buNone/>
            </a:pPr>
            <a:endParaRPr lang="en-US"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0856322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371600"/>
            <a:ext cx="8288897" cy="3139321"/>
          </a:xfrm>
          <a:prstGeom prst="rect">
            <a:avLst/>
          </a:prstGeom>
          <a:noFill/>
        </p:spPr>
        <p:txBody>
          <a:bodyPr wrap="square" lIns="91440" tIns="45720" rIns="91440" bIns="45720">
            <a:spAutoFit/>
          </a:bodyPr>
          <a:lstStyle/>
          <a:p>
            <a:pPr algn="ctr"/>
            <a:r>
              <a:rPr lang="vi-VN" sz="66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CẢM ƠN </a:t>
            </a:r>
          </a:p>
          <a:p>
            <a:pPr algn="ctr"/>
            <a:r>
              <a:rPr lang="vi-VN" sz="66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THẦY VÀ</a:t>
            </a:r>
            <a:r>
              <a:rPr lang="vi-VN" sz="6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CÁC BẠN</a:t>
            </a:r>
          </a:p>
          <a:p>
            <a:pPr algn="ctr"/>
            <a:r>
              <a:rPr lang="vi-VN" sz="6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ĐÃ LẮNG NGHE.</a:t>
            </a:r>
            <a:endParaRPr lang="en-US" sz="66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43300611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243349" y="115526"/>
            <a:ext cx="8748251" cy="6742474"/>
          </a:xfrm>
        </p:spPr>
        <p:txBody>
          <a:bodyPr>
            <a:normAutofit/>
          </a:bodyPr>
          <a:lstStyle/>
          <a:p>
            <a:pPr marL="45720" indent="0">
              <a:buNone/>
            </a:pPr>
            <a:endParaRPr lang="en-US" sz="3600">
              <a:latin typeface="Times New Roman" pitchFamily="18" charset="0"/>
              <a:cs typeface="Times New Roman" pitchFamily="18" charset="0"/>
            </a:endParaRPr>
          </a:p>
        </p:txBody>
      </p:sp>
      <p:sp>
        <p:nvSpPr>
          <p:cNvPr id="6" name="Oval 5"/>
          <p:cNvSpPr/>
          <p:nvPr/>
        </p:nvSpPr>
        <p:spPr>
          <a:xfrm>
            <a:off x="3074995" y="115526"/>
            <a:ext cx="1981200" cy="1295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smtClean="0">
                <a:latin typeface="Times New Roman" pitchFamily="18" charset="0"/>
                <a:cs typeface="Times New Roman" pitchFamily="18" charset="0"/>
              </a:rPr>
              <a:t>NỘI DUNG</a:t>
            </a:r>
            <a:endParaRPr lang="en-US" sz="2400">
              <a:latin typeface="Times New Roman" pitchFamily="18" charset="0"/>
              <a:cs typeface="Times New Roman" pitchFamily="18" charset="0"/>
            </a:endParaRPr>
          </a:p>
        </p:txBody>
      </p:sp>
      <p:sp>
        <p:nvSpPr>
          <p:cNvPr id="9" name="Rounded Rectangle 8"/>
          <p:cNvSpPr/>
          <p:nvPr/>
        </p:nvSpPr>
        <p:spPr>
          <a:xfrm>
            <a:off x="2971800" y="2061087"/>
            <a:ext cx="2209800" cy="990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smtClean="0">
                <a:latin typeface="Times New Roman" pitchFamily="18" charset="0"/>
                <a:cs typeface="Times New Roman" pitchFamily="18" charset="0"/>
              </a:rPr>
              <a:t>I. </a:t>
            </a:r>
            <a:r>
              <a:rPr lang="en-US" sz="2800" err="1" smtClean="0">
                <a:latin typeface="Times New Roman" pitchFamily="18" charset="0"/>
                <a:cs typeface="Times New Roman" pitchFamily="18" charset="0"/>
              </a:rPr>
              <a:t>Đại</a:t>
            </a:r>
            <a:r>
              <a:rPr lang="en-US" sz="2800">
                <a:latin typeface="Times New Roman" pitchFamily="18" charset="0"/>
                <a:cs typeface="Times New Roman" pitchFamily="18" charset="0"/>
              </a:rPr>
              <a:t> </a:t>
            </a:r>
            <a:r>
              <a:rPr lang="en-US" sz="2800" err="1" smtClean="0">
                <a:latin typeface="Times New Roman" pitchFamily="18" charset="0"/>
                <a:cs typeface="Times New Roman" pitchFamily="18" charset="0"/>
              </a:rPr>
              <a:t>cương</a:t>
            </a:r>
            <a:endParaRPr lang="en-US" sz="2800">
              <a:latin typeface="Times New Roman" pitchFamily="18" charset="0"/>
              <a:cs typeface="Times New Roman" pitchFamily="18" charset="0"/>
            </a:endParaRPr>
          </a:p>
        </p:txBody>
      </p:sp>
      <p:sp>
        <p:nvSpPr>
          <p:cNvPr id="14" name="Rounded Rectangle 13"/>
          <p:cNvSpPr/>
          <p:nvPr/>
        </p:nvSpPr>
        <p:spPr>
          <a:xfrm>
            <a:off x="2973029" y="3843977"/>
            <a:ext cx="2227006" cy="1447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smtClean="0">
                <a:latin typeface="Times New Roman" pitchFamily="18" charset="0"/>
                <a:cs typeface="Times New Roman" pitchFamily="18" charset="0"/>
              </a:rPr>
              <a:t>II. </a:t>
            </a:r>
            <a:r>
              <a:rPr lang="en-US" sz="2800" err="1" smtClean="0">
                <a:latin typeface="Times New Roman" pitchFamily="18" charset="0"/>
                <a:cs typeface="Times New Roman" pitchFamily="18" charset="0"/>
              </a:rPr>
              <a:t>Quy</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trình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Điều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dưỡng</a:t>
            </a:r>
            <a:endParaRPr lang="en-US" sz="2800">
              <a:latin typeface="Times New Roman" pitchFamily="18" charset="0"/>
              <a:cs typeface="Times New Roman" pitchFamily="18" charset="0"/>
            </a:endParaRPr>
          </a:p>
        </p:txBody>
      </p:sp>
      <p:cxnSp>
        <p:nvCxnSpPr>
          <p:cNvPr id="17" name="Straight Arrow Connector 16"/>
          <p:cNvCxnSpPr>
            <a:stCxn id="9" idx="3"/>
            <a:endCxn id="25" idx="1"/>
          </p:cNvCxnSpPr>
          <p:nvPr/>
        </p:nvCxnSpPr>
        <p:spPr>
          <a:xfrm flipV="1">
            <a:off x="5181600" y="992440"/>
            <a:ext cx="685800" cy="1563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a:endCxn id="27" idx="1"/>
          </p:cNvCxnSpPr>
          <p:nvPr/>
        </p:nvCxnSpPr>
        <p:spPr>
          <a:xfrm flipV="1">
            <a:off x="5181600" y="2061087"/>
            <a:ext cx="683342"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3"/>
            <a:endCxn id="29" idx="1"/>
          </p:cNvCxnSpPr>
          <p:nvPr/>
        </p:nvCxnSpPr>
        <p:spPr>
          <a:xfrm>
            <a:off x="5181600" y="2556387"/>
            <a:ext cx="6858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3"/>
            <a:endCxn id="33" idx="1"/>
          </p:cNvCxnSpPr>
          <p:nvPr/>
        </p:nvCxnSpPr>
        <p:spPr>
          <a:xfrm>
            <a:off x="5181600" y="2556387"/>
            <a:ext cx="685800" cy="1482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649540"/>
            <a:ext cx="22098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smtClean="0">
                <a:latin typeface="Times New Roman" pitchFamily="18" charset="0"/>
                <a:cs typeface="Times New Roman" pitchFamily="18" charset="0"/>
              </a:rPr>
              <a:t>1. </a:t>
            </a:r>
            <a:r>
              <a:rPr lang="en-US" sz="2400" err="1" smtClean="0">
                <a:latin typeface="Times New Roman" pitchFamily="18" charset="0"/>
                <a:cs typeface="Times New Roman" pitchFamily="18" charset="0"/>
              </a:rPr>
              <a:t>Nguyên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nhân</a:t>
            </a:r>
            <a:endParaRPr lang="en-US" sz="2400">
              <a:latin typeface="Times New Roman" pitchFamily="18" charset="0"/>
              <a:cs typeface="Times New Roman" pitchFamily="18" charset="0"/>
            </a:endParaRPr>
          </a:p>
        </p:txBody>
      </p:sp>
      <p:sp>
        <p:nvSpPr>
          <p:cNvPr id="27" name="Rectangle 26"/>
          <p:cNvSpPr/>
          <p:nvPr/>
        </p:nvSpPr>
        <p:spPr>
          <a:xfrm>
            <a:off x="5864942" y="1718187"/>
            <a:ext cx="22098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smtClean="0">
                <a:latin typeface="Times New Roman" pitchFamily="18" charset="0"/>
                <a:cs typeface="Times New Roman" pitchFamily="18" charset="0"/>
              </a:rPr>
              <a:t>2. </a:t>
            </a:r>
            <a:r>
              <a:rPr lang="en-US" sz="2400" err="1" smtClean="0">
                <a:latin typeface="Times New Roman" pitchFamily="18" charset="0"/>
                <a:cs typeface="Times New Roman" pitchFamily="18" charset="0"/>
              </a:rPr>
              <a:t>Triệu</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chứng</a:t>
            </a:r>
            <a:endParaRPr lang="en-US" sz="2400">
              <a:latin typeface="Times New Roman" pitchFamily="18" charset="0"/>
              <a:cs typeface="Times New Roman" pitchFamily="18" charset="0"/>
            </a:endParaRPr>
          </a:p>
        </p:txBody>
      </p:sp>
      <p:sp>
        <p:nvSpPr>
          <p:cNvPr id="29" name="Rectangle 28"/>
          <p:cNvSpPr/>
          <p:nvPr/>
        </p:nvSpPr>
        <p:spPr>
          <a:xfrm>
            <a:off x="5867400" y="2708787"/>
            <a:ext cx="22098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smtClean="0">
                <a:latin typeface="Times New Roman" pitchFamily="18" charset="0"/>
                <a:cs typeface="Times New Roman" pitchFamily="18" charset="0"/>
              </a:rPr>
              <a:t>3. </a:t>
            </a:r>
            <a:r>
              <a:rPr lang="en-US" sz="2400" err="1" smtClean="0">
                <a:latin typeface="Times New Roman" pitchFamily="18" charset="0"/>
                <a:cs typeface="Times New Roman" pitchFamily="18" charset="0"/>
              </a:rPr>
              <a:t>Chẩn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đoán</a:t>
            </a:r>
            <a:r>
              <a:rPr lang="en-US" sz="2400" smtClean="0">
                <a:latin typeface="Times New Roman" pitchFamily="18" charset="0"/>
                <a:cs typeface="Times New Roman" pitchFamily="18" charset="0"/>
              </a:rPr>
              <a:t> &amp; </a:t>
            </a:r>
            <a:r>
              <a:rPr lang="en-US" sz="2400" err="1" smtClean="0">
                <a:latin typeface="Times New Roman" pitchFamily="18" charset="0"/>
                <a:cs typeface="Times New Roman" pitchFamily="18" charset="0"/>
              </a:rPr>
              <a:t>xử</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trí</a:t>
            </a:r>
            <a:endParaRPr lang="en-US" sz="2400">
              <a:latin typeface="Times New Roman" pitchFamily="18" charset="0"/>
              <a:cs typeface="Times New Roman" pitchFamily="18" charset="0"/>
            </a:endParaRPr>
          </a:p>
        </p:txBody>
      </p:sp>
      <p:sp>
        <p:nvSpPr>
          <p:cNvPr id="33" name="Rectangle 32"/>
          <p:cNvSpPr/>
          <p:nvPr/>
        </p:nvSpPr>
        <p:spPr>
          <a:xfrm>
            <a:off x="5867400" y="3695700"/>
            <a:ext cx="22098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smtClean="0">
                <a:latin typeface="Times New Roman" pitchFamily="18" charset="0"/>
                <a:cs typeface="Times New Roman" pitchFamily="18" charset="0"/>
              </a:rPr>
              <a:t>4. </a:t>
            </a:r>
            <a:r>
              <a:rPr lang="en-US" sz="2400" err="1" smtClean="0">
                <a:latin typeface="Times New Roman" pitchFamily="18" charset="0"/>
                <a:cs typeface="Times New Roman" pitchFamily="18" charset="0"/>
              </a:rPr>
              <a:t>Biến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chứng</a:t>
            </a:r>
            <a:endParaRPr lang="en-US" sz="2400">
              <a:latin typeface="Times New Roman" pitchFamily="18" charset="0"/>
              <a:cs typeface="Times New Roman" pitchFamily="18" charset="0"/>
            </a:endParaRPr>
          </a:p>
        </p:txBody>
      </p:sp>
      <p:sp>
        <p:nvSpPr>
          <p:cNvPr id="38" name="Rectangle 37"/>
          <p:cNvSpPr/>
          <p:nvPr/>
        </p:nvSpPr>
        <p:spPr>
          <a:xfrm>
            <a:off x="253181" y="2228235"/>
            <a:ext cx="22098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latin typeface="Times New Roman" pitchFamily="18" charset="0"/>
                <a:cs typeface="Times New Roman" pitchFamily="18" charset="0"/>
              </a:rPr>
              <a:t>1. </a:t>
            </a:r>
            <a:r>
              <a:rPr lang="en-US" sz="2400" err="1" smtClean="0">
                <a:latin typeface="Times New Roman" pitchFamily="18" charset="0"/>
                <a:cs typeface="Times New Roman" pitchFamily="18" charset="0"/>
              </a:rPr>
              <a:t>Nhận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định</a:t>
            </a:r>
            <a:endParaRPr lang="en-US" sz="2400">
              <a:latin typeface="Times New Roman" pitchFamily="18" charset="0"/>
              <a:cs typeface="Times New Roman" pitchFamily="18" charset="0"/>
            </a:endParaRPr>
          </a:p>
        </p:txBody>
      </p:sp>
      <p:sp>
        <p:nvSpPr>
          <p:cNvPr id="41" name="Rectangle 40"/>
          <p:cNvSpPr/>
          <p:nvPr/>
        </p:nvSpPr>
        <p:spPr>
          <a:xfrm>
            <a:off x="253181" y="3116390"/>
            <a:ext cx="22098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latin typeface="Times New Roman" pitchFamily="18" charset="0"/>
                <a:cs typeface="Times New Roman" pitchFamily="18" charset="0"/>
              </a:rPr>
              <a:t>2. </a:t>
            </a:r>
            <a:r>
              <a:rPr lang="en-US" sz="2400" err="1" smtClean="0">
                <a:latin typeface="Times New Roman" pitchFamily="18" charset="0"/>
                <a:cs typeface="Times New Roman" pitchFamily="18" charset="0"/>
              </a:rPr>
              <a:t>Chẩn</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đoán</a:t>
            </a:r>
            <a:endParaRPr lang="en-US" sz="2400">
              <a:latin typeface="Times New Roman" pitchFamily="18" charset="0"/>
              <a:cs typeface="Times New Roman" pitchFamily="18" charset="0"/>
            </a:endParaRPr>
          </a:p>
        </p:txBody>
      </p:sp>
      <p:sp>
        <p:nvSpPr>
          <p:cNvPr id="43" name="Rectangle 42"/>
          <p:cNvSpPr/>
          <p:nvPr/>
        </p:nvSpPr>
        <p:spPr>
          <a:xfrm>
            <a:off x="253181" y="4933315"/>
            <a:ext cx="22098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latin typeface="Times New Roman" pitchFamily="18" charset="0"/>
                <a:cs typeface="Times New Roman" pitchFamily="18" charset="0"/>
              </a:rPr>
              <a:t>4.Thực </a:t>
            </a:r>
            <a:r>
              <a:rPr lang="en-US" sz="2400" err="1" smtClean="0">
                <a:latin typeface="Times New Roman" pitchFamily="18" charset="0"/>
                <a:cs typeface="Times New Roman" pitchFamily="18" charset="0"/>
              </a:rPr>
              <a:t>hiện</a:t>
            </a:r>
            <a:r>
              <a:rPr lang="en-US" sz="2400" smtClean="0">
                <a:latin typeface="Times New Roman" pitchFamily="18" charset="0"/>
                <a:cs typeface="Times New Roman" pitchFamily="18" charset="0"/>
              </a:rPr>
              <a:t> KHCS </a:t>
            </a:r>
            <a:endParaRPr lang="en-US" sz="2400">
              <a:latin typeface="Times New Roman" pitchFamily="18" charset="0"/>
              <a:cs typeface="Times New Roman" pitchFamily="18" charset="0"/>
            </a:endParaRPr>
          </a:p>
        </p:txBody>
      </p:sp>
      <p:sp>
        <p:nvSpPr>
          <p:cNvPr id="44" name="Rectangle 43"/>
          <p:cNvSpPr/>
          <p:nvPr/>
        </p:nvSpPr>
        <p:spPr>
          <a:xfrm>
            <a:off x="248265" y="4038600"/>
            <a:ext cx="22098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latin typeface="Times New Roman" pitchFamily="18" charset="0"/>
                <a:cs typeface="Times New Roman" pitchFamily="18" charset="0"/>
              </a:rPr>
              <a:t>3. </a:t>
            </a:r>
            <a:r>
              <a:rPr lang="en-US" sz="2400" err="1" smtClean="0">
                <a:latin typeface="Times New Roman" pitchFamily="18" charset="0"/>
                <a:cs typeface="Times New Roman" pitchFamily="18" charset="0"/>
              </a:rPr>
              <a:t>Lập</a:t>
            </a:r>
            <a:r>
              <a:rPr lang="en-US" sz="2400" smtClean="0">
                <a:latin typeface="Times New Roman" pitchFamily="18" charset="0"/>
                <a:cs typeface="Times New Roman" pitchFamily="18" charset="0"/>
              </a:rPr>
              <a:t> KHCS</a:t>
            </a:r>
            <a:endParaRPr lang="en-US" sz="2400">
              <a:latin typeface="Times New Roman" pitchFamily="18" charset="0"/>
              <a:cs typeface="Times New Roman" pitchFamily="18" charset="0"/>
            </a:endParaRPr>
          </a:p>
        </p:txBody>
      </p:sp>
      <p:sp>
        <p:nvSpPr>
          <p:cNvPr id="46" name="Rectangle 45"/>
          <p:cNvSpPr/>
          <p:nvPr/>
        </p:nvSpPr>
        <p:spPr>
          <a:xfrm>
            <a:off x="243349" y="5752662"/>
            <a:ext cx="22098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latin typeface="Times New Roman" pitchFamily="18" charset="0"/>
                <a:cs typeface="Times New Roman" pitchFamily="18" charset="0"/>
              </a:rPr>
              <a:t>5. </a:t>
            </a:r>
            <a:r>
              <a:rPr lang="en-US" sz="2400" err="1" smtClean="0">
                <a:latin typeface="Times New Roman" pitchFamily="18" charset="0"/>
                <a:cs typeface="Times New Roman" pitchFamily="18" charset="0"/>
              </a:rPr>
              <a:t>Đánh</a:t>
            </a:r>
            <a:r>
              <a:rPr lang="en-US"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giá</a:t>
            </a:r>
            <a:endParaRPr lang="en-US" sz="2400">
              <a:latin typeface="Times New Roman" pitchFamily="18" charset="0"/>
              <a:cs typeface="Times New Roman" pitchFamily="18" charset="0"/>
            </a:endParaRPr>
          </a:p>
        </p:txBody>
      </p:sp>
      <p:cxnSp>
        <p:nvCxnSpPr>
          <p:cNvPr id="67" name="Straight Arrow Connector 66"/>
          <p:cNvCxnSpPr>
            <a:stCxn id="14" idx="1"/>
            <a:endCxn id="38" idx="3"/>
          </p:cNvCxnSpPr>
          <p:nvPr/>
        </p:nvCxnSpPr>
        <p:spPr>
          <a:xfrm flipH="1" flipV="1">
            <a:off x="2462981" y="2571135"/>
            <a:ext cx="510048" cy="1996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flipV="1">
            <a:off x="2451920" y="4397403"/>
            <a:ext cx="519880" cy="206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14" idx="1"/>
          </p:cNvCxnSpPr>
          <p:nvPr/>
        </p:nvCxnSpPr>
        <p:spPr>
          <a:xfrm flipH="1" flipV="1">
            <a:off x="2451921" y="3569507"/>
            <a:ext cx="521108" cy="998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43" idx="3"/>
          </p:cNvCxnSpPr>
          <p:nvPr/>
        </p:nvCxnSpPr>
        <p:spPr>
          <a:xfrm flipH="1">
            <a:off x="2462981" y="4603880"/>
            <a:ext cx="508819" cy="672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4" idx="1"/>
          </p:cNvCxnSpPr>
          <p:nvPr/>
        </p:nvCxnSpPr>
        <p:spPr>
          <a:xfrm flipH="1">
            <a:off x="2426726" y="4567877"/>
            <a:ext cx="546303" cy="1520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Down Arrow 81"/>
          <p:cNvSpPr/>
          <p:nvPr/>
        </p:nvSpPr>
        <p:spPr>
          <a:xfrm>
            <a:off x="3886200" y="1410926"/>
            <a:ext cx="381000" cy="650161"/>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3" name="Down Arrow 82"/>
          <p:cNvSpPr/>
          <p:nvPr/>
        </p:nvSpPr>
        <p:spPr>
          <a:xfrm>
            <a:off x="3875094" y="3116391"/>
            <a:ext cx="392105" cy="70178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110204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228600"/>
            <a:ext cx="5181600" cy="6172200"/>
          </a:xfrm>
        </p:spPr>
        <p:txBody>
          <a:bodyPr>
            <a:normAutofit fontScale="70000" lnSpcReduction="20000"/>
          </a:bodyPr>
          <a:lstStyle/>
          <a:p>
            <a:pPr marL="45720" indent="0" algn="ctr">
              <a:buNone/>
            </a:pPr>
            <a:r>
              <a:rPr lang="en-US" sz="5800" b="1" dirty="0" smtClean="0">
                <a:solidFill>
                  <a:srgbClr val="FF0000"/>
                </a:solidFill>
                <a:latin typeface="Times New Roman" pitchFamily="18" charset="0"/>
                <a:cs typeface="Times New Roman" pitchFamily="18" charset="0"/>
              </a:rPr>
              <a:t>I. ĐẠI CƯƠNG</a:t>
            </a:r>
          </a:p>
          <a:p>
            <a:pPr marL="45720" indent="0" fontAlgn="base">
              <a:buNone/>
            </a:pPr>
            <a:r>
              <a:rPr lang="en-US" sz="3600" dirty="0" smtClean="0"/>
              <a:t>    </a:t>
            </a:r>
          </a:p>
          <a:p>
            <a:pPr marL="45720" indent="0" fontAlgn="base">
              <a:buNone/>
            </a:pPr>
            <a:r>
              <a:rPr lang="en-US" sz="3600" dirty="0" err="1" smtClean="0"/>
              <a:t>Suy</a:t>
            </a:r>
            <a:r>
              <a:rPr lang="en-US" sz="3600" dirty="0" smtClean="0"/>
              <a:t> </a:t>
            </a:r>
            <a:r>
              <a:rPr lang="en-US" sz="3600" dirty="0" err="1" smtClean="0"/>
              <a:t>hô</a:t>
            </a:r>
            <a:r>
              <a:rPr lang="en-US" sz="3600" dirty="0" smtClean="0"/>
              <a:t> </a:t>
            </a:r>
            <a:r>
              <a:rPr lang="en-US" sz="3600" dirty="0" err="1" smtClean="0"/>
              <a:t>hấp</a:t>
            </a:r>
            <a:r>
              <a:rPr lang="en-US" sz="3600" dirty="0" smtClean="0"/>
              <a:t> </a:t>
            </a:r>
            <a:r>
              <a:rPr lang="en-US" sz="3600" dirty="0" err="1" smtClean="0"/>
              <a:t>cấp</a:t>
            </a:r>
            <a:r>
              <a:rPr lang="en-US" sz="3600" dirty="0" smtClean="0"/>
              <a:t> </a:t>
            </a:r>
            <a:r>
              <a:rPr lang="en-US" sz="3600" dirty="0" err="1" smtClean="0"/>
              <a:t>là</a:t>
            </a:r>
            <a:r>
              <a:rPr lang="en-US" sz="3600" dirty="0" smtClean="0"/>
              <a:t> </a:t>
            </a:r>
            <a:r>
              <a:rPr lang="en-US" sz="3600" dirty="0" err="1" smtClean="0"/>
              <a:t>sự</a:t>
            </a:r>
            <a:r>
              <a:rPr lang="en-US" sz="3600" dirty="0" smtClean="0"/>
              <a:t> </a:t>
            </a:r>
            <a:r>
              <a:rPr lang="en-US" sz="3600" dirty="0" err="1" smtClean="0"/>
              <a:t>rối</a:t>
            </a:r>
            <a:r>
              <a:rPr lang="en-US" sz="3600" dirty="0" smtClean="0"/>
              <a:t> </a:t>
            </a:r>
            <a:r>
              <a:rPr lang="en-US" sz="3600" dirty="0" err="1" smtClean="0"/>
              <a:t>loạn</a:t>
            </a:r>
            <a:r>
              <a:rPr lang="en-US" sz="3600" dirty="0" smtClean="0"/>
              <a:t> </a:t>
            </a:r>
            <a:r>
              <a:rPr lang="en-US" sz="3600" dirty="0" err="1" smtClean="0"/>
              <a:t>nặng</a:t>
            </a:r>
            <a:r>
              <a:rPr lang="en-US" sz="3600" dirty="0" smtClean="0"/>
              <a:t> </a:t>
            </a:r>
            <a:r>
              <a:rPr lang="en-US" sz="3600" dirty="0" err="1" smtClean="0"/>
              <a:t>nề</a:t>
            </a:r>
            <a:r>
              <a:rPr lang="en-US" sz="3600" dirty="0" smtClean="0"/>
              <a:t> </a:t>
            </a:r>
            <a:r>
              <a:rPr lang="en-US" sz="3600" dirty="0" err="1" smtClean="0"/>
              <a:t>của</a:t>
            </a:r>
            <a:r>
              <a:rPr lang="en-US" sz="3600" dirty="0" smtClean="0"/>
              <a:t> </a:t>
            </a:r>
            <a:r>
              <a:rPr lang="en-US" sz="3600" dirty="0" err="1" smtClean="0"/>
              <a:t>sự</a:t>
            </a:r>
            <a:r>
              <a:rPr lang="en-US" sz="3600" dirty="0" smtClean="0"/>
              <a:t> </a:t>
            </a:r>
            <a:r>
              <a:rPr lang="en-US" sz="3600" dirty="0" err="1" smtClean="0"/>
              <a:t>trao</a:t>
            </a:r>
            <a:r>
              <a:rPr lang="en-US" sz="3600" dirty="0" smtClean="0"/>
              <a:t> </a:t>
            </a:r>
            <a:r>
              <a:rPr lang="en-US" sz="3600" dirty="0" err="1" smtClean="0"/>
              <a:t>đổi</a:t>
            </a:r>
            <a:r>
              <a:rPr lang="en-US" sz="3600" dirty="0" smtClean="0"/>
              <a:t> oxy </a:t>
            </a:r>
            <a:r>
              <a:rPr lang="en-US" sz="3600" dirty="0" err="1" smtClean="0"/>
              <a:t>máu</a:t>
            </a:r>
            <a:r>
              <a:rPr lang="en-US" sz="3600" dirty="0" smtClean="0"/>
              <a:t>; </a:t>
            </a:r>
            <a:r>
              <a:rPr lang="en-US" sz="3600" dirty="0" err="1" smtClean="0"/>
              <a:t>một</a:t>
            </a:r>
            <a:r>
              <a:rPr lang="en-US" sz="3600" dirty="0" smtClean="0"/>
              <a:t> </a:t>
            </a:r>
            <a:r>
              <a:rPr lang="en-US" sz="3600" dirty="0" err="1" smtClean="0"/>
              <a:t>cách</a:t>
            </a:r>
            <a:r>
              <a:rPr lang="en-US" sz="3600" dirty="0" smtClean="0"/>
              <a:t> </a:t>
            </a:r>
            <a:r>
              <a:rPr lang="en-US" sz="3600" dirty="0" err="1" smtClean="0"/>
              <a:t>tổng</a:t>
            </a:r>
            <a:r>
              <a:rPr lang="en-US" sz="3600" dirty="0" smtClean="0"/>
              <a:t> </a:t>
            </a:r>
            <a:r>
              <a:rPr lang="en-US" sz="3600" dirty="0" err="1" smtClean="0"/>
              <a:t>quát</a:t>
            </a:r>
            <a:r>
              <a:rPr lang="en-US" sz="3600" dirty="0" smtClean="0"/>
              <a:t>, </a:t>
            </a:r>
            <a:r>
              <a:rPr lang="en-US" sz="3600" dirty="0" err="1" smtClean="0"/>
              <a:t>suy</a:t>
            </a:r>
            <a:r>
              <a:rPr lang="en-US" sz="3600" dirty="0" smtClean="0"/>
              <a:t> </a:t>
            </a:r>
            <a:r>
              <a:rPr lang="en-US" sz="3600" dirty="0" err="1" smtClean="0"/>
              <a:t>hô</a:t>
            </a:r>
            <a:r>
              <a:rPr lang="en-US" sz="3600" dirty="0" smtClean="0"/>
              <a:t> </a:t>
            </a:r>
            <a:r>
              <a:rPr lang="en-US" sz="3600" dirty="0" err="1" smtClean="0"/>
              <a:t>hấp</a:t>
            </a:r>
            <a:r>
              <a:rPr lang="en-US" sz="3600" dirty="0" smtClean="0"/>
              <a:t> </a:t>
            </a:r>
            <a:r>
              <a:rPr lang="en-US" sz="3600" dirty="0" err="1" smtClean="0"/>
              <a:t>cấp</a:t>
            </a:r>
            <a:r>
              <a:rPr lang="en-US" sz="3600" dirty="0" smtClean="0"/>
              <a:t> </a:t>
            </a:r>
            <a:r>
              <a:rPr lang="en-US" sz="3600" dirty="0" err="1" smtClean="0"/>
              <a:t>là</a:t>
            </a:r>
            <a:r>
              <a:rPr lang="en-US" sz="3600" dirty="0" smtClean="0"/>
              <a:t> </a:t>
            </a:r>
            <a:r>
              <a:rPr lang="en-US" sz="3600" dirty="0" err="1" smtClean="0"/>
              <a:t>một</a:t>
            </a:r>
            <a:r>
              <a:rPr lang="en-US" sz="3600" dirty="0" smtClean="0"/>
              <a:t> </a:t>
            </a:r>
            <a:r>
              <a:rPr lang="en-US" sz="3600" dirty="0" err="1" smtClean="0"/>
              <a:t>sự</a:t>
            </a:r>
            <a:r>
              <a:rPr lang="en-US" sz="3600" dirty="0" smtClean="0"/>
              <a:t> </a:t>
            </a:r>
            <a:r>
              <a:rPr lang="en-US" sz="3600" dirty="0" err="1" smtClean="0"/>
              <a:t>giảm</a:t>
            </a:r>
            <a:r>
              <a:rPr lang="en-US" sz="3600" dirty="0" smtClean="0"/>
              <a:t> </a:t>
            </a:r>
            <a:r>
              <a:rPr lang="en-US" sz="3600" dirty="0" err="1" smtClean="0"/>
              <a:t>thực</a:t>
            </a:r>
            <a:r>
              <a:rPr lang="en-US" sz="3600" dirty="0" smtClean="0"/>
              <a:t> </a:t>
            </a:r>
            <a:r>
              <a:rPr lang="en-US" sz="3600" dirty="0" err="1" smtClean="0"/>
              <a:t>sự</a:t>
            </a:r>
            <a:r>
              <a:rPr lang="en-US" sz="3600" dirty="0" smtClean="0"/>
              <a:t> </a:t>
            </a:r>
            <a:r>
              <a:rPr lang="en-US" sz="3600" dirty="0" err="1" smtClean="0"/>
              <a:t>áp</a:t>
            </a:r>
            <a:r>
              <a:rPr lang="en-US" sz="3600" dirty="0" smtClean="0"/>
              <a:t> </a:t>
            </a:r>
            <a:r>
              <a:rPr lang="en-US" sz="3600" dirty="0" err="1" smtClean="0"/>
              <a:t>lực</a:t>
            </a:r>
            <a:r>
              <a:rPr lang="en-US" sz="3600" dirty="0" smtClean="0"/>
              <a:t> </a:t>
            </a:r>
            <a:r>
              <a:rPr lang="en-US" sz="3600" dirty="0" err="1" smtClean="0"/>
              <a:t>riêng</a:t>
            </a:r>
            <a:r>
              <a:rPr lang="en-US" sz="3600" dirty="0" smtClean="0"/>
              <a:t> </a:t>
            </a:r>
            <a:r>
              <a:rPr lang="en-US" sz="3600" dirty="0" err="1" smtClean="0"/>
              <a:t>phần</a:t>
            </a:r>
            <a:r>
              <a:rPr lang="en-US" sz="3600" dirty="0" smtClean="0"/>
              <a:t> </a:t>
            </a:r>
            <a:r>
              <a:rPr lang="en-US" sz="3600" dirty="0" err="1" smtClean="0"/>
              <a:t>khí</a:t>
            </a:r>
            <a:r>
              <a:rPr lang="en-US" sz="3600" dirty="0" smtClean="0"/>
              <a:t> oxy </a:t>
            </a:r>
            <a:r>
              <a:rPr lang="en-US" sz="3600" dirty="0" err="1" smtClean="0"/>
              <a:t>trong</a:t>
            </a:r>
            <a:r>
              <a:rPr lang="en-US" sz="3600" dirty="0" smtClean="0"/>
              <a:t> </a:t>
            </a:r>
            <a:r>
              <a:rPr lang="en-US" sz="3600" dirty="0" err="1" smtClean="0"/>
              <a:t>động</a:t>
            </a:r>
            <a:r>
              <a:rPr lang="en-US" sz="3600" dirty="0" smtClean="0"/>
              <a:t> </a:t>
            </a:r>
            <a:r>
              <a:rPr lang="en-US" sz="3600" dirty="0" err="1" smtClean="0"/>
              <a:t>mạch</a:t>
            </a:r>
            <a:r>
              <a:rPr lang="en-US" sz="3600" dirty="0" smtClean="0"/>
              <a:t> (PaO2) &lt; 60 mmHg, </a:t>
            </a:r>
            <a:r>
              <a:rPr lang="en-US" sz="3600" dirty="0" err="1" smtClean="0"/>
              <a:t>áp</a:t>
            </a:r>
            <a:r>
              <a:rPr lang="en-US" sz="3600" dirty="0" smtClean="0"/>
              <a:t> </a:t>
            </a:r>
            <a:r>
              <a:rPr lang="en-US" sz="3600" dirty="0" err="1" smtClean="0"/>
              <a:t>lực</a:t>
            </a:r>
            <a:r>
              <a:rPr lang="en-US" sz="3600" dirty="0" smtClean="0"/>
              <a:t> </a:t>
            </a:r>
            <a:r>
              <a:rPr lang="en-US" sz="3600" dirty="0" err="1" smtClean="0"/>
              <a:t>riêng</a:t>
            </a:r>
            <a:r>
              <a:rPr lang="en-US" sz="3600" dirty="0" smtClean="0"/>
              <a:t> </a:t>
            </a:r>
            <a:r>
              <a:rPr lang="en-US" sz="3600" dirty="0" err="1" smtClean="0"/>
              <a:t>phần</a:t>
            </a:r>
            <a:r>
              <a:rPr lang="en-US" sz="3600" dirty="0" smtClean="0"/>
              <a:t> </a:t>
            </a:r>
            <a:r>
              <a:rPr lang="en-US" sz="3600" dirty="0" err="1" smtClean="0"/>
              <a:t>khí</a:t>
            </a:r>
            <a:r>
              <a:rPr lang="en-US" sz="3600" dirty="0" smtClean="0"/>
              <a:t> carbonic </a:t>
            </a:r>
            <a:r>
              <a:rPr lang="en-US" sz="3600" dirty="0" err="1" smtClean="0"/>
              <a:t>trong</a:t>
            </a:r>
            <a:r>
              <a:rPr lang="en-US" sz="3600" dirty="0" smtClean="0"/>
              <a:t> </a:t>
            </a:r>
            <a:r>
              <a:rPr lang="en-US" sz="3600" dirty="0" err="1" smtClean="0"/>
              <a:t>động</a:t>
            </a:r>
            <a:r>
              <a:rPr lang="en-US" sz="3600" dirty="0" smtClean="0"/>
              <a:t> </a:t>
            </a:r>
            <a:r>
              <a:rPr lang="en-US" sz="3600" dirty="0" err="1" smtClean="0"/>
              <a:t>mạch</a:t>
            </a:r>
            <a:r>
              <a:rPr lang="en-US" sz="3600" dirty="0" smtClean="0"/>
              <a:t> (PaCO2) </a:t>
            </a:r>
            <a:r>
              <a:rPr lang="en-US" sz="3600" dirty="0" err="1" smtClean="0"/>
              <a:t>có</a:t>
            </a:r>
            <a:r>
              <a:rPr lang="en-US" sz="3600" dirty="0" smtClean="0"/>
              <a:t> </a:t>
            </a:r>
            <a:r>
              <a:rPr lang="en-US" sz="3600" dirty="0" err="1" smtClean="0"/>
              <a:t>thể</a:t>
            </a:r>
            <a:r>
              <a:rPr lang="en-US" sz="3600" dirty="0" smtClean="0"/>
              <a:t> </a:t>
            </a:r>
            <a:r>
              <a:rPr lang="en-US" sz="3600" dirty="0" err="1" smtClean="0"/>
              <a:t>bình</a:t>
            </a:r>
            <a:r>
              <a:rPr lang="en-US" sz="3600" dirty="0" smtClean="0"/>
              <a:t> </a:t>
            </a:r>
            <a:r>
              <a:rPr lang="en-US" sz="3600" dirty="0" err="1" smtClean="0"/>
              <a:t>thường</a:t>
            </a:r>
            <a:r>
              <a:rPr lang="en-US" sz="3600" dirty="0" smtClean="0"/>
              <a:t>, </a:t>
            </a:r>
            <a:r>
              <a:rPr lang="en-US" sz="3600" dirty="0" err="1" smtClean="0"/>
              <a:t>giảm</a:t>
            </a:r>
            <a:r>
              <a:rPr lang="en-US" sz="3600" dirty="0" smtClean="0"/>
              <a:t> hay </a:t>
            </a:r>
            <a:r>
              <a:rPr lang="en-US" sz="3600" dirty="0" err="1" smtClean="0"/>
              <a:t>tăng</a:t>
            </a:r>
            <a:r>
              <a:rPr lang="en-US" sz="3600" dirty="0" smtClean="0"/>
              <a:t>.</a:t>
            </a:r>
          </a:p>
          <a:p>
            <a:pPr marL="45720" indent="0" fontAlgn="base">
              <a:buNone/>
            </a:pPr>
            <a:r>
              <a:rPr lang="en-US" sz="3600" dirty="0" smtClean="0"/>
              <a:t> - </a:t>
            </a:r>
            <a:r>
              <a:rPr lang="en-US" sz="3600" dirty="0" err="1" smtClean="0"/>
              <a:t>Có</a:t>
            </a:r>
            <a:r>
              <a:rPr lang="en-US" sz="3600" dirty="0" smtClean="0"/>
              <a:t> 2 </a:t>
            </a:r>
            <a:r>
              <a:rPr lang="en-US" sz="3600" dirty="0" err="1" smtClean="0"/>
              <a:t>loại</a:t>
            </a:r>
            <a:r>
              <a:rPr lang="en-US" sz="3600" dirty="0" smtClean="0"/>
              <a:t> </a:t>
            </a:r>
            <a:r>
              <a:rPr lang="en-US" sz="3600" dirty="0" err="1" smtClean="0"/>
              <a:t>suy</a:t>
            </a:r>
            <a:r>
              <a:rPr lang="en-US" sz="3600" dirty="0" smtClean="0"/>
              <a:t> </a:t>
            </a:r>
            <a:r>
              <a:rPr lang="en-US" sz="3600" dirty="0" err="1" smtClean="0"/>
              <a:t>hô</a:t>
            </a:r>
            <a:r>
              <a:rPr lang="en-US" sz="3600" dirty="0" smtClean="0"/>
              <a:t> </a:t>
            </a:r>
            <a:r>
              <a:rPr lang="en-US" sz="3600" dirty="0" err="1" smtClean="0"/>
              <a:t>hấp</a:t>
            </a:r>
            <a:r>
              <a:rPr lang="en-US" sz="3600" dirty="0" smtClean="0"/>
              <a:t> </a:t>
            </a:r>
            <a:r>
              <a:rPr lang="en-US" sz="3600" dirty="0" err="1" smtClean="0"/>
              <a:t>cấp</a:t>
            </a:r>
            <a:r>
              <a:rPr lang="en-US" sz="3600" dirty="0" smtClean="0"/>
              <a:t>:</a:t>
            </a:r>
          </a:p>
          <a:p>
            <a:pPr marL="45720" indent="0" fontAlgn="base">
              <a:buNone/>
            </a:pPr>
            <a:r>
              <a:rPr lang="en-US" sz="3600" dirty="0" smtClean="0"/>
              <a:t>+  </a:t>
            </a:r>
            <a:r>
              <a:rPr lang="en-US" sz="3600" dirty="0" err="1" smtClean="0"/>
              <a:t>Suy</a:t>
            </a:r>
            <a:r>
              <a:rPr lang="en-US" sz="3600" dirty="0" smtClean="0"/>
              <a:t> </a:t>
            </a:r>
            <a:r>
              <a:rPr lang="en-US" sz="3600" dirty="0" err="1" smtClean="0"/>
              <a:t>hô</a:t>
            </a:r>
            <a:r>
              <a:rPr lang="en-US" sz="3600" dirty="0" smtClean="0"/>
              <a:t> </a:t>
            </a:r>
            <a:r>
              <a:rPr lang="en-US" sz="3600" dirty="0" err="1" smtClean="0"/>
              <a:t>hấp</a:t>
            </a:r>
            <a:r>
              <a:rPr lang="en-US" sz="3600" dirty="0" smtClean="0"/>
              <a:t> </a:t>
            </a:r>
            <a:r>
              <a:rPr lang="en-US" sz="3600" dirty="0" err="1" smtClean="0"/>
              <a:t>cấp</a:t>
            </a:r>
            <a:r>
              <a:rPr lang="en-US" sz="3600" dirty="0" smtClean="0"/>
              <a:t> </a:t>
            </a:r>
            <a:r>
              <a:rPr lang="en-US" sz="3600" dirty="0" err="1" smtClean="0"/>
              <a:t>với</a:t>
            </a:r>
            <a:r>
              <a:rPr lang="en-US" sz="3600" dirty="0" smtClean="0"/>
              <a:t> </a:t>
            </a:r>
            <a:r>
              <a:rPr lang="en-US" sz="3600" dirty="0" err="1" smtClean="0"/>
              <a:t>thiếu</a:t>
            </a:r>
            <a:r>
              <a:rPr lang="en-US" sz="3600" dirty="0" smtClean="0"/>
              <a:t> oxy </a:t>
            </a:r>
            <a:r>
              <a:rPr lang="en-US" sz="3600" dirty="0" err="1" smtClean="0"/>
              <a:t>máu</a:t>
            </a:r>
            <a:r>
              <a:rPr lang="en-US" sz="3600" dirty="0" smtClean="0"/>
              <a:t> </a:t>
            </a:r>
            <a:r>
              <a:rPr lang="en-US" sz="3600" dirty="0" err="1" smtClean="0"/>
              <a:t>kèm</a:t>
            </a:r>
            <a:r>
              <a:rPr lang="en-US" sz="3600" dirty="0" smtClean="0"/>
              <a:t> ứ </a:t>
            </a:r>
            <a:r>
              <a:rPr lang="en-US" sz="3600" dirty="0" err="1" smtClean="0"/>
              <a:t>khí</a:t>
            </a:r>
            <a:r>
              <a:rPr lang="en-US" sz="3600" dirty="0" smtClean="0"/>
              <a:t> </a:t>
            </a:r>
            <a:r>
              <a:rPr lang="en-US" sz="3600" dirty="0" err="1" smtClean="0"/>
              <a:t>cácbonic</a:t>
            </a:r>
            <a:r>
              <a:rPr lang="en-US" sz="3600" dirty="0" smtClean="0"/>
              <a:t>.</a:t>
            </a:r>
          </a:p>
          <a:p>
            <a:pPr marL="45720" indent="0" fontAlgn="base">
              <a:buNone/>
            </a:pPr>
            <a:r>
              <a:rPr lang="en-US" sz="3600" dirty="0" smtClean="0"/>
              <a:t>+   </a:t>
            </a:r>
            <a:r>
              <a:rPr lang="en-US" sz="3600" dirty="0" err="1" smtClean="0"/>
              <a:t>Suy</a:t>
            </a:r>
            <a:r>
              <a:rPr lang="en-US" sz="3600" dirty="0" smtClean="0"/>
              <a:t> </a:t>
            </a:r>
            <a:r>
              <a:rPr lang="en-US" sz="3600" dirty="0" err="1" smtClean="0"/>
              <a:t>hô</a:t>
            </a:r>
            <a:r>
              <a:rPr lang="en-US" sz="3600" dirty="0" smtClean="0"/>
              <a:t> </a:t>
            </a:r>
            <a:r>
              <a:rPr lang="en-US" sz="3600" dirty="0" err="1" smtClean="0"/>
              <a:t>hấp</a:t>
            </a:r>
            <a:r>
              <a:rPr lang="en-US" sz="3600" dirty="0" smtClean="0"/>
              <a:t> </a:t>
            </a:r>
            <a:r>
              <a:rPr lang="en-US" sz="3600" dirty="0" err="1" smtClean="0"/>
              <a:t>cấp</a:t>
            </a:r>
            <a:r>
              <a:rPr lang="en-US" sz="3600" dirty="0" smtClean="0"/>
              <a:t> </a:t>
            </a:r>
            <a:r>
              <a:rPr lang="en-US" sz="3600" dirty="0" err="1" smtClean="0"/>
              <a:t>với</a:t>
            </a:r>
            <a:r>
              <a:rPr lang="en-US" sz="3600" dirty="0" smtClean="0"/>
              <a:t> </a:t>
            </a:r>
            <a:r>
              <a:rPr lang="en-US" sz="3600" dirty="0" err="1" smtClean="0"/>
              <a:t>thiếu</a:t>
            </a:r>
            <a:r>
              <a:rPr lang="en-US" sz="3600" dirty="0" smtClean="0"/>
              <a:t> oxy </a:t>
            </a:r>
            <a:r>
              <a:rPr lang="en-US" sz="3600" dirty="0" err="1" smtClean="0"/>
              <a:t>máu</a:t>
            </a:r>
            <a:r>
              <a:rPr lang="en-US" sz="3600" dirty="0" smtClean="0"/>
              <a:t> </a:t>
            </a:r>
            <a:r>
              <a:rPr lang="en-US" sz="3600" dirty="0" err="1" smtClean="0"/>
              <a:t>kèm</a:t>
            </a:r>
            <a:r>
              <a:rPr lang="en-US" sz="3600" dirty="0" smtClean="0"/>
              <a:t> </a:t>
            </a:r>
            <a:r>
              <a:rPr lang="en-US" sz="3600" dirty="0" err="1" smtClean="0"/>
              <a:t>giảm</a:t>
            </a:r>
            <a:r>
              <a:rPr lang="en-US" sz="3600" dirty="0" smtClean="0"/>
              <a:t> </a:t>
            </a:r>
            <a:r>
              <a:rPr lang="en-US" sz="3600" dirty="0" err="1" smtClean="0"/>
              <a:t>khí</a:t>
            </a:r>
            <a:r>
              <a:rPr lang="en-US" sz="3600" dirty="0" smtClean="0"/>
              <a:t> </a:t>
            </a:r>
            <a:r>
              <a:rPr lang="en-US" sz="3600" dirty="0" err="1" smtClean="0"/>
              <a:t>cácbonic</a:t>
            </a:r>
            <a:r>
              <a:rPr lang="en-US" sz="3600" dirty="0" smtClean="0"/>
              <a:t>.</a:t>
            </a:r>
          </a:p>
          <a:p>
            <a:pPr marL="45720" indent="0">
              <a:buNone/>
            </a:pPr>
            <a:endParaRPr lang="en-US" sz="4000" b="1" dirty="0" smtClean="0">
              <a:solidFill>
                <a:srgbClr val="FF0000"/>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8822" y="457200"/>
            <a:ext cx="3657600" cy="2667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8822" y="3352800"/>
            <a:ext cx="3657600" cy="27432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807173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752600" y="110961"/>
            <a:ext cx="4267200"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1. NGUYÊN NHÂN</a:t>
            </a:r>
            <a:endParaRPr lang="en-US" sz="3600" b="1" dirty="0">
              <a:solidFill>
                <a:srgbClr val="FF0000"/>
              </a:solidFill>
              <a:latin typeface="Times New Roman" pitchFamily="18" charset="0"/>
              <a:cs typeface="Times New Roman" pitchFamily="18" charset="0"/>
            </a:endParaRPr>
          </a:p>
        </p:txBody>
      </p:sp>
      <p:sp>
        <p:nvSpPr>
          <p:cNvPr id="2" name="Content Placeholder 1"/>
          <p:cNvSpPr>
            <a:spLocks noGrp="1"/>
          </p:cNvSpPr>
          <p:nvPr>
            <p:ph sz="quarter" idx="13"/>
          </p:nvPr>
        </p:nvSpPr>
        <p:spPr>
          <a:xfrm>
            <a:off x="152400" y="731520"/>
            <a:ext cx="9144000" cy="5593080"/>
          </a:xfrm>
        </p:spPr>
        <p:txBody>
          <a:bodyPr/>
          <a:lstStyle/>
          <a:p>
            <a:endParaRPr lang="en-US" dirty="0"/>
          </a:p>
        </p:txBody>
      </p:sp>
      <p:sp>
        <p:nvSpPr>
          <p:cNvPr id="3" name="Rounded Rectangle 2"/>
          <p:cNvSpPr/>
          <p:nvPr/>
        </p:nvSpPr>
        <p:spPr>
          <a:xfrm>
            <a:off x="152401" y="1295400"/>
            <a:ext cx="1066799" cy="419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err="1" smtClean="0"/>
              <a:t>Nguyên</a:t>
            </a:r>
            <a:r>
              <a:rPr lang="en-US" smtClean="0"/>
              <a:t> </a:t>
            </a:r>
            <a:r>
              <a:rPr lang="en-US" err="1" smtClean="0"/>
              <a:t>nhân</a:t>
            </a:r>
            <a:r>
              <a:rPr lang="en-US" smtClean="0"/>
              <a:t> </a:t>
            </a:r>
            <a:r>
              <a:rPr lang="en-US" err="1" smtClean="0"/>
              <a:t>tại</a:t>
            </a:r>
            <a:r>
              <a:rPr lang="en-US" smtClean="0"/>
              <a:t> </a:t>
            </a:r>
            <a:r>
              <a:rPr lang="en-US" err="1" smtClean="0"/>
              <a:t>phổi</a:t>
            </a:r>
            <a:endParaRPr lang="en-US"/>
          </a:p>
        </p:txBody>
      </p:sp>
      <p:sp>
        <p:nvSpPr>
          <p:cNvPr id="21" name="Rounded Rectangle 20"/>
          <p:cNvSpPr/>
          <p:nvPr/>
        </p:nvSpPr>
        <p:spPr>
          <a:xfrm>
            <a:off x="1878904" y="838200"/>
            <a:ext cx="2007296" cy="838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Sự</a:t>
            </a:r>
            <a:r>
              <a:rPr lang="en-US" dirty="0" smtClean="0"/>
              <a:t> </a:t>
            </a:r>
            <a:r>
              <a:rPr lang="en-US" dirty="0" err="1" smtClean="0"/>
              <a:t>mất</a:t>
            </a:r>
            <a:r>
              <a:rPr lang="en-US" dirty="0" smtClean="0"/>
              <a:t> </a:t>
            </a:r>
            <a:r>
              <a:rPr lang="en-US" dirty="0" err="1" smtClean="0"/>
              <a:t>bù</a:t>
            </a:r>
            <a:r>
              <a:rPr lang="en-US" dirty="0" smtClean="0"/>
              <a:t> </a:t>
            </a:r>
            <a:r>
              <a:rPr lang="en-US" dirty="0" err="1" smtClean="0"/>
              <a:t>cấp</a:t>
            </a:r>
            <a:r>
              <a:rPr lang="en-US" dirty="0" smtClean="0"/>
              <a:t> </a:t>
            </a:r>
            <a:r>
              <a:rPr lang="en-US" dirty="0" err="1" smtClean="0"/>
              <a:t>của</a:t>
            </a:r>
            <a:r>
              <a:rPr lang="en-US" dirty="0" smtClean="0"/>
              <a:t> </a:t>
            </a:r>
            <a:r>
              <a:rPr lang="en-US" dirty="0" err="1" smtClean="0"/>
              <a:t>những</a:t>
            </a:r>
            <a:r>
              <a:rPr lang="en-US" dirty="0" smtClean="0"/>
              <a:t> </a:t>
            </a:r>
            <a:r>
              <a:rPr lang="en-US" dirty="0" err="1" smtClean="0"/>
              <a:t>suy</a:t>
            </a:r>
            <a:r>
              <a:rPr lang="en-US" dirty="0" smtClean="0"/>
              <a:t> </a:t>
            </a:r>
            <a:r>
              <a:rPr lang="en-US" dirty="0" err="1" smtClean="0"/>
              <a:t>hô</a:t>
            </a:r>
            <a:r>
              <a:rPr lang="en-US" dirty="0" smtClean="0"/>
              <a:t> </a:t>
            </a:r>
            <a:r>
              <a:rPr lang="en-US" dirty="0" err="1" smtClean="0"/>
              <a:t>hấp</a:t>
            </a:r>
            <a:r>
              <a:rPr lang="en-US" dirty="0" smtClean="0"/>
              <a:t> </a:t>
            </a:r>
            <a:r>
              <a:rPr lang="en-US" dirty="0" err="1" smtClean="0"/>
              <a:t>mạn</a:t>
            </a:r>
            <a:endParaRPr lang="en-US" dirty="0"/>
          </a:p>
        </p:txBody>
      </p:sp>
      <p:sp>
        <p:nvSpPr>
          <p:cNvPr id="22" name="Rounded Rectangle 21"/>
          <p:cNvSpPr/>
          <p:nvPr/>
        </p:nvSpPr>
        <p:spPr>
          <a:xfrm>
            <a:off x="1903956" y="1978328"/>
            <a:ext cx="2007296" cy="53627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Những</a:t>
            </a:r>
            <a:r>
              <a:rPr lang="en-US" smtClean="0"/>
              <a:t> </a:t>
            </a:r>
            <a:r>
              <a:rPr lang="en-US" err="1" smtClean="0"/>
              <a:t>bệnh</a:t>
            </a:r>
            <a:r>
              <a:rPr lang="en-US" smtClean="0"/>
              <a:t> </a:t>
            </a:r>
            <a:r>
              <a:rPr lang="en-US" err="1" smtClean="0"/>
              <a:t>phổi</a:t>
            </a:r>
            <a:r>
              <a:rPr lang="en-US" smtClean="0"/>
              <a:t> </a:t>
            </a:r>
            <a:r>
              <a:rPr lang="en-US" err="1" smtClean="0"/>
              <a:t>nhiễm</a:t>
            </a:r>
            <a:r>
              <a:rPr lang="en-US" smtClean="0"/>
              <a:t> </a:t>
            </a:r>
            <a:r>
              <a:rPr lang="en-US" err="1" smtClean="0"/>
              <a:t>trùng</a:t>
            </a:r>
            <a:endParaRPr lang="en-US"/>
          </a:p>
        </p:txBody>
      </p:sp>
      <p:sp>
        <p:nvSpPr>
          <p:cNvPr id="24" name="Rounded Rectangle 23"/>
          <p:cNvSpPr/>
          <p:nvPr/>
        </p:nvSpPr>
        <p:spPr>
          <a:xfrm>
            <a:off x="1903956" y="2708232"/>
            <a:ext cx="2007296" cy="381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Phù</a:t>
            </a:r>
            <a:r>
              <a:rPr lang="en-US" smtClean="0"/>
              <a:t> </a:t>
            </a:r>
            <a:r>
              <a:rPr lang="en-US" err="1" smtClean="0"/>
              <a:t>phổi</a:t>
            </a:r>
            <a:r>
              <a:rPr lang="en-US" smtClean="0"/>
              <a:t> </a:t>
            </a:r>
            <a:r>
              <a:rPr lang="en-US" err="1" smtClean="0"/>
              <a:t>cấp</a:t>
            </a:r>
            <a:endParaRPr lang="en-US"/>
          </a:p>
        </p:txBody>
      </p:sp>
      <p:sp>
        <p:nvSpPr>
          <p:cNvPr id="25" name="Rounded Rectangle 24"/>
          <p:cNvSpPr/>
          <p:nvPr/>
        </p:nvSpPr>
        <p:spPr>
          <a:xfrm>
            <a:off x="1955627" y="3323051"/>
            <a:ext cx="1930574" cy="52087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solidFill>
                  <a:schemeClr val="bg1"/>
                </a:solidFill>
              </a:rPr>
              <a:t>Phù</a:t>
            </a:r>
            <a:r>
              <a:rPr lang="en-US" smtClean="0">
                <a:solidFill>
                  <a:schemeClr val="bg1"/>
                </a:solidFill>
              </a:rPr>
              <a:t> </a:t>
            </a:r>
            <a:r>
              <a:rPr lang="en-US" err="1" smtClean="0">
                <a:solidFill>
                  <a:schemeClr val="bg1"/>
                </a:solidFill>
              </a:rPr>
              <a:t>phổi</a:t>
            </a:r>
            <a:r>
              <a:rPr lang="en-US" smtClean="0">
                <a:solidFill>
                  <a:schemeClr val="bg1"/>
                </a:solidFill>
              </a:rPr>
              <a:t> </a:t>
            </a:r>
            <a:r>
              <a:rPr lang="en-US" err="1" smtClean="0">
                <a:solidFill>
                  <a:schemeClr val="bg1"/>
                </a:solidFill>
              </a:rPr>
              <a:t>cấp</a:t>
            </a:r>
            <a:r>
              <a:rPr lang="en-US" smtClean="0">
                <a:solidFill>
                  <a:schemeClr val="bg1"/>
                </a:solidFill>
              </a:rPr>
              <a:t> </a:t>
            </a:r>
            <a:r>
              <a:rPr lang="en-US" err="1" smtClean="0">
                <a:solidFill>
                  <a:schemeClr val="bg1"/>
                </a:solidFill>
              </a:rPr>
              <a:t>trên</a:t>
            </a:r>
            <a:r>
              <a:rPr lang="en-US" smtClean="0">
                <a:solidFill>
                  <a:schemeClr val="bg1"/>
                </a:solidFill>
              </a:rPr>
              <a:t> </a:t>
            </a:r>
            <a:r>
              <a:rPr lang="en-US" err="1" smtClean="0">
                <a:solidFill>
                  <a:schemeClr val="bg1"/>
                </a:solidFill>
              </a:rPr>
              <a:t>tim</a:t>
            </a:r>
            <a:r>
              <a:rPr lang="en-US" smtClean="0">
                <a:solidFill>
                  <a:schemeClr val="bg1"/>
                </a:solidFill>
              </a:rPr>
              <a:t> </a:t>
            </a:r>
            <a:r>
              <a:rPr lang="en-US" err="1" smtClean="0">
                <a:solidFill>
                  <a:schemeClr val="bg1"/>
                </a:solidFill>
              </a:rPr>
              <a:t>lành</a:t>
            </a:r>
            <a:endParaRPr lang="en-US">
              <a:solidFill>
                <a:schemeClr val="bg1"/>
              </a:solidFill>
            </a:endParaRPr>
          </a:p>
        </p:txBody>
      </p:sp>
      <p:sp>
        <p:nvSpPr>
          <p:cNvPr id="26" name="Rounded Rectangle 25"/>
          <p:cNvSpPr/>
          <p:nvPr/>
        </p:nvSpPr>
        <p:spPr>
          <a:xfrm>
            <a:off x="1955627" y="4038600"/>
            <a:ext cx="1955625" cy="1066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mtClean="0"/>
              <a:t>Hen </a:t>
            </a:r>
            <a:r>
              <a:rPr lang="en-US" err="1" smtClean="0"/>
              <a:t>phế</a:t>
            </a:r>
            <a:r>
              <a:rPr lang="en-US" smtClean="0"/>
              <a:t> </a:t>
            </a:r>
            <a:r>
              <a:rPr lang="en-US" err="1" smtClean="0"/>
              <a:t>quản</a:t>
            </a:r>
            <a:r>
              <a:rPr lang="en-US" smtClean="0"/>
              <a:t> </a:t>
            </a:r>
            <a:r>
              <a:rPr lang="en-US" err="1" smtClean="0"/>
              <a:t>đe</a:t>
            </a:r>
            <a:r>
              <a:rPr lang="en-US" smtClean="0"/>
              <a:t> </a:t>
            </a:r>
            <a:r>
              <a:rPr lang="en-US" err="1" smtClean="0"/>
              <a:t>dọa</a:t>
            </a:r>
            <a:r>
              <a:rPr lang="en-US" smtClean="0"/>
              <a:t> </a:t>
            </a:r>
            <a:r>
              <a:rPr lang="en-US" err="1" smtClean="0"/>
              <a:t>nặng,hen</a:t>
            </a:r>
            <a:r>
              <a:rPr lang="en-US" smtClean="0"/>
              <a:t> </a:t>
            </a:r>
            <a:r>
              <a:rPr lang="en-US" err="1" smtClean="0"/>
              <a:t>phế</a:t>
            </a:r>
            <a:r>
              <a:rPr lang="en-US" smtClean="0"/>
              <a:t> </a:t>
            </a:r>
            <a:r>
              <a:rPr lang="en-US" err="1" smtClean="0"/>
              <a:t>quản</a:t>
            </a:r>
            <a:r>
              <a:rPr lang="en-US" smtClean="0"/>
              <a:t> </a:t>
            </a:r>
            <a:r>
              <a:rPr lang="en-US" err="1" smtClean="0"/>
              <a:t>cấp</a:t>
            </a:r>
            <a:r>
              <a:rPr lang="en-US" smtClean="0"/>
              <a:t> </a:t>
            </a:r>
            <a:r>
              <a:rPr lang="en-US" err="1" smtClean="0"/>
              <a:t>nặng</a:t>
            </a:r>
            <a:endParaRPr lang="en-US"/>
          </a:p>
        </p:txBody>
      </p:sp>
      <p:sp>
        <p:nvSpPr>
          <p:cNvPr id="27" name="Rounded Rectangle 26"/>
          <p:cNvSpPr/>
          <p:nvPr/>
        </p:nvSpPr>
        <p:spPr>
          <a:xfrm>
            <a:off x="1955627" y="5257800"/>
            <a:ext cx="1955625" cy="762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Tắc</a:t>
            </a:r>
            <a:r>
              <a:rPr lang="en-US" smtClean="0"/>
              <a:t> </a:t>
            </a:r>
            <a:r>
              <a:rPr lang="en-US" err="1" smtClean="0"/>
              <a:t>nghẽn</a:t>
            </a:r>
            <a:r>
              <a:rPr lang="en-US" smtClean="0"/>
              <a:t> </a:t>
            </a:r>
            <a:r>
              <a:rPr lang="en-US" err="1" smtClean="0"/>
              <a:t>phế</a:t>
            </a:r>
            <a:r>
              <a:rPr lang="en-US" smtClean="0"/>
              <a:t> </a:t>
            </a:r>
            <a:r>
              <a:rPr lang="en-US" err="1" smtClean="0"/>
              <a:t>quản</a:t>
            </a:r>
            <a:r>
              <a:rPr lang="en-US" smtClean="0"/>
              <a:t> </a:t>
            </a:r>
            <a:r>
              <a:rPr lang="en-US" err="1" smtClean="0"/>
              <a:t>cấp</a:t>
            </a:r>
            <a:endParaRPr lang="en-US"/>
          </a:p>
        </p:txBody>
      </p:sp>
      <p:cxnSp>
        <p:nvCxnSpPr>
          <p:cNvPr id="38" name="Straight Arrow Connector 37"/>
          <p:cNvCxnSpPr/>
          <p:nvPr/>
        </p:nvCxnSpPr>
        <p:spPr>
          <a:xfrm flipV="1">
            <a:off x="1219200" y="1295400"/>
            <a:ext cx="659704" cy="2095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1219200" y="2246463"/>
            <a:ext cx="685800" cy="1144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24" idx="1"/>
          </p:cNvCxnSpPr>
          <p:nvPr/>
        </p:nvCxnSpPr>
        <p:spPr>
          <a:xfrm flipV="1">
            <a:off x="1219200" y="2898732"/>
            <a:ext cx="684756" cy="49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25" idx="1"/>
          </p:cNvCxnSpPr>
          <p:nvPr/>
        </p:nvCxnSpPr>
        <p:spPr>
          <a:xfrm>
            <a:off x="1219200" y="3390900"/>
            <a:ext cx="736427" cy="192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219200" y="3390900"/>
            <a:ext cx="736427"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 idx="3"/>
          </p:cNvCxnSpPr>
          <p:nvPr/>
        </p:nvCxnSpPr>
        <p:spPr>
          <a:xfrm>
            <a:off x="1219200" y="3390900"/>
            <a:ext cx="736427" cy="2247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4114800" y="1295401"/>
            <a:ext cx="1143000" cy="4343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err="1" smtClean="0"/>
              <a:t>Nguyên</a:t>
            </a:r>
            <a:r>
              <a:rPr lang="en-US" smtClean="0"/>
              <a:t> </a:t>
            </a:r>
            <a:r>
              <a:rPr lang="en-US" err="1" smtClean="0"/>
              <a:t>nhân</a:t>
            </a:r>
            <a:r>
              <a:rPr lang="en-US" smtClean="0"/>
              <a:t> </a:t>
            </a:r>
            <a:r>
              <a:rPr lang="en-US" err="1" smtClean="0"/>
              <a:t>ngoài</a:t>
            </a:r>
            <a:r>
              <a:rPr lang="en-US" smtClean="0"/>
              <a:t> </a:t>
            </a:r>
            <a:r>
              <a:rPr lang="en-US" err="1" smtClean="0"/>
              <a:t>phổi</a:t>
            </a:r>
            <a:r>
              <a:rPr lang="en-US" smtClean="0"/>
              <a:t> </a:t>
            </a:r>
            <a:endParaRPr lang="en-US"/>
          </a:p>
        </p:txBody>
      </p:sp>
      <p:sp>
        <p:nvSpPr>
          <p:cNvPr id="50" name="Rounded Rectangle 49"/>
          <p:cNvSpPr/>
          <p:nvPr/>
        </p:nvSpPr>
        <p:spPr>
          <a:xfrm>
            <a:off x="5793025" y="540567"/>
            <a:ext cx="3210579" cy="43344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Tắc</a:t>
            </a:r>
            <a:r>
              <a:rPr lang="en-US" smtClean="0"/>
              <a:t> </a:t>
            </a:r>
            <a:r>
              <a:rPr lang="en-US" err="1" smtClean="0"/>
              <a:t>nghẽn</a:t>
            </a:r>
            <a:r>
              <a:rPr lang="en-US" smtClean="0"/>
              <a:t> </a:t>
            </a:r>
            <a:r>
              <a:rPr lang="en-US" err="1" smtClean="0"/>
              <a:t>thanh-khí</a:t>
            </a:r>
            <a:r>
              <a:rPr lang="en-US" smtClean="0"/>
              <a:t> </a:t>
            </a:r>
            <a:r>
              <a:rPr lang="en-US" err="1" smtClean="0"/>
              <a:t>quản</a:t>
            </a:r>
            <a:endParaRPr lang="en-US"/>
          </a:p>
        </p:txBody>
      </p:sp>
      <p:sp>
        <p:nvSpPr>
          <p:cNvPr id="51" name="Rounded Rectangle 50"/>
          <p:cNvSpPr/>
          <p:nvPr/>
        </p:nvSpPr>
        <p:spPr>
          <a:xfrm>
            <a:off x="5762753" y="1083565"/>
            <a:ext cx="3278428" cy="34303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Tràn</a:t>
            </a:r>
            <a:r>
              <a:rPr lang="en-US" smtClean="0"/>
              <a:t> </a:t>
            </a:r>
            <a:r>
              <a:rPr lang="en-US" err="1" smtClean="0"/>
              <a:t>dịch</a:t>
            </a:r>
            <a:r>
              <a:rPr lang="en-US" smtClean="0"/>
              <a:t> </a:t>
            </a:r>
            <a:r>
              <a:rPr lang="en-US" err="1" smtClean="0"/>
              <a:t>màng</a:t>
            </a:r>
            <a:r>
              <a:rPr lang="en-US" smtClean="0"/>
              <a:t> </a:t>
            </a:r>
            <a:r>
              <a:rPr lang="en-US" err="1" smtClean="0"/>
              <a:t>phổi</a:t>
            </a:r>
            <a:endParaRPr lang="en-US"/>
          </a:p>
        </p:txBody>
      </p:sp>
      <p:sp>
        <p:nvSpPr>
          <p:cNvPr id="52" name="Rounded Rectangle 51"/>
          <p:cNvSpPr/>
          <p:nvPr/>
        </p:nvSpPr>
        <p:spPr>
          <a:xfrm>
            <a:off x="5790416" y="1508669"/>
            <a:ext cx="3290954" cy="3354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Tràn</a:t>
            </a:r>
            <a:r>
              <a:rPr lang="en-US" smtClean="0"/>
              <a:t> </a:t>
            </a:r>
            <a:r>
              <a:rPr lang="en-US" err="1" smtClean="0"/>
              <a:t>khí</a:t>
            </a:r>
            <a:r>
              <a:rPr lang="en-US" smtClean="0"/>
              <a:t> </a:t>
            </a:r>
            <a:r>
              <a:rPr lang="en-US" err="1" smtClean="0"/>
              <a:t>màng</a:t>
            </a:r>
            <a:r>
              <a:rPr lang="en-US" smtClean="0"/>
              <a:t> </a:t>
            </a:r>
            <a:r>
              <a:rPr lang="en-US" err="1" smtClean="0"/>
              <a:t>phổi</a:t>
            </a:r>
            <a:r>
              <a:rPr lang="en-US" smtClean="0"/>
              <a:t> </a:t>
            </a:r>
            <a:r>
              <a:rPr lang="en-US" err="1" smtClean="0"/>
              <a:t>thể</a:t>
            </a:r>
            <a:r>
              <a:rPr lang="en-US" smtClean="0"/>
              <a:t> </a:t>
            </a:r>
            <a:r>
              <a:rPr lang="en-US" err="1" smtClean="0"/>
              <a:t>tự</a:t>
            </a:r>
            <a:r>
              <a:rPr lang="en-US" smtClean="0"/>
              <a:t> do</a:t>
            </a:r>
            <a:endParaRPr lang="en-US"/>
          </a:p>
        </p:txBody>
      </p:sp>
      <p:sp>
        <p:nvSpPr>
          <p:cNvPr id="53" name="Rounded Rectangle 52"/>
          <p:cNvSpPr/>
          <p:nvPr/>
        </p:nvSpPr>
        <p:spPr>
          <a:xfrm>
            <a:off x="5791200" y="1918048"/>
            <a:ext cx="3327748" cy="30192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Chấn</a:t>
            </a:r>
            <a:r>
              <a:rPr lang="en-US" smtClean="0"/>
              <a:t> </a:t>
            </a:r>
            <a:r>
              <a:rPr lang="en-US" err="1" smtClean="0"/>
              <a:t>thương</a:t>
            </a:r>
            <a:r>
              <a:rPr lang="en-US" smtClean="0"/>
              <a:t> </a:t>
            </a:r>
            <a:r>
              <a:rPr lang="en-US" err="1" smtClean="0"/>
              <a:t>lồng</a:t>
            </a:r>
            <a:r>
              <a:rPr lang="en-US" smtClean="0"/>
              <a:t> </a:t>
            </a:r>
            <a:r>
              <a:rPr lang="en-US" err="1" smtClean="0"/>
              <a:t>ngực</a:t>
            </a:r>
            <a:endParaRPr lang="en-US"/>
          </a:p>
        </p:txBody>
      </p:sp>
      <p:sp>
        <p:nvSpPr>
          <p:cNvPr id="54" name="Rounded Rectangle 53"/>
          <p:cNvSpPr/>
          <p:nvPr/>
        </p:nvSpPr>
        <p:spPr>
          <a:xfrm>
            <a:off x="5790416" y="2289131"/>
            <a:ext cx="3303480" cy="4141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Tổn</a:t>
            </a:r>
            <a:r>
              <a:rPr lang="en-US" smtClean="0"/>
              <a:t> </a:t>
            </a:r>
            <a:r>
              <a:rPr lang="en-US" err="1" smtClean="0"/>
              <a:t>thương</a:t>
            </a:r>
            <a:r>
              <a:rPr lang="en-US" smtClean="0"/>
              <a:t> </a:t>
            </a:r>
            <a:r>
              <a:rPr lang="en-US" err="1" smtClean="0"/>
              <a:t>cơ</a:t>
            </a:r>
            <a:r>
              <a:rPr lang="en-US" smtClean="0"/>
              <a:t> </a:t>
            </a:r>
            <a:r>
              <a:rPr lang="en-US" err="1" smtClean="0"/>
              <a:t>hô</a:t>
            </a:r>
            <a:r>
              <a:rPr lang="en-US" smtClean="0"/>
              <a:t> </a:t>
            </a:r>
            <a:r>
              <a:rPr lang="en-US" err="1" smtClean="0"/>
              <a:t>hấp</a:t>
            </a:r>
            <a:endParaRPr lang="en-US"/>
          </a:p>
        </p:txBody>
      </p:sp>
      <p:sp>
        <p:nvSpPr>
          <p:cNvPr id="55" name="Rounded Rectangle 54"/>
          <p:cNvSpPr/>
          <p:nvPr/>
        </p:nvSpPr>
        <p:spPr>
          <a:xfrm>
            <a:off x="5791200" y="2787564"/>
            <a:ext cx="3290954" cy="533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Tổn</a:t>
            </a:r>
            <a:r>
              <a:rPr lang="en-US" smtClean="0"/>
              <a:t> </a:t>
            </a:r>
            <a:r>
              <a:rPr lang="en-US" err="1" smtClean="0"/>
              <a:t>thương</a:t>
            </a:r>
            <a:r>
              <a:rPr lang="en-US" smtClean="0"/>
              <a:t> </a:t>
            </a:r>
            <a:r>
              <a:rPr lang="en-US" err="1" smtClean="0"/>
              <a:t>thần</a:t>
            </a:r>
            <a:r>
              <a:rPr lang="en-US" smtClean="0"/>
              <a:t> </a:t>
            </a:r>
            <a:r>
              <a:rPr lang="en-US" err="1" smtClean="0"/>
              <a:t>kinh</a:t>
            </a:r>
            <a:r>
              <a:rPr lang="en-US" smtClean="0"/>
              <a:t> </a:t>
            </a:r>
            <a:r>
              <a:rPr lang="en-US" err="1" smtClean="0"/>
              <a:t>trung</a:t>
            </a:r>
            <a:r>
              <a:rPr lang="en-US" smtClean="0"/>
              <a:t> </a:t>
            </a:r>
            <a:r>
              <a:rPr lang="en-US" err="1" smtClean="0"/>
              <a:t>ương</a:t>
            </a:r>
            <a:endParaRPr lang="en-US"/>
          </a:p>
        </p:txBody>
      </p:sp>
      <p:sp>
        <p:nvSpPr>
          <p:cNvPr id="56" name="Rounded Rectangle 55"/>
          <p:cNvSpPr/>
          <p:nvPr/>
        </p:nvSpPr>
        <p:spPr>
          <a:xfrm>
            <a:off x="5793025" y="3404862"/>
            <a:ext cx="3235631" cy="3979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Giảm</a:t>
            </a:r>
            <a:r>
              <a:rPr lang="en-US" smtClean="0"/>
              <a:t> </a:t>
            </a:r>
            <a:r>
              <a:rPr lang="en-US" err="1" smtClean="0"/>
              <a:t>thông</a:t>
            </a:r>
            <a:r>
              <a:rPr lang="en-US" smtClean="0"/>
              <a:t> </a:t>
            </a:r>
            <a:r>
              <a:rPr lang="en-US" err="1" smtClean="0"/>
              <a:t>khí</a:t>
            </a:r>
            <a:r>
              <a:rPr lang="en-US" smtClean="0"/>
              <a:t> </a:t>
            </a:r>
            <a:r>
              <a:rPr lang="en-US" err="1" smtClean="0"/>
              <a:t>phế</a:t>
            </a:r>
            <a:r>
              <a:rPr lang="en-US" smtClean="0"/>
              <a:t> </a:t>
            </a:r>
            <a:r>
              <a:rPr lang="en-US" err="1" smtClean="0"/>
              <a:t>nang</a:t>
            </a:r>
            <a:endParaRPr lang="en-US"/>
          </a:p>
        </p:txBody>
      </p:sp>
      <p:sp>
        <p:nvSpPr>
          <p:cNvPr id="57" name="Rounded Rectangle 56"/>
          <p:cNvSpPr/>
          <p:nvPr/>
        </p:nvSpPr>
        <p:spPr>
          <a:xfrm>
            <a:off x="5791200" y="3925344"/>
            <a:ext cx="3167260" cy="58950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Sự</a:t>
            </a:r>
            <a:r>
              <a:rPr lang="en-US" smtClean="0"/>
              <a:t> </a:t>
            </a:r>
            <a:r>
              <a:rPr lang="en-US" err="1" smtClean="0"/>
              <a:t>mất</a:t>
            </a:r>
            <a:r>
              <a:rPr lang="en-US" smtClean="0"/>
              <a:t> </a:t>
            </a:r>
            <a:r>
              <a:rPr lang="en-US" err="1" smtClean="0"/>
              <a:t>cân</a:t>
            </a:r>
            <a:r>
              <a:rPr lang="en-US" smtClean="0"/>
              <a:t> </a:t>
            </a:r>
            <a:r>
              <a:rPr lang="en-US" err="1" smtClean="0"/>
              <a:t>bằng</a:t>
            </a:r>
            <a:r>
              <a:rPr lang="en-US" smtClean="0"/>
              <a:t> </a:t>
            </a:r>
            <a:r>
              <a:rPr lang="en-US" err="1" smtClean="0"/>
              <a:t>giữa</a:t>
            </a:r>
            <a:r>
              <a:rPr lang="en-US" smtClean="0"/>
              <a:t> </a:t>
            </a:r>
            <a:r>
              <a:rPr lang="en-US" err="1" smtClean="0"/>
              <a:t>thông</a:t>
            </a:r>
            <a:r>
              <a:rPr lang="en-US" smtClean="0"/>
              <a:t> </a:t>
            </a:r>
            <a:r>
              <a:rPr lang="en-US" err="1" smtClean="0"/>
              <a:t>khí</a:t>
            </a:r>
            <a:r>
              <a:rPr lang="en-US" smtClean="0"/>
              <a:t>/</a:t>
            </a:r>
            <a:r>
              <a:rPr lang="en-US" err="1" smtClean="0"/>
              <a:t>tưới</a:t>
            </a:r>
            <a:r>
              <a:rPr lang="en-US" smtClean="0"/>
              <a:t> </a:t>
            </a:r>
            <a:r>
              <a:rPr lang="en-US" err="1" smtClean="0"/>
              <a:t>máu</a:t>
            </a:r>
            <a:endParaRPr lang="en-US"/>
          </a:p>
        </p:txBody>
      </p:sp>
      <p:sp>
        <p:nvSpPr>
          <p:cNvPr id="58" name="Rounded Rectangle 57"/>
          <p:cNvSpPr/>
          <p:nvPr/>
        </p:nvSpPr>
        <p:spPr>
          <a:xfrm>
            <a:off x="5796156" y="4630976"/>
            <a:ext cx="3245025"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Rối</a:t>
            </a:r>
            <a:r>
              <a:rPr lang="en-US" smtClean="0"/>
              <a:t> </a:t>
            </a:r>
            <a:r>
              <a:rPr lang="en-US" err="1" smtClean="0"/>
              <a:t>loạn</a:t>
            </a:r>
            <a:r>
              <a:rPr lang="en-US" smtClean="0"/>
              <a:t> </a:t>
            </a:r>
            <a:r>
              <a:rPr lang="en-US" err="1" smtClean="0"/>
              <a:t>khuếch</a:t>
            </a:r>
            <a:r>
              <a:rPr lang="en-US" smtClean="0"/>
              <a:t> </a:t>
            </a:r>
            <a:r>
              <a:rPr lang="en-US" err="1" smtClean="0"/>
              <a:t>tán</a:t>
            </a:r>
            <a:endParaRPr lang="en-US"/>
          </a:p>
        </p:txBody>
      </p:sp>
      <p:sp>
        <p:nvSpPr>
          <p:cNvPr id="59" name="Rounded Rectangle 58"/>
          <p:cNvSpPr/>
          <p:nvPr/>
        </p:nvSpPr>
        <p:spPr>
          <a:xfrm>
            <a:off x="5793025" y="5239533"/>
            <a:ext cx="3270600"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Giảm</a:t>
            </a:r>
            <a:r>
              <a:rPr lang="en-US" smtClean="0"/>
              <a:t> </a:t>
            </a:r>
            <a:r>
              <a:rPr lang="en-US" err="1" smtClean="0"/>
              <a:t>khí</a:t>
            </a:r>
            <a:r>
              <a:rPr lang="en-US" smtClean="0"/>
              <a:t> </a:t>
            </a:r>
            <a:r>
              <a:rPr lang="en-US" err="1" smtClean="0"/>
              <a:t>cacbonic</a:t>
            </a:r>
            <a:r>
              <a:rPr lang="en-US" smtClean="0"/>
              <a:t> </a:t>
            </a:r>
            <a:r>
              <a:rPr lang="en-US" err="1" smtClean="0"/>
              <a:t>máu</a:t>
            </a:r>
            <a:endParaRPr lang="en-US"/>
          </a:p>
        </p:txBody>
      </p:sp>
      <p:sp>
        <p:nvSpPr>
          <p:cNvPr id="60" name="Rounded Rectangle 59"/>
          <p:cNvSpPr/>
          <p:nvPr/>
        </p:nvSpPr>
        <p:spPr>
          <a:xfrm>
            <a:off x="5791200" y="5861137"/>
            <a:ext cx="3272425" cy="457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err="1" smtClean="0"/>
              <a:t>Tăng</a:t>
            </a:r>
            <a:r>
              <a:rPr lang="en-US" smtClean="0"/>
              <a:t> </a:t>
            </a:r>
            <a:r>
              <a:rPr lang="en-US" err="1" smtClean="0"/>
              <a:t>khí</a:t>
            </a:r>
            <a:r>
              <a:rPr lang="en-US" smtClean="0"/>
              <a:t> </a:t>
            </a:r>
            <a:r>
              <a:rPr lang="en-US" err="1" smtClean="0"/>
              <a:t>cacbonic</a:t>
            </a:r>
            <a:r>
              <a:rPr lang="en-US" smtClean="0"/>
              <a:t> </a:t>
            </a:r>
            <a:r>
              <a:rPr lang="en-US" err="1" smtClean="0"/>
              <a:t>máu</a:t>
            </a:r>
            <a:endParaRPr lang="en-US"/>
          </a:p>
        </p:txBody>
      </p:sp>
      <p:cxnSp>
        <p:nvCxnSpPr>
          <p:cNvPr id="62" name="Straight Arrow Connector 61"/>
          <p:cNvCxnSpPr/>
          <p:nvPr/>
        </p:nvCxnSpPr>
        <p:spPr>
          <a:xfrm flipV="1">
            <a:off x="5257800" y="757292"/>
            <a:ext cx="504953" cy="3045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257800" y="1295400"/>
            <a:ext cx="504953" cy="2548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257800" y="1676400"/>
            <a:ext cx="504953" cy="2167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257800" y="2069012"/>
            <a:ext cx="504953" cy="1774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5257800" y="2496202"/>
            <a:ext cx="504953" cy="1429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5257800" y="3054264"/>
            <a:ext cx="504953" cy="871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5257800" y="3583488"/>
            <a:ext cx="504953" cy="34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57" idx="1"/>
          </p:cNvCxnSpPr>
          <p:nvPr/>
        </p:nvCxnSpPr>
        <p:spPr>
          <a:xfrm>
            <a:off x="5257800" y="3925344"/>
            <a:ext cx="533400" cy="294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endCxn id="58" idx="1"/>
          </p:cNvCxnSpPr>
          <p:nvPr/>
        </p:nvCxnSpPr>
        <p:spPr>
          <a:xfrm>
            <a:off x="5257800" y="3843925"/>
            <a:ext cx="538356" cy="996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endCxn id="59" idx="1"/>
          </p:cNvCxnSpPr>
          <p:nvPr/>
        </p:nvCxnSpPr>
        <p:spPr>
          <a:xfrm>
            <a:off x="5257800" y="3802824"/>
            <a:ext cx="535225" cy="16462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5257800" y="3782239"/>
            <a:ext cx="538356" cy="2078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320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5867400" cy="6858000"/>
          </a:xfrm>
        </p:spPr>
        <p:txBody>
          <a:bodyPr>
            <a:normAutofit fontScale="25000" lnSpcReduction="20000"/>
          </a:bodyPr>
          <a:lstStyle/>
          <a:p>
            <a:pPr marL="45720" indent="0" algn="ctr">
              <a:buNone/>
            </a:pPr>
            <a:r>
              <a:rPr lang="en-US" sz="11100" b="1" dirty="0" smtClean="0">
                <a:solidFill>
                  <a:srgbClr val="FF0000"/>
                </a:solidFill>
                <a:latin typeface="Times New Roman" pitchFamily="18" charset="0"/>
                <a:cs typeface="Times New Roman" pitchFamily="18" charset="0"/>
              </a:rPr>
              <a:t>2. TRIỆU CHỨNG </a:t>
            </a:r>
          </a:p>
          <a:p>
            <a:pPr marL="45720" indent="0" fontAlgn="base">
              <a:buNone/>
            </a:pPr>
            <a:r>
              <a:rPr lang="en-US" sz="8600" b="1" dirty="0">
                <a:solidFill>
                  <a:srgbClr val="FF0000"/>
                </a:solidFill>
                <a:latin typeface="Times New Roman" pitchFamily="18" charset="0"/>
                <a:cs typeface="Times New Roman" pitchFamily="18" charset="0"/>
              </a:rPr>
              <a:t> </a:t>
            </a:r>
            <a:r>
              <a:rPr lang="en-US" sz="8600" b="1" dirty="0" smtClean="0">
                <a:solidFill>
                  <a:srgbClr val="FF0000"/>
                </a:solidFill>
                <a:latin typeface="Times New Roman" pitchFamily="18" charset="0"/>
                <a:cs typeface="Times New Roman" pitchFamily="18" charset="0"/>
              </a:rPr>
              <a:t>   2.1 </a:t>
            </a:r>
            <a:r>
              <a:rPr lang="en-US" sz="8600" b="1" dirty="0" err="1" smtClean="0">
                <a:solidFill>
                  <a:srgbClr val="FF0000"/>
                </a:solidFill>
                <a:latin typeface="Times New Roman" pitchFamily="18" charset="0"/>
                <a:cs typeface="Times New Roman" pitchFamily="18" charset="0"/>
              </a:rPr>
              <a:t>Triệu</a:t>
            </a:r>
            <a:r>
              <a:rPr lang="en-US" sz="8600" b="1" dirty="0" smtClean="0">
                <a:solidFill>
                  <a:srgbClr val="FF0000"/>
                </a:solidFill>
                <a:latin typeface="Times New Roman" pitchFamily="18" charset="0"/>
                <a:cs typeface="Times New Roman" pitchFamily="18" charset="0"/>
              </a:rPr>
              <a:t> </a:t>
            </a:r>
            <a:r>
              <a:rPr lang="en-US" sz="8600" b="1" dirty="0" err="1" smtClean="0">
                <a:solidFill>
                  <a:srgbClr val="FF0000"/>
                </a:solidFill>
                <a:latin typeface="Times New Roman" pitchFamily="18" charset="0"/>
                <a:cs typeface="Times New Roman" pitchFamily="18" charset="0"/>
              </a:rPr>
              <a:t>chứng</a:t>
            </a:r>
            <a:r>
              <a:rPr lang="en-US" sz="8600" b="1" dirty="0" smtClean="0">
                <a:solidFill>
                  <a:srgbClr val="FF0000"/>
                </a:solidFill>
                <a:latin typeface="Times New Roman" pitchFamily="18" charset="0"/>
                <a:cs typeface="Times New Roman" pitchFamily="18" charset="0"/>
              </a:rPr>
              <a:t> </a:t>
            </a:r>
            <a:r>
              <a:rPr lang="en-US" sz="8600" b="1" dirty="0" err="1" smtClean="0">
                <a:solidFill>
                  <a:srgbClr val="FF0000"/>
                </a:solidFill>
                <a:latin typeface="Times New Roman" pitchFamily="18" charset="0"/>
                <a:cs typeface="Times New Roman" pitchFamily="18" charset="0"/>
              </a:rPr>
              <a:t>lâm</a:t>
            </a:r>
            <a:r>
              <a:rPr lang="en-US" sz="8600" b="1" dirty="0" smtClean="0">
                <a:solidFill>
                  <a:srgbClr val="FF0000"/>
                </a:solidFill>
                <a:latin typeface="Times New Roman" pitchFamily="18" charset="0"/>
                <a:cs typeface="Times New Roman" pitchFamily="18" charset="0"/>
              </a:rPr>
              <a:t> </a:t>
            </a:r>
            <a:r>
              <a:rPr lang="en-US" sz="8600" b="1" dirty="0" err="1" smtClean="0">
                <a:solidFill>
                  <a:srgbClr val="FF0000"/>
                </a:solidFill>
                <a:latin typeface="Times New Roman" pitchFamily="18" charset="0"/>
                <a:cs typeface="Times New Roman" pitchFamily="18" charset="0"/>
              </a:rPr>
              <a:t>sàng</a:t>
            </a:r>
            <a:r>
              <a:rPr lang="en-US" sz="8600" b="1" dirty="0" smtClean="0">
                <a:solidFill>
                  <a:srgbClr val="FF0000"/>
                </a:solidFill>
                <a:latin typeface="Times New Roman" pitchFamily="18" charset="0"/>
                <a:cs typeface="Times New Roman" pitchFamily="18" charset="0"/>
              </a:rPr>
              <a:t>:</a:t>
            </a:r>
          </a:p>
          <a:p>
            <a:pPr marL="45720" indent="0" fontAlgn="base">
              <a:buNone/>
            </a:pPr>
            <a:r>
              <a:rPr lang="en-US" sz="11200" b="1" dirty="0" smtClean="0">
                <a:latin typeface="Times New Roman" pitchFamily="18" charset="0"/>
                <a:cs typeface="Times New Roman" pitchFamily="18" charset="0"/>
              </a:rPr>
              <a:t> </a:t>
            </a:r>
            <a:r>
              <a:rPr lang="en-US" sz="8800" b="1" dirty="0">
                <a:latin typeface="Times New Roman" pitchFamily="18" charset="0"/>
                <a:cs typeface="Times New Roman" pitchFamily="18" charset="0"/>
              </a:rPr>
              <a:t>-</a:t>
            </a:r>
            <a:r>
              <a:rPr lang="en-US" sz="8800" b="1" dirty="0" err="1">
                <a:latin typeface="Times New Roman" pitchFamily="18" charset="0"/>
                <a:cs typeface="Times New Roman" pitchFamily="18" charset="0"/>
              </a:rPr>
              <a:t>Nhịp</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thở</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và</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biên</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độ</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hô</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hấp</a:t>
            </a:r>
            <a:r>
              <a:rPr lang="en-US" sz="8800" b="1" dirty="0">
                <a:latin typeface="Times New Roman" pitchFamily="18" charset="0"/>
                <a:cs typeface="Times New Roman" pitchFamily="18" charset="0"/>
              </a:rPr>
              <a:t>:</a:t>
            </a:r>
            <a:endParaRPr lang="en-US" sz="8800" dirty="0">
              <a:latin typeface="Times New Roman" pitchFamily="18" charset="0"/>
              <a:cs typeface="Times New Roman" pitchFamily="18" charset="0"/>
            </a:endParaRPr>
          </a:p>
          <a:p>
            <a:pPr marL="45720" indent="0" fontAlgn="base">
              <a:buNone/>
            </a:pPr>
            <a:r>
              <a:rPr lang="en-US" sz="8800" dirty="0" smtClean="0">
                <a:latin typeface="Times New Roman" pitchFamily="18" charset="0"/>
                <a:cs typeface="Times New Roman" pitchFamily="18" charset="0"/>
              </a:rPr>
              <a:t>      </a:t>
            </a:r>
            <a:r>
              <a:rPr lang="en-US" sz="8800" dirty="0" err="1" smtClean="0">
                <a:latin typeface="Times New Roman" pitchFamily="18" charset="0"/>
                <a:cs typeface="Times New Roman" pitchFamily="18" charset="0"/>
              </a:rPr>
              <a:t>Thiếu</a:t>
            </a:r>
            <a:r>
              <a:rPr lang="en-US" sz="8800" dirty="0" smtClean="0">
                <a:latin typeface="Times New Roman" pitchFamily="18" charset="0"/>
                <a:cs typeface="Times New Roman" pitchFamily="18" charset="0"/>
              </a:rPr>
              <a:t> </a:t>
            </a:r>
            <a:r>
              <a:rPr lang="en-US" sz="8800" dirty="0">
                <a:latin typeface="Times New Roman" pitchFamily="18" charset="0"/>
                <a:cs typeface="Times New Roman" pitchFamily="18" charset="0"/>
              </a:rPr>
              <a:t>oxy </a:t>
            </a:r>
            <a:r>
              <a:rPr lang="en-US" sz="8800" dirty="0" err="1">
                <a:latin typeface="Times New Roman" pitchFamily="18" charset="0"/>
                <a:cs typeface="Times New Roman" pitchFamily="18" charset="0"/>
              </a:rPr>
              <a:t>máu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và</a:t>
            </a:r>
            <a:r>
              <a:rPr lang="en-US" sz="8800" dirty="0">
                <a:latin typeface="Times New Roman" pitchFamily="18" charset="0"/>
                <a:cs typeface="Times New Roman" pitchFamily="18" charset="0"/>
              </a:rPr>
              <a:t> hay </a:t>
            </a:r>
            <a:r>
              <a:rPr lang="en-US" sz="8800" dirty="0" err="1">
                <a:latin typeface="Times New Roman" pitchFamily="18" charset="0"/>
                <a:cs typeface="Times New Roman" pitchFamily="18" charset="0"/>
              </a:rPr>
              <a:t>là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tăng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khí</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cácbonic</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máu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gây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nên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thở</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nhanh</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tần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số</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thở</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khoảng</a:t>
            </a:r>
            <a:r>
              <a:rPr lang="en-US" sz="8800" dirty="0">
                <a:latin typeface="Times New Roman" pitchFamily="18" charset="0"/>
                <a:cs typeface="Times New Roman" pitchFamily="18" charset="0"/>
              </a:rPr>
              <a:t> 40 </a:t>
            </a:r>
            <a:r>
              <a:rPr lang="en-US" sz="8800" dirty="0" err="1">
                <a:latin typeface="Times New Roman" pitchFamily="18" charset="0"/>
                <a:cs typeface="Times New Roman" pitchFamily="18" charset="0"/>
              </a:rPr>
              <a:t>lần</a:t>
            </a:r>
            <a:r>
              <a:rPr lang="en-US" sz="8800" dirty="0">
                <a:latin typeface="Times New Roman" pitchFamily="18" charset="0"/>
                <a:cs typeface="Times New Roman" pitchFamily="18" charset="0"/>
              </a:rPr>
              <a:t> / </a:t>
            </a:r>
            <a:r>
              <a:rPr lang="en-US" sz="8800" dirty="0" err="1">
                <a:latin typeface="Times New Roman" pitchFamily="18" charset="0"/>
                <a:cs typeface="Times New Roman" pitchFamily="18" charset="0"/>
              </a:rPr>
              <a:t>phút</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phối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hợp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với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sự</a:t>
            </a:r>
            <a:r>
              <a:rPr lang="en-US" sz="8800" dirty="0">
                <a:latin typeface="Times New Roman" pitchFamily="18" charset="0"/>
                <a:cs typeface="Times New Roman" pitchFamily="18" charset="0"/>
              </a:rPr>
              <a:t> co </a:t>
            </a:r>
            <a:r>
              <a:rPr lang="en-US" sz="8800" dirty="0" err="1">
                <a:latin typeface="Times New Roman" pitchFamily="18" charset="0"/>
                <a:cs typeface="Times New Roman" pitchFamily="18" charset="0"/>
              </a:rPr>
              <a:t>kéo</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các</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cơ</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hô</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hấp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thấy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rõ</a:t>
            </a:r>
            <a:r>
              <a:rPr lang="en-US" sz="8800" dirty="0">
                <a:latin typeface="Times New Roman" pitchFamily="18" charset="0"/>
                <a:cs typeface="Times New Roman" pitchFamily="18" charset="0"/>
              </a:rPr>
              <a:t> ở </a:t>
            </a:r>
            <a:r>
              <a:rPr lang="en-US" sz="8800" dirty="0" err="1">
                <a:latin typeface="Times New Roman" pitchFamily="18" charset="0"/>
                <a:cs typeface="Times New Roman" pitchFamily="18" charset="0"/>
              </a:rPr>
              <a:t>hỏm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trên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xương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ức</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các</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khoảng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gian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sườn</a:t>
            </a:r>
            <a:r>
              <a:rPr lang="en-US" sz="8800" dirty="0">
                <a:latin typeface="Times New Roman" pitchFamily="18" charset="0"/>
                <a:cs typeface="Times New Roman" pitchFamily="18" charset="0"/>
              </a:rPr>
              <a:t>; ở </a:t>
            </a:r>
            <a:r>
              <a:rPr lang="en-US" sz="8800" dirty="0" err="1">
                <a:latin typeface="Times New Roman" pitchFamily="18" charset="0"/>
                <a:cs typeface="Times New Roman" pitchFamily="18" charset="0"/>
              </a:rPr>
              <a:t>trẻ</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em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có</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thể</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kèm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theo</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cánh</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mũi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phập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phồng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Trong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những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trường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hợp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có</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tổn</a:t>
            </a:r>
            <a:r>
              <a:rPr lang="en-US" sz="8800" dirty="0">
                <a:latin typeface="Times New Roman" pitchFamily="18" charset="0"/>
                <a:cs typeface="Times New Roman" pitchFamily="18" charset="0"/>
              </a:rPr>
              <a:t> </a:t>
            </a:r>
            <a:r>
              <a:rPr lang="en-US" sz="8800" dirty="0" err="1" smtClean="0">
                <a:latin typeface="Times New Roman" pitchFamily="18" charset="0"/>
                <a:cs typeface="Times New Roman" pitchFamily="18" charset="0"/>
              </a:rPr>
              <a:t>thương</a:t>
            </a:r>
            <a:r>
              <a:rPr lang="en-US" sz="8800" dirty="0">
                <a:latin typeface="Times New Roman" pitchFamily="18" charset="0"/>
                <a:cs typeface="Times New Roman" pitchFamily="18" charset="0"/>
              </a:rPr>
              <a:t> </a:t>
            </a:r>
            <a:r>
              <a:rPr lang="en-US" sz="8800" dirty="0" err="1" smtClean="0">
                <a:latin typeface="Times New Roman" pitchFamily="18" charset="0"/>
                <a:cs typeface="Times New Roman" pitchFamily="18" charset="0"/>
              </a:rPr>
              <a:t>tần</a:t>
            </a:r>
            <a:r>
              <a:rPr lang="en-US" sz="8800" dirty="0" smtClean="0">
                <a:latin typeface="Times New Roman" pitchFamily="18" charset="0"/>
                <a:cs typeface="Times New Roman" pitchFamily="18" charset="0"/>
              </a:rPr>
              <a:t> </a:t>
            </a:r>
            <a:r>
              <a:rPr lang="en-US" sz="8800" dirty="0" err="1">
                <a:latin typeface="Times New Roman" pitchFamily="18" charset="0"/>
                <a:cs typeface="Times New Roman" pitchFamily="18" charset="0"/>
              </a:rPr>
              <a:t>số</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thở</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thường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giảm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biên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độ</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hô</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hấp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yếu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bệnh</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nhân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không</a:t>
            </a:r>
            <a:r>
              <a:rPr lang="en-US" sz="8800" dirty="0">
                <a:latin typeface="Times New Roman" pitchFamily="18" charset="0"/>
                <a:cs typeface="Times New Roman" pitchFamily="18" charset="0"/>
              </a:rPr>
              <a:t> ho </a:t>
            </a:r>
            <a:r>
              <a:rPr lang="en-US" sz="8800" dirty="0" err="1">
                <a:latin typeface="Times New Roman" pitchFamily="18" charset="0"/>
                <a:cs typeface="Times New Roman" pitchFamily="18" charset="0"/>
              </a:rPr>
              <a:t>được</a:t>
            </a:r>
            <a:r>
              <a:rPr lang="en-US" sz="8800" dirty="0">
                <a:latin typeface="Times New Roman" pitchFamily="18" charset="0"/>
                <a:cs typeface="Times New Roman" pitchFamily="18" charset="0"/>
              </a:rPr>
              <a:t>, do </a:t>
            </a:r>
            <a:r>
              <a:rPr lang="en-US" sz="8800" dirty="0" err="1">
                <a:latin typeface="Times New Roman" pitchFamily="18" charset="0"/>
                <a:cs typeface="Times New Roman" pitchFamily="18" charset="0"/>
              </a:rPr>
              <a:t>đó</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gây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nên</a:t>
            </a:r>
            <a:r>
              <a:rPr lang="en-US" sz="8800" dirty="0">
                <a:latin typeface="Times New Roman" pitchFamily="18" charset="0"/>
                <a:cs typeface="Times New Roman" pitchFamily="18" charset="0"/>
              </a:rPr>
              <a:t> ứ </a:t>
            </a:r>
            <a:r>
              <a:rPr lang="en-US" sz="8800" dirty="0" err="1">
                <a:latin typeface="Times New Roman" pitchFamily="18" charset="0"/>
                <a:cs typeface="Times New Roman" pitchFamily="18" charset="0"/>
              </a:rPr>
              <a:t>đọng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đàm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giải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trong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phế</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quản</a:t>
            </a:r>
            <a:r>
              <a:rPr lang="en-US" sz="8800" dirty="0">
                <a:latin typeface="Times New Roman" pitchFamily="18" charset="0"/>
                <a:cs typeface="Times New Roman" pitchFamily="18" charset="0"/>
              </a:rPr>
              <a:t>.</a:t>
            </a:r>
          </a:p>
          <a:p>
            <a:pPr marL="45720" indent="0" fontAlgn="base">
              <a:buNone/>
            </a:pPr>
            <a:r>
              <a:rPr lang="en-US" sz="8800" b="1" dirty="0" smtClean="0">
                <a:latin typeface="Times New Roman" pitchFamily="18" charset="0"/>
                <a:cs typeface="Times New Roman" pitchFamily="18" charset="0"/>
              </a:rPr>
              <a:t>-</a:t>
            </a:r>
            <a:r>
              <a:rPr lang="en-US" sz="8800" b="1" dirty="0" err="1">
                <a:latin typeface="Times New Roman" pitchFamily="18" charset="0"/>
                <a:cs typeface="Times New Roman" pitchFamily="18" charset="0"/>
              </a:rPr>
              <a:t>Tím</a:t>
            </a:r>
            <a:r>
              <a:rPr lang="en-US" sz="8800" b="1" dirty="0">
                <a:latin typeface="Times New Roman" pitchFamily="18" charset="0"/>
                <a:cs typeface="Times New Roman" pitchFamily="18" charset="0"/>
              </a:rPr>
              <a:t>:</a:t>
            </a:r>
            <a:endParaRPr lang="en-US" sz="8800" dirty="0">
              <a:latin typeface="Times New Roman" pitchFamily="18" charset="0"/>
              <a:cs typeface="Times New Roman" pitchFamily="18" charset="0"/>
            </a:endParaRPr>
          </a:p>
          <a:p>
            <a:pPr marL="45720" indent="0" fontAlgn="base">
              <a:buNone/>
            </a:pPr>
            <a:r>
              <a:rPr lang="en-US" sz="8800" dirty="0" smtClean="0">
                <a:latin typeface="Times New Roman" pitchFamily="18" charset="0"/>
                <a:cs typeface="Times New Roman" pitchFamily="18" charset="0"/>
              </a:rPr>
              <a:t>     </a:t>
            </a:r>
            <a:r>
              <a:rPr lang="en-US" sz="8800" dirty="0" err="1" smtClean="0">
                <a:latin typeface="Times New Roman" pitchFamily="18" charset="0"/>
                <a:cs typeface="Times New Roman" pitchFamily="18" charset="0"/>
              </a:rPr>
              <a:t>Tím</a:t>
            </a:r>
            <a:r>
              <a:rPr lang="en-US" sz="8800" dirty="0" smtClean="0">
                <a:latin typeface="Times New Roman" pitchFamily="18" charset="0"/>
                <a:cs typeface="Times New Roman" pitchFamily="18" charset="0"/>
              </a:rPr>
              <a:t> </a:t>
            </a:r>
            <a:r>
              <a:rPr lang="en-US" sz="8800" dirty="0" err="1">
                <a:latin typeface="Times New Roman" pitchFamily="18" charset="0"/>
                <a:cs typeface="Times New Roman" pitchFamily="18" charset="0"/>
              </a:rPr>
              <a:t>là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dấu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chứng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chủ</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yếu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xuất</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hiện</a:t>
            </a:r>
            <a:r>
              <a:rPr lang="en-US" sz="8800" dirty="0">
                <a:latin typeface="Times New Roman" pitchFamily="18" charset="0"/>
                <a:cs typeface="Times New Roman" pitchFamily="18" charset="0"/>
              </a:rPr>
              <a:t> ở </a:t>
            </a:r>
            <a:r>
              <a:rPr lang="en-US" sz="8800" dirty="0" err="1">
                <a:latin typeface="Times New Roman" pitchFamily="18" charset="0"/>
                <a:cs typeface="Times New Roman" pitchFamily="18" charset="0"/>
              </a:rPr>
              <a:t>môi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đầu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tay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chân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mặt</a:t>
            </a:r>
            <a:r>
              <a:rPr lang="en-US" sz="8800" dirty="0">
                <a:latin typeface="Times New Roman" pitchFamily="18" charset="0"/>
                <a:cs typeface="Times New Roman" pitchFamily="18" charset="0"/>
              </a:rPr>
              <a:t> hay </a:t>
            </a:r>
            <a:r>
              <a:rPr lang="en-US" sz="8800" dirty="0" err="1">
                <a:latin typeface="Times New Roman" pitchFamily="18" charset="0"/>
                <a:cs typeface="Times New Roman" pitchFamily="18" charset="0"/>
              </a:rPr>
              <a:t>toàn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thân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hemoblogine</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khử</a:t>
            </a:r>
            <a:r>
              <a:rPr lang="en-US" sz="8800" dirty="0">
                <a:latin typeface="Times New Roman" pitchFamily="18" charset="0"/>
                <a:cs typeface="Times New Roman" pitchFamily="18" charset="0"/>
              </a:rPr>
              <a:t> &gt; 50g / </a:t>
            </a:r>
            <a:r>
              <a:rPr lang="en-US" sz="8800" dirty="0" smtClean="0">
                <a:latin typeface="Times New Roman" pitchFamily="18" charset="0"/>
                <a:cs typeface="Times New Roman" pitchFamily="18" charset="0"/>
              </a:rPr>
              <a:t>l.</a:t>
            </a:r>
          </a:p>
          <a:p>
            <a:pPr marL="45720" indent="0" fontAlgn="base">
              <a:buNone/>
            </a:pP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Dấu</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hiệu</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tuần</a:t>
            </a:r>
            <a:r>
              <a:rPr lang="en-US" sz="8800" b="1" dirty="0">
                <a:latin typeface="Times New Roman" pitchFamily="18" charset="0"/>
                <a:cs typeface="Times New Roman" pitchFamily="18" charset="0"/>
              </a:rPr>
              <a:t> </a:t>
            </a:r>
            <a:r>
              <a:rPr lang="en-US" sz="8800" b="1" dirty="0" err="1">
                <a:latin typeface="Times New Roman" pitchFamily="18" charset="0"/>
                <a:cs typeface="Times New Roman" pitchFamily="18" charset="0"/>
              </a:rPr>
              <a:t>hoàn</a:t>
            </a:r>
            <a:r>
              <a:rPr lang="en-US" sz="8800" b="1" dirty="0">
                <a:latin typeface="Times New Roman" pitchFamily="18" charset="0"/>
                <a:cs typeface="Times New Roman" pitchFamily="18" charset="0"/>
              </a:rPr>
              <a:t>:</a:t>
            </a:r>
            <a:endParaRPr lang="en-US" sz="8800" dirty="0">
              <a:latin typeface="Times New Roman" pitchFamily="18" charset="0"/>
              <a:cs typeface="Times New Roman" pitchFamily="18" charset="0"/>
            </a:endParaRPr>
          </a:p>
          <a:p>
            <a:pPr marL="45720" indent="0" fontAlgn="base">
              <a:buNone/>
            </a:pPr>
            <a:r>
              <a:rPr lang="en-US" sz="8800" dirty="0" smtClean="0">
                <a:latin typeface="Times New Roman" pitchFamily="18" charset="0"/>
                <a:cs typeface="Times New Roman" pitchFamily="18" charset="0"/>
              </a:rPr>
              <a:t>     </a:t>
            </a:r>
            <a:r>
              <a:rPr lang="en-US" sz="8800" dirty="0" err="1" smtClean="0">
                <a:latin typeface="Times New Roman" pitchFamily="18" charset="0"/>
                <a:cs typeface="Times New Roman" pitchFamily="18" charset="0"/>
              </a:rPr>
              <a:t>Thiếu</a:t>
            </a:r>
            <a:r>
              <a:rPr lang="en-US" sz="8800" dirty="0" smtClean="0">
                <a:latin typeface="Times New Roman" pitchFamily="18" charset="0"/>
                <a:cs typeface="Times New Roman" pitchFamily="18" charset="0"/>
              </a:rPr>
              <a:t> </a:t>
            </a:r>
            <a:r>
              <a:rPr lang="en-US" sz="8800" dirty="0">
                <a:latin typeface="Times New Roman" pitchFamily="18" charset="0"/>
                <a:cs typeface="Times New Roman" pitchFamily="18" charset="0"/>
              </a:rPr>
              <a:t>oxy </a:t>
            </a:r>
            <a:r>
              <a:rPr lang="en-US" sz="8800" dirty="0" err="1">
                <a:latin typeface="Times New Roman" pitchFamily="18" charset="0"/>
                <a:cs typeface="Times New Roman" pitchFamily="18" charset="0"/>
              </a:rPr>
              <a:t>máu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tăng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khí</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cácbonic</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máu</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làm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tăng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tỉ</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catécholamine</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như</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vậy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làm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mạch</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nhanh</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gây</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nên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những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cơn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tăng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huyết</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áp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và</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tăng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cung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lượng</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tim</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có</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thể</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có</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loạn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nhịp</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trên</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thất</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giai</a:t>
            </a:r>
            <a:r>
              <a:rPr lang="en-US" sz="8800" dirty="0">
                <a:latin typeface="Times New Roman" pitchFamily="18" charset="0"/>
                <a:cs typeface="Times New Roman" pitchFamily="18" charset="0"/>
              </a:rPr>
              <a:t> </a:t>
            </a:r>
            <a:r>
              <a:rPr lang="en-US" sz="8800" dirty="0" err="1">
                <a:latin typeface="Times New Roman" pitchFamily="18" charset="0"/>
                <a:cs typeface="Times New Roman" pitchFamily="18" charset="0"/>
              </a:rPr>
              <a:t>đoạ</a:t>
            </a:r>
            <a:r>
              <a:rPr lang="en-US" sz="9600" dirty="0" err="1">
                <a:latin typeface="Times New Roman" pitchFamily="18" charset="0"/>
                <a:cs typeface="Times New Roman" pitchFamily="18" charset="0"/>
              </a:rPr>
              <a:t>n</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sau</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huyết</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áp</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có</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thể</a:t>
            </a:r>
            <a:r>
              <a:rPr lang="en-US" sz="9600" dirty="0">
                <a:latin typeface="Times New Roman" pitchFamily="18" charset="0"/>
                <a:cs typeface="Times New Roman" pitchFamily="18" charset="0"/>
              </a:rPr>
              <a:t> </a:t>
            </a:r>
            <a:r>
              <a:rPr lang="en-US" sz="9600" dirty="0" err="1">
                <a:latin typeface="Times New Roman" pitchFamily="18" charset="0"/>
                <a:cs typeface="Times New Roman" pitchFamily="18" charset="0"/>
              </a:rPr>
              <a:t>hạ</a:t>
            </a:r>
            <a:r>
              <a:rPr lang="en-US" sz="9600" dirty="0">
                <a:latin typeface="Times New Roman" pitchFamily="18" charset="0"/>
                <a:cs typeface="Times New Roman" pitchFamily="18" charset="0"/>
              </a:rPr>
              <a:t>.</a:t>
            </a:r>
          </a:p>
          <a:p>
            <a:pPr marL="45720" indent="0" fontAlgn="base">
              <a:buNone/>
            </a:pPr>
            <a:endParaRPr lang="en-US" sz="86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143000"/>
            <a:ext cx="3276599" cy="2514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3962400"/>
            <a:ext cx="3276599" cy="2743200"/>
          </a:xfrm>
          <a:prstGeom prst="rect">
            <a:avLst/>
          </a:prstGeom>
        </p:spPr>
      </p:pic>
    </p:spTree>
    <p:extLst>
      <p:ext uri="{BB962C8B-B14F-4D97-AF65-F5344CB8AC3E}">
        <p14:creationId xmlns:p14="http://schemas.microsoft.com/office/powerpoint/2010/main" val="2268059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943599" cy="762000"/>
          </a:xfrm>
        </p:spPr>
        <p:txBody>
          <a:bodyPr/>
          <a:lstStyle/>
          <a:p>
            <a:pPr marL="0" indent="0">
              <a:buNone/>
            </a:pPr>
            <a:endParaRPr lang="en-US" sz="3600" dirty="0">
              <a:solidFill>
                <a:schemeClr val="accent6"/>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33403" y="762000"/>
            <a:ext cx="9144000" cy="6096000"/>
          </a:xfrm>
        </p:spPr>
        <p:txBody>
          <a:bodyPr/>
          <a:lstStyle/>
          <a:p>
            <a:pPr marL="45720" indent="0" fontAlgn="base">
              <a:buNone/>
            </a:pPr>
            <a:r>
              <a:rPr lang="en-US" b="1" dirty="0"/>
              <a:t> -</a:t>
            </a:r>
            <a:r>
              <a:rPr lang="en-US" b="1" dirty="0" err="1"/>
              <a:t>Dấu</a:t>
            </a:r>
            <a:r>
              <a:rPr lang="en-US" b="1" dirty="0"/>
              <a:t> </a:t>
            </a:r>
            <a:r>
              <a:rPr lang="en-US" b="1" dirty="0" err="1"/>
              <a:t>hiệu</a:t>
            </a:r>
            <a:r>
              <a:rPr lang="en-US" b="1" dirty="0"/>
              <a:t> </a:t>
            </a:r>
            <a:r>
              <a:rPr lang="en-US" b="1" dirty="0" err="1"/>
              <a:t>suy</a:t>
            </a:r>
            <a:r>
              <a:rPr lang="en-US" b="1" dirty="0"/>
              <a:t> </a:t>
            </a:r>
            <a:r>
              <a:rPr lang="en-US" b="1" dirty="0" err="1"/>
              <a:t>thất</a:t>
            </a:r>
            <a:r>
              <a:rPr lang="en-US" b="1" dirty="0"/>
              <a:t> </a:t>
            </a:r>
            <a:r>
              <a:rPr lang="en-US" b="1" dirty="0" err="1"/>
              <a:t>phải</a:t>
            </a:r>
            <a:r>
              <a:rPr lang="en-US" b="1" dirty="0"/>
              <a:t> </a:t>
            </a:r>
            <a:r>
              <a:rPr lang="en-US" b="1" dirty="0" err="1"/>
              <a:t>cấp</a:t>
            </a:r>
            <a:r>
              <a:rPr lang="en-US" b="1" dirty="0"/>
              <a:t>:</a:t>
            </a:r>
            <a:endParaRPr lang="en-US" dirty="0"/>
          </a:p>
          <a:p>
            <a:pPr marL="45720" indent="0" fontAlgn="base">
              <a:buNone/>
            </a:pPr>
            <a:r>
              <a:rPr lang="en-US" dirty="0" smtClean="0"/>
              <a:t>     </a:t>
            </a:r>
            <a:r>
              <a:rPr lang="en-US" dirty="0" err="1" smtClean="0"/>
              <a:t>Đặc</a:t>
            </a:r>
            <a:r>
              <a:rPr lang="en-US" dirty="0" smtClean="0"/>
              <a:t> </a:t>
            </a:r>
            <a:r>
              <a:rPr lang="en-US" dirty="0" err="1"/>
              <a:t>biệt</a:t>
            </a:r>
            <a:r>
              <a:rPr lang="en-US" dirty="0"/>
              <a:t> </a:t>
            </a:r>
            <a:r>
              <a:rPr lang="en-US" dirty="0" err="1"/>
              <a:t>thường</a:t>
            </a:r>
            <a:r>
              <a:rPr lang="en-US" dirty="0"/>
              <a:t> </a:t>
            </a:r>
            <a:r>
              <a:rPr lang="en-US" dirty="0" err="1"/>
              <a:t>gặp</a:t>
            </a:r>
            <a:r>
              <a:rPr lang="en-US" dirty="0"/>
              <a:t> </a:t>
            </a:r>
            <a:r>
              <a:rPr lang="en-US" dirty="0" err="1"/>
              <a:t>trong</a:t>
            </a:r>
            <a:r>
              <a:rPr lang="en-US" dirty="0"/>
              <a:t> </a:t>
            </a:r>
            <a:r>
              <a:rPr lang="en-US" dirty="0" err="1"/>
              <a:t>đợt</a:t>
            </a:r>
            <a:r>
              <a:rPr lang="en-US" dirty="0"/>
              <a:t> </a:t>
            </a:r>
            <a:r>
              <a:rPr lang="en-US" dirty="0" err="1"/>
              <a:t>cấp</a:t>
            </a:r>
            <a:r>
              <a:rPr lang="en-US" dirty="0"/>
              <a:t> </a:t>
            </a:r>
            <a:r>
              <a:rPr lang="en-US" dirty="0" err="1"/>
              <a:t>của</a:t>
            </a:r>
            <a:r>
              <a:rPr lang="en-US" dirty="0"/>
              <a:t> </a:t>
            </a:r>
            <a:r>
              <a:rPr lang="en-US" dirty="0" err="1"/>
              <a:t>suy</a:t>
            </a:r>
            <a:r>
              <a:rPr lang="en-US" dirty="0"/>
              <a:t> </a:t>
            </a:r>
            <a:r>
              <a:rPr lang="en-US" dirty="0" err="1"/>
              <a:t>hô</a:t>
            </a:r>
            <a:r>
              <a:rPr lang="en-US" dirty="0"/>
              <a:t> </a:t>
            </a:r>
            <a:r>
              <a:rPr lang="en-US" dirty="0" err="1"/>
              <a:t>hấp</a:t>
            </a:r>
            <a:r>
              <a:rPr lang="en-US" dirty="0"/>
              <a:t> </a:t>
            </a:r>
            <a:r>
              <a:rPr lang="en-US" dirty="0" err="1"/>
              <a:t>mạn</a:t>
            </a:r>
            <a:r>
              <a:rPr lang="en-US" dirty="0"/>
              <a:t>. </a:t>
            </a:r>
            <a:r>
              <a:rPr lang="en-US" dirty="0" err="1"/>
              <a:t>Dấu</a:t>
            </a:r>
            <a:r>
              <a:rPr lang="en-US" dirty="0"/>
              <a:t> </a:t>
            </a:r>
            <a:r>
              <a:rPr lang="en-US" dirty="0" err="1"/>
              <a:t>chứng</a:t>
            </a:r>
            <a:r>
              <a:rPr lang="en-US" dirty="0"/>
              <a:t> </a:t>
            </a:r>
            <a:r>
              <a:rPr lang="en-US" dirty="0" err="1"/>
              <a:t>chính</a:t>
            </a:r>
            <a:r>
              <a:rPr lang="en-US" dirty="0"/>
              <a:t> </a:t>
            </a:r>
            <a:r>
              <a:rPr lang="en-US" dirty="0" err="1"/>
              <a:t>là</a:t>
            </a:r>
            <a:r>
              <a:rPr lang="en-US" dirty="0"/>
              <a:t>: </a:t>
            </a:r>
            <a:r>
              <a:rPr lang="en-US" dirty="0" err="1"/>
              <a:t>gan</a:t>
            </a:r>
            <a:r>
              <a:rPr lang="en-US" dirty="0"/>
              <a:t> </a:t>
            </a:r>
            <a:r>
              <a:rPr lang="en-US" dirty="0" err="1"/>
              <a:t>lớn</a:t>
            </a:r>
            <a:r>
              <a:rPr lang="en-US" dirty="0"/>
              <a:t>, </a:t>
            </a:r>
            <a:r>
              <a:rPr lang="en-US" dirty="0" err="1"/>
              <a:t>dấu</a:t>
            </a:r>
            <a:r>
              <a:rPr lang="en-US" dirty="0"/>
              <a:t> </a:t>
            </a:r>
            <a:r>
              <a:rPr lang="en-US" dirty="0" err="1"/>
              <a:t>hiệu</a:t>
            </a:r>
            <a:r>
              <a:rPr lang="en-US" dirty="0"/>
              <a:t> </a:t>
            </a:r>
            <a:r>
              <a:rPr lang="en-US" dirty="0" err="1"/>
              <a:t>phản</a:t>
            </a:r>
            <a:r>
              <a:rPr lang="en-US" dirty="0"/>
              <a:t> </a:t>
            </a:r>
            <a:r>
              <a:rPr lang="en-US" dirty="0" err="1"/>
              <a:t>hồi</a:t>
            </a:r>
            <a:r>
              <a:rPr lang="en-US" dirty="0"/>
              <a:t> </a:t>
            </a:r>
            <a:r>
              <a:rPr lang="en-US" dirty="0" err="1"/>
              <a:t>gan</a:t>
            </a:r>
            <a:r>
              <a:rPr lang="en-US" dirty="0"/>
              <a:t> </a:t>
            </a:r>
            <a:r>
              <a:rPr lang="en-US" dirty="0" err="1"/>
              <a:t>tĩnh</a:t>
            </a:r>
            <a:r>
              <a:rPr lang="en-US" dirty="0"/>
              <a:t> </a:t>
            </a:r>
            <a:r>
              <a:rPr lang="en-US" dirty="0" err="1"/>
              <a:t>mạch</a:t>
            </a:r>
            <a:r>
              <a:rPr lang="en-US" dirty="0"/>
              <a:t> </a:t>
            </a:r>
            <a:r>
              <a:rPr lang="en-US" dirty="0" err="1"/>
              <a:t>cổ</a:t>
            </a:r>
            <a:r>
              <a:rPr lang="en-US" dirty="0"/>
              <a:t>, </a:t>
            </a:r>
            <a:r>
              <a:rPr lang="en-US" dirty="0" err="1"/>
              <a:t>nặng</a:t>
            </a:r>
            <a:r>
              <a:rPr lang="en-US" dirty="0"/>
              <a:t> </a:t>
            </a:r>
            <a:r>
              <a:rPr lang="en-US" dirty="0" err="1"/>
              <a:t>hơn</a:t>
            </a:r>
            <a:r>
              <a:rPr lang="en-US" dirty="0"/>
              <a:t> </a:t>
            </a:r>
            <a:r>
              <a:rPr lang="en-US" dirty="0" err="1"/>
              <a:t>là</a:t>
            </a:r>
            <a:r>
              <a:rPr lang="en-US" dirty="0"/>
              <a:t> </a:t>
            </a:r>
            <a:r>
              <a:rPr lang="en-US" dirty="0" err="1"/>
              <a:t>tĩnh</a:t>
            </a:r>
            <a:r>
              <a:rPr lang="en-US" dirty="0"/>
              <a:t> </a:t>
            </a:r>
            <a:r>
              <a:rPr lang="en-US" dirty="0" err="1"/>
              <a:t>mạch</a:t>
            </a:r>
            <a:r>
              <a:rPr lang="en-US" dirty="0"/>
              <a:t> </a:t>
            </a:r>
            <a:r>
              <a:rPr lang="en-US" dirty="0" err="1"/>
              <a:t>cổ</a:t>
            </a:r>
            <a:r>
              <a:rPr lang="en-US" dirty="0"/>
              <a:t> </a:t>
            </a:r>
            <a:r>
              <a:rPr lang="en-US" dirty="0" err="1"/>
              <a:t>nổi</a:t>
            </a:r>
            <a:r>
              <a:rPr lang="en-US" dirty="0"/>
              <a:t> </a:t>
            </a:r>
            <a:r>
              <a:rPr lang="en-US" dirty="0" err="1"/>
              <a:t>tự</a:t>
            </a:r>
            <a:r>
              <a:rPr lang="en-US" dirty="0"/>
              <a:t> </a:t>
            </a:r>
            <a:r>
              <a:rPr lang="en-US" dirty="0" err="1"/>
              <a:t>nhiên</a:t>
            </a:r>
            <a:r>
              <a:rPr lang="en-US" dirty="0"/>
              <a:t> (ở </a:t>
            </a:r>
            <a:r>
              <a:rPr lang="en-US" dirty="0" err="1"/>
              <a:t>tư</a:t>
            </a:r>
            <a:r>
              <a:rPr lang="en-US" dirty="0"/>
              <a:t> </a:t>
            </a:r>
            <a:r>
              <a:rPr lang="en-US" dirty="0" err="1"/>
              <a:t>thế</a:t>
            </a:r>
            <a:r>
              <a:rPr lang="en-US" dirty="0"/>
              <a:t> 450), </a:t>
            </a:r>
            <a:r>
              <a:rPr lang="en-US" dirty="0" err="1"/>
              <a:t>những</a:t>
            </a:r>
            <a:r>
              <a:rPr lang="en-US" dirty="0"/>
              <a:t> </a:t>
            </a:r>
            <a:r>
              <a:rPr lang="en-US" dirty="0" err="1"/>
              <a:t>dấu</a:t>
            </a:r>
            <a:r>
              <a:rPr lang="en-US" dirty="0"/>
              <a:t> </a:t>
            </a:r>
            <a:r>
              <a:rPr lang="en-US" dirty="0" err="1"/>
              <a:t>chứng</a:t>
            </a:r>
            <a:r>
              <a:rPr lang="en-US" dirty="0"/>
              <a:t> </a:t>
            </a:r>
            <a:r>
              <a:rPr lang="en-US" dirty="0" err="1"/>
              <a:t>nầy</a:t>
            </a:r>
            <a:r>
              <a:rPr lang="en-US" dirty="0"/>
              <a:t> </a:t>
            </a:r>
            <a:r>
              <a:rPr lang="en-US" dirty="0" err="1"/>
              <a:t>giảm</a:t>
            </a:r>
            <a:r>
              <a:rPr lang="en-US" dirty="0"/>
              <a:t> </a:t>
            </a:r>
            <a:r>
              <a:rPr lang="en-US" dirty="0" err="1"/>
              <a:t>khi</a:t>
            </a:r>
            <a:r>
              <a:rPr lang="en-US" dirty="0"/>
              <a:t> </a:t>
            </a:r>
            <a:r>
              <a:rPr lang="en-US" dirty="0" err="1"/>
              <a:t>suy</a:t>
            </a:r>
            <a:r>
              <a:rPr lang="en-US" dirty="0"/>
              <a:t> </a:t>
            </a:r>
            <a:r>
              <a:rPr lang="en-US" dirty="0" err="1"/>
              <a:t>hô</a:t>
            </a:r>
            <a:r>
              <a:rPr lang="en-US" dirty="0"/>
              <a:t> </a:t>
            </a:r>
            <a:r>
              <a:rPr lang="en-US" dirty="0" err="1"/>
              <a:t>hấp</a:t>
            </a:r>
            <a:r>
              <a:rPr lang="en-US" dirty="0"/>
              <a:t> </a:t>
            </a:r>
            <a:r>
              <a:rPr lang="en-US" dirty="0" err="1"/>
              <a:t>cấp</a:t>
            </a:r>
            <a:r>
              <a:rPr lang="en-US" dirty="0"/>
              <a:t> </a:t>
            </a:r>
            <a:r>
              <a:rPr lang="en-US" dirty="0" err="1"/>
              <a:t>giảm</a:t>
            </a:r>
            <a:r>
              <a:rPr lang="en-US" dirty="0"/>
              <a:t>.</a:t>
            </a:r>
          </a:p>
          <a:p>
            <a:pPr marL="45720" indent="0" fontAlgn="base">
              <a:buNone/>
            </a:pPr>
            <a:r>
              <a:rPr lang="en-US" b="1" dirty="0"/>
              <a:t> -</a:t>
            </a:r>
            <a:r>
              <a:rPr lang="en-US" b="1" dirty="0" err="1"/>
              <a:t>Dấu</a:t>
            </a:r>
            <a:r>
              <a:rPr lang="en-US" b="1" dirty="0"/>
              <a:t> </a:t>
            </a:r>
            <a:r>
              <a:rPr lang="en-US" b="1" dirty="0" err="1"/>
              <a:t>chứng</a:t>
            </a:r>
            <a:r>
              <a:rPr lang="en-US" b="1" dirty="0"/>
              <a:t>  </a:t>
            </a:r>
            <a:r>
              <a:rPr lang="en-US" b="1" dirty="0" err="1"/>
              <a:t>thần</a:t>
            </a:r>
            <a:r>
              <a:rPr lang="en-US" b="1" dirty="0"/>
              <a:t> </a:t>
            </a:r>
            <a:r>
              <a:rPr lang="en-US" b="1" dirty="0" err="1"/>
              <a:t>kinh</a:t>
            </a:r>
            <a:r>
              <a:rPr lang="en-US" b="1" dirty="0"/>
              <a:t> </a:t>
            </a:r>
            <a:r>
              <a:rPr lang="en-US" b="1" dirty="0" err="1"/>
              <a:t>tâm</a:t>
            </a:r>
            <a:r>
              <a:rPr lang="en-US" b="1" dirty="0"/>
              <a:t> </a:t>
            </a:r>
            <a:r>
              <a:rPr lang="en-US" b="1" dirty="0" err="1"/>
              <a:t>thần</a:t>
            </a:r>
            <a:r>
              <a:rPr lang="en-US" b="1" dirty="0"/>
              <a:t>:</a:t>
            </a:r>
            <a:endParaRPr lang="en-US" dirty="0"/>
          </a:p>
          <a:p>
            <a:pPr marL="45720" indent="0" fontAlgn="base">
              <a:buNone/>
            </a:pPr>
            <a:r>
              <a:rPr lang="en-US" dirty="0" smtClean="0"/>
              <a:t>      </a:t>
            </a:r>
            <a:r>
              <a:rPr lang="en-US" dirty="0" err="1" smtClean="0"/>
              <a:t>Dấu</a:t>
            </a:r>
            <a:r>
              <a:rPr lang="en-US" dirty="0" smtClean="0"/>
              <a:t> </a:t>
            </a:r>
            <a:r>
              <a:rPr lang="en-US" dirty="0" err="1"/>
              <a:t>chứng</a:t>
            </a:r>
            <a:r>
              <a:rPr lang="en-US" dirty="0"/>
              <a:t> </a:t>
            </a:r>
            <a:r>
              <a:rPr lang="en-US" dirty="0" err="1"/>
              <a:t>nầy</a:t>
            </a:r>
            <a:r>
              <a:rPr lang="en-US" dirty="0"/>
              <a:t> </a:t>
            </a:r>
            <a:r>
              <a:rPr lang="en-US" dirty="0" err="1"/>
              <a:t>chỉ</a:t>
            </a:r>
            <a:r>
              <a:rPr lang="en-US" dirty="0"/>
              <a:t> </a:t>
            </a:r>
            <a:r>
              <a:rPr lang="en-US" dirty="0" err="1"/>
              <a:t>gặp</a:t>
            </a:r>
            <a:r>
              <a:rPr lang="en-US" dirty="0"/>
              <a:t> </a:t>
            </a:r>
            <a:r>
              <a:rPr lang="en-US" dirty="0" err="1"/>
              <a:t>trong</a:t>
            </a:r>
            <a:r>
              <a:rPr lang="en-US" dirty="0"/>
              <a:t> </a:t>
            </a:r>
            <a:r>
              <a:rPr lang="en-US" dirty="0" err="1"/>
              <a:t>suy</a:t>
            </a:r>
            <a:r>
              <a:rPr lang="en-US" dirty="0"/>
              <a:t> </a:t>
            </a:r>
            <a:r>
              <a:rPr lang="en-US" dirty="0" err="1"/>
              <a:t>hô</a:t>
            </a:r>
            <a:r>
              <a:rPr lang="en-US" dirty="0"/>
              <a:t> </a:t>
            </a:r>
            <a:r>
              <a:rPr lang="en-US" dirty="0" err="1"/>
              <a:t>hấp</a:t>
            </a:r>
            <a:r>
              <a:rPr lang="en-US" dirty="0"/>
              <a:t> </a:t>
            </a:r>
            <a:r>
              <a:rPr lang="en-US" dirty="0" err="1"/>
              <a:t>cấp</a:t>
            </a:r>
            <a:r>
              <a:rPr lang="en-US" dirty="0"/>
              <a:t> </a:t>
            </a:r>
            <a:r>
              <a:rPr lang="en-US" dirty="0" err="1"/>
              <a:t>nặng</a:t>
            </a:r>
            <a:r>
              <a:rPr lang="en-US" dirty="0"/>
              <a:t>; </a:t>
            </a:r>
            <a:r>
              <a:rPr lang="en-US" dirty="0" err="1"/>
              <a:t>đó</a:t>
            </a:r>
            <a:r>
              <a:rPr lang="en-US" dirty="0"/>
              <a:t> </a:t>
            </a:r>
            <a:r>
              <a:rPr lang="en-US" dirty="0" err="1"/>
              <a:t>là</a:t>
            </a:r>
            <a:r>
              <a:rPr lang="en-US" dirty="0"/>
              <a:t> </a:t>
            </a:r>
            <a:r>
              <a:rPr lang="en-US" dirty="0" err="1"/>
              <a:t>trạng</a:t>
            </a:r>
            <a:r>
              <a:rPr lang="en-US" dirty="0"/>
              <a:t> </a:t>
            </a:r>
            <a:r>
              <a:rPr lang="en-US" dirty="0" err="1"/>
              <a:t>thái</a:t>
            </a:r>
            <a:r>
              <a:rPr lang="en-US" dirty="0"/>
              <a:t> </a:t>
            </a:r>
            <a:r>
              <a:rPr lang="en-US" dirty="0" err="1"/>
              <a:t>kích</a:t>
            </a:r>
            <a:r>
              <a:rPr lang="en-US" dirty="0"/>
              <a:t> </a:t>
            </a:r>
            <a:r>
              <a:rPr lang="en-US" dirty="0" err="1"/>
              <a:t>thích</a:t>
            </a:r>
            <a:r>
              <a:rPr lang="en-US" dirty="0"/>
              <a:t>, </a:t>
            </a:r>
            <a:r>
              <a:rPr lang="en-US" dirty="0" err="1"/>
              <a:t>vật</a:t>
            </a:r>
            <a:r>
              <a:rPr lang="en-US" dirty="0"/>
              <a:t> </a:t>
            </a:r>
            <a:r>
              <a:rPr lang="en-US" dirty="0" err="1"/>
              <a:t>vã</a:t>
            </a:r>
            <a:r>
              <a:rPr lang="en-US" dirty="0"/>
              <a:t>, </a:t>
            </a:r>
            <a:r>
              <a:rPr lang="en-US" dirty="0" err="1"/>
              <a:t>rối</a:t>
            </a:r>
            <a:r>
              <a:rPr lang="en-US" dirty="0"/>
              <a:t> </a:t>
            </a:r>
            <a:r>
              <a:rPr lang="en-US" dirty="0" err="1"/>
              <a:t>loạn</a:t>
            </a:r>
            <a:r>
              <a:rPr lang="en-US" dirty="0"/>
              <a:t> tri </a:t>
            </a:r>
            <a:r>
              <a:rPr lang="en-US" dirty="0" err="1"/>
              <a:t>giác</a:t>
            </a:r>
            <a:r>
              <a:rPr lang="en-US" dirty="0"/>
              <a:t> </a:t>
            </a:r>
            <a:r>
              <a:rPr lang="en-US" dirty="0" err="1"/>
              <a:t>như</a:t>
            </a:r>
            <a:r>
              <a:rPr lang="en-US" dirty="0"/>
              <a:t> </a:t>
            </a:r>
            <a:r>
              <a:rPr lang="en-US" dirty="0" err="1"/>
              <a:t>lơ</a:t>
            </a:r>
            <a:r>
              <a:rPr lang="en-US" dirty="0"/>
              <a:t> </a:t>
            </a:r>
            <a:r>
              <a:rPr lang="en-US" dirty="0" err="1"/>
              <a:t>mơ</a:t>
            </a:r>
            <a:r>
              <a:rPr lang="en-US" dirty="0"/>
              <a:t> hay </a:t>
            </a:r>
            <a:r>
              <a:rPr lang="en-US" dirty="0" err="1"/>
              <a:t>hôn</a:t>
            </a:r>
            <a:r>
              <a:rPr lang="en-US" dirty="0"/>
              <a:t> </a:t>
            </a:r>
            <a:r>
              <a:rPr lang="en-US" dirty="0" err="1"/>
              <a:t>mê</a:t>
            </a:r>
            <a:r>
              <a:rPr lang="en-US" dirty="0"/>
              <a:t>.</a:t>
            </a:r>
          </a:p>
          <a:p>
            <a:pPr marL="4572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331" y="3810000"/>
            <a:ext cx="7424869" cy="3047999"/>
          </a:xfrm>
          <a:prstGeom prst="rect">
            <a:avLst/>
          </a:prstGeom>
        </p:spPr>
      </p:pic>
    </p:spTree>
    <p:extLst>
      <p:ext uri="{BB962C8B-B14F-4D97-AF65-F5344CB8AC3E}">
        <p14:creationId xmlns:p14="http://schemas.microsoft.com/office/powerpoint/2010/main" val="191725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9144000" cy="7086600"/>
          </a:xfrm>
        </p:spPr>
        <p:txBody>
          <a:bodyPr>
            <a:normAutofit fontScale="32500" lnSpcReduction="20000"/>
          </a:bodyPr>
          <a:lstStyle/>
          <a:p>
            <a:pPr marL="45720" indent="0" algn="ctr" fontAlgn="base">
              <a:buNone/>
            </a:pPr>
            <a:r>
              <a:rPr lang="en-US" sz="11200" b="1" dirty="0" smtClean="0">
                <a:solidFill>
                  <a:srgbClr val="FF0000"/>
                </a:solidFill>
                <a:latin typeface="Times New Roman" pitchFamily="18" charset="0"/>
                <a:cs typeface="Times New Roman" pitchFamily="18" charset="0"/>
              </a:rPr>
              <a:t>2.2 TRIỆU CHỨNG CẬN LÂM SÀNG</a:t>
            </a:r>
          </a:p>
          <a:p>
            <a:pPr fontAlgn="base"/>
            <a:r>
              <a:rPr lang="en-US" sz="8000" b="1" dirty="0">
                <a:latin typeface="Times New Roman" pitchFamily="18" charset="0"/>
                <a:cs typeface="Times New Roman" pitchFamily="18" charset="0"/>
              </a:rPr>
              <a:t>-</a:t>
            </a:r>
            <a:r>
              <a:rPr lang="en-US" sz="8000" b="1" dirty="0" err="1">
                <a:latin typeface="Times New Roman" pitchFamily="18" charset="0"/>
                <a:cs typeface="Times New Roman" pitchFamily="18" charset="0"/>
              </a:rPr>
              <a:t>Khí</a:t>
            </a:r>
            <a:r>
              <a:rPr lang="en-US" sz="8000" b="1" dirty="0">
                <a:latin typeface="Times New Roman" pitchFamily="18" charset="0"/>
                <a:cs typeface="Times New Roman" pitchFamily="18" charset="0"/>
              </a:rPr>
              <a:t> </a:t>
            </a:r>
            <a:r>
              <a:rPr lang="en-US" sz="8000" b="1" dirty="0" err="1">
                <a:latin typeface="Times New Roman" pitchFamily="18" charset="0"/>
                <a:cs typeface="Times New Roman" pitchFamily="18" charset="0"/>
              </a:rPr>
              <a:t>máu</a:t>
            </a:r>
            <a:r>
              <a:rPr lang="en-US" sz="8000" b="1" dirty="0">
                <a:latin typeface="Times New Roman" pitchFamily="18" charset="0"/>
                <a:cs typeface="Times New Roman" pitchFamily="18" charset="0"/>
              </a:rPr>
              <a:t>:</a:t>
            </a:r>
            <a:endParaRPr lang="en-US" sz="8000" dirty="0">
              <a:latin typeface="Times New Roman" pitchFamily="18" charset="0"/>
              <a:cs typeface="Times New Roman" pitchFamily="18" charset="0"/>
            </a:endParaRPr>
          </a:p>
          <a:p>
            <a:pPr fontAlgn="base"/>
            <a:r>
              <a:rPr lang="en-US" sz="8000" dirty="0" err="1">
                <a:latin typeface="Times New Roman" pitchFamily="18" charset="0"/>
                <a:cs typeface="Times New Roman" pitchFamily="18" charset="0"/>
              </a:rPr>
              <a:t>Bình</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thường</a:t>
            </a:r>
            <a:r>
              <a:rPr lang="en-US" sz="8000" dirty="0">
                <a:latin typeface="Times New Roman" pitchFamily="18" charset="0"/>
                <a:cs typeface="Times New Roman" pitchFamily="18" charset="0"/>
              </a:rPr>
              <a:t>:</a:t>
            </a:r>
          </a:p>
          <a:p>
            <a:pPr fontAlgn="base"/>
            <a:r>
              <a:rPr lang="en-US" sz="8000" dirty="0">
                <a:latin typeface="Times New Roman" pitchFamily="18" charset="0"/>
                <a:cs typeface="Times New Roman" pitchFamily="18" charset="0"/>
              </a:rPr>
              <a:t>PaO2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80 - 95 </a:t>
            </a:r>
            <a:r>
              <a:rPr lang="en-US" sz="8000" dirty="0" smtClean="0">
                <a:latin typeface="Times New Roman" pitchFamily="18" charset="0"/>
                <a:cs typeface="Times New Roman" pitchFamily="18" charset="0"/>
              </a:rPr>
              <a:t>mmHg ;PaCO2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38 - 43 mmHg.</a:t>
            </a:r>
          </a:p>
          <a:p>
            <a:pPr fontAlgn="base"/>
            <a:r>
              <a:rPr lang="en-US" sz="8000" dirty="0">
                <a:latin typeface="Times New Roman" pitchFamily="18" charset="0"/>
                <a:cs typeface="Times New Roman" pitchFamily="18" charset="0"/>
              </a:rPr>
              <a:t>pH </a:t>
            </a:r>
            <a:r>
              <a:rPr lang="en-US" sz="8000" dirty="0" err="1">
                <a:latin typeface="Times New Roman" pitchFamily="18" charset="0"/>
                <a:cs typeface="Times New Roman" pitchFamily="18" charset="0"/>
              </a:rPr>
              <a:t>máu</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7,38 - </a:t>
            </a:r>
            <a:r>
              <a:rPr lang="en-US" sz="8000" dirty="0" smtClean="0">
                <a:latin typeface="Times New Roman" pitchFamily="18" charset="0"/>
                <a:cs typeface="Times New Roman" pitchFamily="18" charset="0"/>
              </a:rPr>
              <a:t>7,43 ; </a:t>
            </a:r>
            <a:r>
              <a:rPr lang="en-US" sz="8000" dirty="0" err="1" smtClean="0">
                <a:latin typeface="Times New Roman" pitchFamily="18" charset="0"/>
                <a:cs typeface="Times New Roman" pitchFamily="18" charset="0"/>
              </a:rPr>
              <a:t>Dự</a:t>
            </a:r>
            <a:r>
              <a:rPr lang="en-US" sz="8000" dirty="0" smtClean="0">
                <a:latin typeface="Times New Roman" pitchFamily="18" charset="0"/>
                <a:cs typeface="Times New Roman" pitchFamily="18" charset="0"/>
              </a:rPr>
              <a:t> </a:t>
            </a:r>
            <a:r>
              <a:rPr lang="en-US" sz="8000" dirty="0" err="1">
                <a:latin typeface="Times New Roman" pitchFamily="18" charset="0"/>
                <a:cs typeface="Times New Roman" pitchFamily="18" charset="0"/>
              </a:rPr>
              <a:t>trử</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kiềm</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24 - 26 </a:t>
            </a:r>
            <a:r>
              <a:rPr lang="en-US" sz="8000" dirty="0" err="1">
                <a:latin typeface="Times New Roman" pitchFamily="18" charset="0"/>
                <a:cs typeface="Times New Roman" pitchFamily="18" charset="0"/>
              </a:rPr>
              <a:t>mmol</a:t>
            </a:r>
            <a:r>
              <a:rPr lang="en-US" sz="8000" dirty="0">
                <a:latin typeface="Times New Roman" pitchFamily="18" charset="0"/>
                <a:cs typeface="Times New Roman" pitchFamily="18" charset="0"/>
              </a:rPr>
              <a:t> / l.</a:t>
            </a:r>
          </a:p>
          <a:p>
            <a:pPr fontAlgn="base"/>
            <a:r>
              <a:rPr lang="en-US" sz="8000" dirty="0" err="1">
                <a:latin typeface="Times New Roman" pitchFamily="18" charset="0"/>
                <a:cs typeface="Times New Roman" pitchFamily="18" charset="0"/>
              </a:rPr>
              <a:t>Bệnh</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lý</a:t>
            </a:r>
            <a:r>
              <a:rPr lang="en-US" sz="8000" dirty="0">
                <a:latin typeface="Times New Roman" pitchFamily="18" charset="0"/>
                <a:cs typeface="Times New Roman" pitchFamily="18" charset="0"/>
              </a:rPr>
              <a:t>:</a:t>
            </a:r>
          </a:p>
          <a:p>
            <a:pPr fontAlgn="base"/>
            <a:r>
              <a:rPr lang="en-US" sz="8000" dirty="0" err="1">
                <a:latin typeface="Times New Roman" pitchFamily="18" charset="0"/>
                <a:cs typeface="Times New Roman" pitchFamily="18" charset="0"/>
              </a:rPr>
              <a:t>Thiếu</a:t>
            </a:r>
            <a:r>
              <a:rPr lang="en-US" sz="8000" dirty="0">
                <a:latin typeface="Times New Roman" pitchFamily="18" charset="0"/>
                <a:cs typeface="Times New Roman" pitchFamily="18" charset="0"/>
              </a:rPr>
              <a:t> oxy </a:t>
            </a:r>
            <a:r>
              <a:rPr lang="en-US" sz="8000" dirty="0" err="1">
                <a:latin typeface="Times New Roman" pitchFamily="18" charset="0"/>
                <a:cs typeface="Times New Roman" pitchFamily="18" charset="0"/>
              </a:rPr>
              <a:t>máu</a:t>
            </a:r>
            <a:r>
              <a:rPr lang="en-US" sz="8000" dirty="0">
                <a:latin typeface="Times New Roman" pitchFamily="18" charset="0"/>
                <a:cs typeface="Times New Roman" pitchFamily="18" charset="0"/>
              </a:rPr>
              <a:t>: PaO2 </a:t>
            </a:r>
            <a:r>
              <a:rPr lang="en-US" sz="8000" dirty="0" err="1">
                <a:latin typeface="Times New Roman" pitchFamily="18" charset="0"/>
                <a:cs typeface="Times New Roman" pitchFamily="18" charset="0"/>
              </a:rPr>
              <a:t>có</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thể</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giảm</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chỉ</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còn</a:t>
            </a:r>
            <a:r>
              <a:rPr lang="en-US" sz="8000" dirty="0">
                <a:latin typeface="Times New Roman" pitchFamily="18" charset="0"/>
                <a:cs typeface="Times New Roman" pitchFamily="18" charset="0"/>
              </a:rPr>
              <a:t> 25 mmHg.</a:t>
            </a:r>
          </a:p>
          <a:p>
            <a:pPr fontAlgn="base"/>
            <a:r>
              <a:rPr lang="en-US" sz="8000" dirty="0" err="1">
                <a:latin typeface="Times New Roman" pitchFamily="18" charset="0"/>
                <a:cs typeface="Times New Roman" pitchFamily="18" charset="0"/>
              </a:rPr>
              <a:t>Rối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loạn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khí</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cácbonic</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sẽ</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đưa</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đến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rối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loạn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cân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bằng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toan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kiềm</a:t>
            </a:r>
            <a:r>
              <a:rPr lang="en-US" sz="8000" dirty="0">
                <a:latin typeface="Times New Roman" pitchFamily="18" charset="0"/>
                <a:cs typeface="Times New Roman" pitchFamily="18" charset="0"/>
              </a:rPr>
              <a:t>.</a:t>
            </a:r>
          </a:p>
          <a:p>
            <a:pPr fontAlgn="base"/>
            <a:r>
              <a:rPr lang="en-US" sz="8000" dirty="0" err="1">
                <a:latin typeface="Times New Roman" pitchFamily="18" charset="0"/>
                <a:cs typeface="Times New Roman" pitchFamily="18" charset="0"/>
              </a:rPr>
              <a:t>Tăng</a:t>
            </a:r>
            <a:r>
              <a:rPr lang="en-US" sz="8000" dirty="0">
                <a:latin typeface="Times New Roman" pitchFamily="18" charset="0"/>
                <a:cs typeface="Times New Roman" pitchFamily="18" charset="0"/>
              </a:rPr>
              <a:t> PaCO2: </a:t>
            </a:r>
            <a:r>
              <a:rPr lang="en-US" sz="8000" dirty="0" err="1">
                <a:latin typeface="Times New Roman" pitchFamily="18" charset="0"/>
                <a:cs typeface="Times New Roman" pitchFamily="18" charset="0"/>
              </a:rPr>
              <a:t>đưa</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đến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toan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hô</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hấp</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mà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sự</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bù</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trừ</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nhờ</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những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chất</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đệm</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của</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máu</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của</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mô</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nhờ</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sự</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thải</a:t>
            </a:r>
            <a:r>
              <a:rPr lang="en-US" sz="8000" dirty="0">
                <a:latin typeface="Times New Roman" pitchFamily="18" charset="0"/>
                <a:cs typeface="Times New Roman" pitchFamily="18" charset="0"/>
              </a:rPr>
              <a:t> ion H+ qua </a:t>
            </a:r>
            <a:r>
              <a:rPr lang="en-US" sz="8000" dirty="0" err="1">
                <a:latin typeface="Times New Roman" pitchFamily="18" charset="0"/>
                <a:cs typeface="Times New Roman" pitchFamily="18" charset="0"/>
              </a:rPr>
              <a:t>thận</a:t>
            </a:r>
            <a:r>
              <a:rPr lang="en-US" sz="8000" dirty="0">
                <a:latin typeface="Times New Roman" pitchFamily="18" charset="0"/>
                <a:cs typeface="Times New Roman" pitchFamily="18" charset="0"/>
              </a:rPr>
              <a:t>.</a:t>
            </a:r>
          </a:p>
          <a:p>
            <a:pPr fontAlgn="base"/>
            <a:r>
              <a:rPr lang="en-US" sz="8000" dirty="0" err="1">
                <a:latin typeface="Times New Roman" pitchFamily="18" charset="0"/>
                <a:cs typeface="Times New Roman" pitchFamily="18" charset="0"/>
              </a:rPr>
              <a:t>Khi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có</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tăng</a:t>
            </a:r>
            <a:r>
              <a:rPr lang="en-US" sz="8000" dirty="0">
                <a:latin typeface="Times New Roman" pitchFamily="18" charset="0"/>
                <a:cs typeface="Times New Roman" pitchFamily="18" charset="0"/>
              </a:rPr>
              <a:t> PaCO2 </a:t>
            </a:r>
            <a:r>
              <a:rPr lang="en-US" sz="8000" dirty="0" err="1">
                <a:latin typeface="Times New Roman" pitchFamily="18" charset="0"/>
                <a:cs typeface="Times New Roman" pitchFamily="18" charset="0"/>
              </a:rPr>
              <a:t>cấp</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cơ</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chế</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đệm</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lúc</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đầu</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huyết</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tương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huyết</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cầu</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sau</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đó</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là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mô</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thận</a:t>
            </a:r>
            <a:r>
              <a:rPr lang="en-US" sz="8000" dirty="0">
                <a:latin typeface="Times New Roman" pitchFamily="18" charset="0"/>
                <a:cs typeface="Times New Roman" pitchFamily="18" charset="0"/>
              </a:rPr>
              <a:t> can </a:t>
            </a:r>
            <a:r>
              <a:rPr lang="en-US" sz="8000" dirty="0" err="1">
                <a:latin typeface="Times New Roman" pitchFamily="18" charset="0"/>
                <a:cs typeface="Times New Roman" pitchFamily="18" charset="0"/>
              </a:rPr>
              <a:t>thiệp</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trong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giai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đoạn</a:t>
            </a:r>
            <a:r>
              <a:rPr lang="en-US" sz="8000" dirty="0">
                <a:latin typeface="Times New Roman" pitchFamily="18" charset="0"/>
                <a:cs typeface="Times New Roman" pitchFamily="18" charset="0"/>
              </a:rPr>
              <a:t> 2 </a:t>
            </a:r>
            <a:r>
              <a:rPr lang="en-US" sz="8000" dirty="0" err="1">
                <a:latin typeface="Times New Roman" pitchFamily="18" charset="0"/>
                <a:cs typeface="Times New Roman" pitchFamily="18" charset="0"/>
              </a:rPr>
              <a:t>vào</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giờ</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thứ</a:t>
            </a:r>
            <a:r>
              <a:rPr lang="en-US" sz="8000" dirty="0">
                <a:latin typeface="Times New Roman" pitchFamily="18" charset="0"/>
                <a:cs typeface="Times New Roman" pitchFamily="18" charset="0"/>
              </a:rPr>
              <a:t> 24 </a:t>
            </a:r>
            <a:r>
              <a:rPr lang="en-US" sz="8000" dirty="0" err="1">
                <a:latin typeface="Times New Roman" pitchFamily="18" charset="0"/>
                <a:cs typeface="Times New Roman" pitchFamily="18" charset="0"/>
              </a:rPr>
              <a:t>bằng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cách</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tăng</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thải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trừ</a:t>
            </a:r>
            <a:r>
              <a:rPr lang="en-US" sz="8000" dirty="0">
                <a:latin typeface="Times New Roman" pitchFamily="18" charset="0"/>
                <a:cs typeface="Times New Roman" pitchFamily="18" charset="0"/>
              </a:rPr>
              <a:t> ion H+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tái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hấp</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thu</a:t>
            </a:r>
            <a:r>
              <a:rPr lang="en-US" sz="8000" dirty="0">
                <a:latin typeface="Times New Roman" pitchFamily="18" charset="0"/>
                <a:cs typeface="Times New Roman" pitchFamily="18" charset="0"/>
              </a:rPr>
              <a:t> ion Na+ </a:t>
            </a:r>
            <a:r>
              <a:rPr lang="en-US" sz="8000" dirty="0" err="1">
                <a:latin typeface="Times New Roman" pitchFamily="18" charset="0"/>
                <a:cs typeface="Times New Roman" pitchFamily="18" charset="0"/>
              </a:rPr>
              <a:t>và</a:t>
            </a:r>
            <a:r>
              <a:rPr lang="en-US" sz="8000" dirty="0">
                <a:latin typeface="Times New Roman" pitchFamily="18" charset="0"/>
                <a:cs typeface="Times New Roman" pitchFamily="18" charset="0"/>
              </a:rPr>
              <a:t> bicarbonate.</a:t>
            </a:r>
          </a:p>
          <a:p>
            <a:pPr fontAlgn="base"/>
            <a:r>
              <a:rPr lang="en-US" sz="8000" dirty="0" err="1" smtClean="0">
                <a:latin typeface="Times New Roman" pitchFamily="18" charset="0"/>
                <a:cs typeface="Times New Roman" pitchFamily="18" charset="0"/>
              </a:rPr>
              <a:t>Giảm</a:t>
            </a:r>
            <a:r>
              <a:rPr lang="en-US" sz="8000" dirty="0" smtClean="0">
                <a:latin typeface="Times New Roman" pitchFamily="18" charset="0"/>
                <a:cs typeface="Times New Roman" pitchFamily="18" charset="0"/>
              </a:rPr>
              <a:t> </a:t>
            </a:r>
            <a:r>
              <a:rPr lang="en-US" sz="8000" dirty="0">
                <a:latin typeface="Times New Roman" pitchFamily="18" charset="0"/>
                <a:cs typeface="Times New Roman" pitchFamily="18" charset="0"/>
              </a:rPr>
              <a:t>PaCO2: </a:t>
            </a:r>
            <a:r>
              <a:rPr lang="en-US" sz="8000" dirty="0" err="1">
                <a:latin typeface="Times New Roman" pitchFamily="18" charset="0"/>
                <a:cs typeface="Times New Roman" pitchFamily="18" charset="0"/>
              </a:rPr>
              <a:t>đưa</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đến</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kiềm</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hô</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hấp</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với</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giảm</a:t>
            </a:r>
            <a:r>
              <a:rPr lang="en-US" sz="8000" dirty="0">
                <a:latin typeface="Times New Roman" pitchFamily="18" charset="0"/>
                <a:cs typeface="Times New Roman" pitchFamily="18" charset="0"/>
              </a:rPr>
              <a:t> bicarbonate </a:t>
            </a:r>
            <a:r>
              <a:rPr lang="en-US" sz="8000" dirty="0" err="1">
                <a:latin typeface="Times New Roman" pitchFamily="18" charset="0"/>
                <a:cs typeface="Times New Roman" pitchFamily="18" charset="0"/>
              </a:rPr>
              <a:t>huyết</a:t>
            </a:r>
            <a:r>
              <a:rPr lang="en-US" sz="8000" dirty="0">
                <a:latin typeface="Times New Roman" pitchFamily="18" charset="0"/>
                <a:cs typeface="Times New Roman" pitchFamily="18" charset="0"/>
              </a:rPr>
              <a:t> </a:t>
            </a:r>
            <a:r>
              <a:rPr lang="en-US" sz="8000" dirty="0" err="1">
                <a:latin typeface="Times New Roman" pitchFamily="18" charset="0"/>
                <a:cs typeface="Times New Roman" pitchFamily="18" charset="0"/>
              </a:rPr>
              <a:t>tương</a:t>
            </a:r>
            <a:r>
              <a:rPr lang="en-US" sz="8000" dirty="0">
                <a:latin typeface="Times New Roman" pitchFamily="18" charset="0"/>
                <a:cs typeface="Times New Roman" pitchFamily="18" charset="0"/>
              </a:rPr>
              <a:t>.</a:t>
            </a:r>
          </a:p>
          <a:p>
            <a:pPr marL="45720" indent="0" fontAlgn="base">
              <a:buNone/>
            </a:pPr>
            <a:endParaRPr lang="en-US" sz="8000" dirty="0">
              <a:latin typeface="Times New Roman" pitchFamily="18" charset="0"/>
              <a:cs typeface="Times New Roman" pitchFamily="18" charset="0"/>
            </a:endParaRPr>
          </a:p>
          <a:p>
            <a:pPr marL="45720" indent="0" algn="ctr"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360451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4648200" cy="762000"/>
          </a:xfrm>
        </p:spPr>
        <p:txBody>
          <a:bodyPr/>
          <a:lstStyle/>
          <a:p>
            <a:pPr marL="0" indent="0">
              <a:buNone/>
            </a:pPr>
            <a:r>
              <a:rPr lang="en-US" dirty="0" err="1" smtClean="0">
                <a:solidFill>
                  <a:schemeClr val="accent6"/>
                </a:solidFill>
              </a:rPr>
              <a:t>Chẩn</a:t>
            </a:r>
            <a:r>
              <a:rPr lang="en-US" dirty="0" smtClean="0">
                <a:solidFill>
                  <a:schemeClr val="accent6"/>
                </a:solidFill>
              </a:rPr>
              <a:t> </a:t>
            </a:r>
            <a:r>
              <a:rPr lang="en-US" dirty="0" err="1" smtClean="0">
                <a:solidFill>
                  <a:schemeClr val="accent6"/>
                </a:solidFill>
              </a:rPr>
              <a:t>đoán</a:t>
            </a:r>
            <a:endParaRPr lang="en-US" dirty="0">
              <a:solidFill>
                <a:schemeClr val="accent6"/>
              </a:solidFill>
            </a:endParaRPr>
          </a:p>
        </p:txBody>
      </p:sp>
      <p:sp>
        <p:nvSpPr>
          <p:cNvPr id="3" name="Content Placeholder 2"/>
          <p:cNvSpPr>
            <a:spLocks noGrp="1"/>
          </p:cNvSpPr>
          <p:nvPr>
            <p:ph sz="quarter" idx="13"/>
          </p:nvPr>
        </p:nvSpPr>
        <p:spPr>
          <a:xfrm>
            <a:off x="0" y="731520"/>
            <a:ext cx="9144000" cy="6355080"/>
          </a:xfrm>
        </p:spPr>
        <p:txBody>
          <a:bodyPr/>
          <a:lstStyle/>
          <a:p>
            <a:pPr marL="45720" indent="0">
              <a:buNone/>
            </a:pPr>
            <a:r>
              <a:rPr lang="vi-VN" dirty="0" smtClean="0"/>
              <a:t> </a:t>
            </a:r>
            <a:r>
              <a:rPr lang="vi-VN" dirty="0"/>
              <a:t>Cách giải quyết tốt nhất là xác định nguyên nhân rồi từ đó tìm ra cơ chế sinh bệnh để quyết định thái độ xử trí.</a:t>
            </a:r>
          </a:p>
          <a:p>
            <a:r>
              <a:rPr lang="vi-VN" dirty="0"/>
              <a:t>Chẩn đoán phân biệt cũng rất quan trọng để tránh việc xử trí không đúng.</a:t>
            </a:r>
          </a:p>
          <a:p>
            <a:r>
              <a:rPr lang="vi-VN" dirty="0"/>
              <a:t>- Tăng không khí ( không phải là khó thở) có trong toan chuyển hoá, ngộ độc aspirin, tổn thương thân não.</a:t>
            </a:r>
          </a:p>
          <a:p>
            <a:r>
              <a:rPr lang="vi-VN" dirty="0"/>
              <a:t>- Nhịp thở Cheyne-Stokes hay gặp trong các trường hợp khác không phải là suy hô hấp như: suy tim, suy thận, tai biến mạch máu não. Đôi khi gặp trong ngộ độc opi (ở đây có chỉ định thở máy).</a:t>
            </a:r>
          </a:p>
          <a:p>
            <a:r>
              <a:rPr lang="vi-VN" dirty="0"/>
              <a:t>- Xanh tím và khó thở có thể do tràn dịch màng tim gây ép tim, thiếu vitamin B1 (thường mất phản xạ gân xương).</a:t>
            </a:r>
          </a:p>
          <a:p>
            <a:r>
              <a:rPr lang="vi-VN" dirty="0"/>
              <a:t>-  Bệnh não do suy hô hấp cấp có thể nhầm với viêm não có suy hô hấp cấp. Sốt rét ác tính lại thường có biến chứng phổi làm bệnh nặng thêm.</a:t>
            </a:r>
          </a:p>
        </p:txBody>
      </p:sp>
    </p:spTree>
    <p:extLst>
      <p:ext uri="{BB962C8B-B14F-4D97-AF65-F5344CB8AC3E}">
        <p14:creationId xmlns:p14="http://schemas.microsoft.com/office/powerpoint/2010/main" val="238989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3352800" cy="685800"/>
          </a:xfrm>
        </p:spPr>
        <p:txBody>
          <a:bodyPr/>
          <a:lstStyle/>
          <a:p>
            <a:pPr marL="0" indent="0">
              <a:buNone/>
            </a:pPr>
            <a:r>
              <a:rPr lang="en-US" smtClean="0">
                <a:solidFill>
                  <a:schemeClr val="accent6"/>
                </a:solidFill>
              </a:rPr>
              <a:t>4.Điều </a:t>
            </a:r>
            <a:r>
              <a:rPr lang="en-US" err="1" smtClean="0">
                <a:solidFill>
                  <a:schemeClr val="accent6"/>
                </a:solidFill>
              </a:rPr>
              <a:t>trị</a:t>
            </a:r>
            <a:endParaRPr lang="en-US">
              <a:solidFill>
                <a:schemeClr val="accent6"/>
              </a:solidFill>
            </a:endParaRPr>
          </a:p>
        </p:txBody>
      </p:sp>
      <p:sp>
        <p:nvSpPr>
          <p:cNvPr id="3" name="Content Placeholder 2"/>
          <p:cNvSpPr>
            <a:spLocks noGrp="1"/>
          </p:cNvSpPr>
          <p:nvPr>
            <p:ph sz="quarter" idx="13"/>
          </p:nvPr>
        </p:nvSpPr>
        <p:spPr>
          <a:xfrm>
            <a:off x="-76200" y="731520"/>
            <a:ext cx="9220200" cy="6583680"/>
          </a:xfrm>
        </p:spPr>
        <p:txBody>
          <a:bodyPr>
            <a:normAutofit/>
          </a:bodyPr>
          <a:lstStyle/>
          <a:p>
            <a:pPr fontAlgn="base"/>
            <a:r>
              <a:rPr lang="en-US"/>
              <a:t> </a:t>
            </a:r>
            <a:r>
              <a:rPr lang="en-US" b="1" u="sng" err="1"/>
              <a:t>Nguyên</a:t>
            </a:r>
            <a:r>
              <a:rPr lang="en-US" b="1" u="sng"/>
              <a:t> </a:t>
            </a:r>
            <a:r>
              <a:rPr lang="en-US" b="1" u="sng" err="1"/>
              <a:t>tắc</a:t>
            </a:r>
            <a:r>
              <a:rPr lang="en-US" b="1" u="sng"/>
              <a:t> </a:t>
            </a:r>
            <a:r>
              <a:rPr lang="en-US" b="1" u="sng" err="1"/>
              <a:t>điều</a:t>
            </a:r>
            <a:r>
              <a:rPr lang="en-US" b="1" u="sng"/>
              <a:t> </a:t>
            </a:r>
            <a:r>
              <a:rPr lang="en-US" b="1" u="sng" err="1"/>
              <a:t>trị</a:t>
            </a:r>
            <a:r>
              <a:rPr lang="en-US" b="1" u="sng"/>
              <a:t>:</a:t>
            </a:r>
            <a:endParaRPr lang="en-US"/>
          </a:p>
          <a:p>
            <a:pPr fontAlgn="base"/>
            <a:r>
              <a:rPr lang="en-US"/>
              <a:t>-</a:t>
            </a:r>
            <a:r>
              <a:rPr lang="en-US" err="1"/>
              <a:t>Làm</a:t>
            </a:r>
            <a:r>
              <a:rPr lang="en-US"/>
              <a:t> </a:t>
            </a:r>
            <a:r>
              <a:rPr lang="en-US" err="1"/>
              <a:t>thông</a:t>
            </a:r>
            <a:r>
              <a:rPr lang="en-US"/>
              <a:t> </a:t>
            </a:r>
            <a:r>
              <a:rPr lang="en-US" err="1"/>
              <a:t>thoáng</a:t>
            </a:r>
            <a:r>
              <a:rPr lang="en-US"/>
              <a:t> </a:t>
            </a:r>
            <a:r>
              <a:rPr lang="en-US" err="1"/>
              <a:t>đường</a:t>
            </a:r>
            <a:r>
              <a:rPr lang="en-US"/>
              <a:t> </a:t>
            </a:r>
            <a:r>
              <a:rPr lang="en-US" err="1"/>
              <a:t>hô</a:t>
            </a:r>
            <a:r>
              <a:rPr lang="en-US"/>
              <a:t> </a:t>
            </a:r>
            <a:r>
              <a:rPr lang="en-US" err="1"/>
              <a:t>hấp</a:t>
            </a:r>
            <a:r>
              <a:rPr lang="en-US"/>
              <a:t>.</a:t>
            </a:r>
          </a:p>
          <a:p>
            <a:pPr fontAlgn="base"/>
            <a:r>
              <a:rPr lang="en-US"/>
              <a:t>-</a:t>
            </a:r>
            <a:r>
              <a:rPr lang="en-US" err="1"/>
              <a:t>Liệu</a:t>
            </a:r>
            <a:r>
              <a:rPr lang="en-US"/>
              <a:t> </a:t>
            </a:r>
            <a:r>
              <a:rPr lang="en-US" err="1"/>
              <a:t>pháp</a:t>
            </a:r>
            <a:r>
              <a:rPr lang="en-US"/>
              <a:t> oxy.</a:t>
            </a:r>
          </a:p>
          <a:p>
            <a:pPr fontAlgn="base"/>
            <a:r>
              <a:rPr lang="en-US"/>
              <a:t>-</a:t>
            </a:r>
            <a:r>
              <a:rPr lang="en-US" err="1"/>
              <a:t>Đặt</a:t>
            </a:r>
            <a:r>
              <a:rPr lang="en-US"/>
              <a:t> </a:t>
            </a:r>
            <a:r>
              <a:rPr lang="en-US" err="1"/>
              <a:t>ống</a:t>
            </a:r>
            <a:r>
              <a:rPr lang="en-US"/>
              <a:t> </a:t>
            </a:r>
            <a:r>
              <a:rPr lang="en-US" err="1"/>
              <a:t>nội</a:t>
            </a:r>
            <a:r>
              <a:rPr lang="en-US"/>
              <a:t> </a:t>
            </a:r>
            <a:r>
              <a:rPr lang="en-US" err="1"/>
              <a:t>khí</a:t>
            </a:r>
            <a:r>
              <a:rPr lang="en-US"/>
              <a:t> </a:t>
            </a:r>
            <a:r>
              <a:rPr lang="en-US" err="1"/>
              <a:t>quản</a:t>
            </a:r>
            <a:r>
              <a:rPr lang="en-US"/>
              <a:t>, </a:t>
            </a:r>
            <a:r>
              <a:rPr lang="en-US" err="1"/>
              <a:t>mở</a:t>
            </a:r>
            <a:r>
              <a:rPr lang="en-US"/>
              <a:t> </a:t>
            </a:r>
            <a:r>
              <a:rPr lang="en-US" err="1"/>
              <a:t>khí</a:t>
            </a:r>
            <a:r>
              <a:rPr lang="en-US"/>
              <a:t> </a:t>
            </a:r>
            <a:r>
              <a:rPr lang="en-US" err="1"/>
              <a:t>quản</a:t>
            </a:r>
            <a:r>
              <a:rPr lang="en-US"/>
              <a:t>, </a:t>
            </a:r>
            <a:r>
              <a:rPr lang="en-US" err="1"/>
              <a:t>hỗ</a:t>
            </a:r>
            <a:r>
              <a:rPr lang="en-US"/>
              <a:t> </a:t>
            </a:r>
            <a:r>
              <a:rPr lang="en-US" err="1"/>
              <a:t>trợ</a:t>
            </a:r>
            <a:r>
              <a:rPr lang="en-US"/>
              <a:t> </a:t>
            </a:r>
            <a:r>
              <a:rPr lang="en-US" err="1"/>
              <a:t>hô</a:t>
            </a:r>
            <a:r>
              <a:rPr lang="en-US"/>
              <a:t> </a:t>
            </a:r>
            <a:r>
              <a:rPr lang="en-US" err="1"/>
              <a:t>hấp</a:t>
            </a:r>
            <a:r>
              <a:rPr lang="en-US"/>
              <a:t>.</a:t>
            </a:r>
          </a:p>
          <a:p>
            <a:pPr fontAlgn="base"/>
            <a:r>
              <a:rPr lang="en-US"/>
              <a:t>-</a:t>
            </a:r>
            <a:r>
              <a:rPr lang="en-US" err="1"/>
              <a:t>Chống</a:t>
            </a:r>
            <a:r>
              <a:rPr lang="en-US"/>
              <a:t> </a:t>
            </a:r>
            <a:r>
              <a:rPr lang="en-US" err="1"/>
              <a:t>nhiễm</a:t>
            </a:r>
            <a:r>
              <a:rPr lang="en-US"/>
              <a:t> </a:t>
            </a:r>
            <a:r>
              <a:rPr lang="en-US" err="1"/>
              <a:t>khuẩn</a:t>
            </a:r>
            <a:r>
              <a:rPr lang="en-US"/>
              <a:t>, </a:t>
            </a:r>
            <a:r>
              <a:rPr lang="en-US" err="1"/>
              <a:t>bội</a:t>
            </a:r>
            <a:r>
              <a:rPr lang="en-US"/>
              <a:t> </a:t>
            </a:r>
            <a:r>
              <a:rPr lang="en-US" err="1"/>
              <a:t>nhiễm</a:t>
            </a:r>
            <a:r>
              <a:rPr lang="en-US"/>
              <a:t>.</a:t>
            </a:r>
          </a:p>
          <a:p>
            <a:pPr fontAlgn="base"/>
            <a:r>
              <a:rPr lang="en-US"/>
              <a:t>-</a:t>
            </a:r>
            <a:r>
              <a:rPr lang="en-US" err="1"/>
              <a:t>Kiềm</a:t>
            </a:r>
            <a:r>
              <a:rPr lang="en-US"/>
              <a:t> </a:t>
            </a:r>
            <a:r>
              <a:rPr lang="en-US" err="1"/>
              <a:t>hóa</a:t>
            </a:r>
            <a:r>
              <a:rPr lang="en-US"/>
              <a:t> </a:t>
            </a:r>
            <a:r>
              <a:rPr lang="en-US" err="1"/>
              <a:t>huyết</a:t>
            </a:r>
            <a:r>
              <a:rPr lang="en-US"/>
              <a:t> </a:t>
            </a:r>
            <a:r>
              <a:rPr lang="en-US" err="1"/>
              <a:t>tương</a:t>
            </a:r>
            <a:r>
              <a:rPr lang="en-US"/>
              <a:t>.</a:t>
            </a:r>
          </a:p>
          <a:p>
            <a:pPr fontAlgn="base"/>
            <a:r>
              <a:rPr lang="en-US"/>
              <a:t>-</a:t>
            </a:r>
            <a:r>
              <a:rPr lang="en-US" err="1"/>
              <a:t>Điều</a:t>
            </a:r>
            <a:r>
              <a:rPr lang="en-US"/>
              <a:t> </a:t>
            </a:r>
            <a:r>
              <a:rPr lang="en-US" err="1"/>
              <a:t>trị</a:t>
            </a:r>
            <a:r>
              <a:rPr lang="en-US"/>
              <a:t> </a:t>
            </a:r>
            <a:r>
              <a:rPr lang="en-US" err="1" smtClean="0"/>
              <a:t>cụ</a:t>
            </a:r>
            <a:r>
              <a:rPr lang="en-US" smtClean="0"/>
              <a:t> </a:t>
            </a:r>
            <a:r>
              <a:rPr lang="en-US" err="1"/>
              <a:t>thể</a:t>
            </a:r>
            <a:endParaRPr lang="en-US"/>
          </a:p>
          <a:p>
            <a:pPr marL="45720" indent="0" fontAlgn="base">
              <a:buNone/>
            </a:pP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80" y="3886200"/>
            <a:ext cx="4272420" cy="2971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9097" y="3886200"/>
            <a:ext cx="4191000" cy="2971800"/>
          </a:xfrm>
          <a:prstGeom prst="rect">
            <a:avLst/>
          </a:prstGeom>
        </p:spPr>
      </p:pic>
    </p:spTree>
    <p:extLst>
      <p:ext uri="{BB962C8B-B14F-4D97-AF65-F5344CB8AC3E}">
        <p14:creationId xmlns:p14="http://schemas.microsoft.com/office/powerpoint/2010/main" val="1576121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659</TotalTime>
  <Words>1729</Words>
  <Application>Microsoft Office PowerPoint</Application>
  <PresentationFormat>On-screen Show (4:3)</PresentationFormat>
  <Paragraphs>158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Đề tài:</vt:lpstr>
      <vt:lpstr>PowerPoint Presentation</vt:lpstr>
      <vt:lpstr>PowerPoint Presentation</vt:lpstr>
      <vt:lpstr>PowerPoint Presentation</vt:lpstr>
      <vt:lpstr>PowerPoint Presentation</vt:lpstr>
      <vt:lpstr>PowerPoint Presentation</vt:lpstr>
      <vt:lpstr>PowerPoint Presentation</vt:lpstr>
      <vt:lpstr>Chẩn đoán</vt:lpstr>
      <vt:lpstr>4.Điều trị</vt:lpstr>
      <vt:lpstr>PowerPoint Presentation</vt:lpstr>
      <vt:lpstr>PowerPoint Presentation</vt:lpstr>
      <vt:lpstr>II. QUY TRÌNH ĐIÊÙ DƯỠNG</vt:lpstr>
      <vt:lpstr>PowerPoint Presentation</vt:lpstr>
      <vt:lpstr>PowerPoint Presentation</vt:lpstr>
      <vt:lpstr>4. Thực hiện kế hoạch chăm sóc</vt:lpstr>
      <vt:lpstr>4.THỰC HIỆN KẾ HOẠCH CHĂM SÓC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tài: NGỘ ĐỘC</dc:title>
  <dc:creator>PC</dc:creator>
  <cp:lastModifiedBy>PC</cp:lastModifiedBy>
  <cp:revision>67</cp:revision>
  <dcterms:created xsi:type="dcterms:W3CDTF">2016-08-19T12:16:17Z</dcterms:created>
  <dcterms:modified xsi:type="dcterms:W3CDTF">2016-08-29T16:43:56Z</dcterms:modified>
</cp:coreProperties>
</file>