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2D51-8457-4D28-B78B-BCD13F0EA1EB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9F40-F5B1-401D-AB2D-49F6BDAA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76159"/>
      </p:ext>
    </p:extLst>
  </p:cSld>
  <p:clrMapOvr>
    <a:masterClrMapping/>
  </p:clrMapOvr>
  <p:transition spd="slow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2D51-8457-4D28-B78B-BCD13F0EA1EB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9F40-F5B1-401D-AB2D-49F6BDAA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52707"/>
      </p:ext>
    </p:extLst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2D51-8457-4D28-B78B-BCD13F0EA1EB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9F40-F5B1-401D-AB2D-49F6BDAA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57458"/>
      </p:ext>
    </p:extLst>
  </p:cSld>
  <p:clrMapOvr>
    <a:masterClrMapping/>
  </p:clrMapOvr>
  <p:transition spd="slow">
    <p:push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2D51-8457-4D28-B78B-BCD13F0EA1EB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9F40-F5B1-401D-AB2D-49F6BDAA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38199"/>
      </p:ext>
    </p:extLst>
  </p:cSld>
  <p:clrMapOvr>
    <a:masterClrMapping/>
  </p:clrMapOvr>
  <p:transition spd="slow">
    <p:push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2D51-8457-4D28-B78B-BCD13F0EA1EB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9F40-F5B1-401D-AB2D-49F6BDAA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10612"/>
      </p:ext>
    </p:extLst>
  </p:cSld>
  <p:clrMapOvr>
    <a:masterClrMapping/>
  </p:clrMapOvr>
  <p:transition spd="slow">
    <p:push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2D51-8457-4D28-B78B-BCD13F0EA1EB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9F40-F5B1-401D-AB2D-49F6BDAA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66681"/>
      </p:ext>
    </p:extLst>
  </p:cSld>
  <p:clrMapOvr>
    <a:masterClrMapping/>
  </p:clrMapOvr>
  <p:transition spd="slow">
    <p:push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2D51-8457-4D28-B78B-BCD13F0EA1EB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9F40-F5B1-401D-AB2D-49F6BDAA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60552"/>
      </p:ext>
    </p:extLst>
  </p:cSld>
  <p:clrMapOvr>
    <a:masterClrMapping/>
  </p:clrMapOvr>
  <p:transition spd="slow">
    <p:push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2D51-8457-4D28-B78B-BCD13F0EA1EB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9F40-F5B1-401D-AB2D-49F6BDAA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43533"/>
      </p:ext>
    </p:extLst>
  </p:cSld>
  <p:clrMapOvr>
    <a:masterClrMapping/>
  </p:clrMapOvr>
  <p:transition spd="slow">
    <p:push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2D51-8457-4D28-B78B-BCD13F0EA1EB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9F40-F5B1-401D-AB2D-49F6BDAA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78751"/>
      </p:ext>
    </p:extLst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2D51-8457-4D28-B78B-BCD13F0EA1EB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9429F40-F5B1-401D-AB2D-49F6BDAA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13834"/>
      </p:ext>
    </p:extLst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2D51-8457-4D28-B78B-BCD13F0EA1EB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9F40-F5B1-401D-AB2D-49F6BDAA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14611"/>
      </p:ext>
    </p:extLst>
  </p:cSld>
  <p:clrMapOvr>
    <a:masterClrMapping/>
  </p:clrMapOvr>
  <p:transition spd="slow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2D51-8457-4D28-B78B-BCD13F0EA1EB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9F40-F5B1-401D-AB2D-49F6BDAA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52522"/>
      </p:ext>
    </p:extLst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2D51-8457-4D28-B78B-BCD13F0EA1EB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9F40-F5B1-401D-AB2D-49F6BDAA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78147"/>
      </p:ext>
    </p:extLst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2D51-8457-4D28-B78B-BCD13F0EA1EB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9F40-F5B1-401D-AB2D-49F6BDAA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13312"/>
      </p:ext>
    </p:extLst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2D51-8457-4D28-B78B-BCD13F0EA1EB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9F40-F5B1-401D-AB2D-49F6BDAA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43209"/>
      </p:ext>
    </p:extLst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2D51-8457-4D28-B78B-BCD13F0EA1EB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9F40-F5B1-401D-AB2D-49F6BDAA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5814"/>
      </p:ext>
    </p:extLst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2D51-8457-4D28-B78B-BCD13F0EA1EB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9F40-F5B1-401D-AB2D-49F6BDAA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42538"/>
      </p:ext>
    </p:extLst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1A2D51-8457-4D28-B78B-BCD13F0EA1EB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429F40-F5B1-401D-AB2D-49F6BDAA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1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ransition spd="slow">
    <p:push dir="d"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89114"/>
            <a:ext cx="9144000" cy="138438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+mn-lt"/>
              </a:rPr>
              <a:t>ĐIỀU </a:t>
            </a:r>
            <a:r>
              <a:rPr lang="en-US" sz="3200" dirty="0" smtClean="0">
                <a:latin typeface="+mn-lt"/>
              </a:rPr>
              <a:t>DƯỠNG HỒI </a:t>
            </a:r>
            <a:r>
              <a:rPr lang="en-US" sz="3200" dirty="0">
                <a:latin typeface="+mn-lt"/>
              </a:rPr>
              <a:t>SỨC CẤP CỨU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sz="1800" dirty="0">
                <a:latin typeface="+mn-lt"/>
              </a:rPr>
              <a:t>Khoa Điều dưỡng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Đại học Duy Tân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7736" y="2627290"/>
            <a:ext cx="10657312" cy="1740080"/>
          </a:xfrm>
        </p:spPr>
        <p:txBody>
          <a:bodyPr>
            <a:normAutofit fontScale="92500"/>
          </a:bodyPr>
          <a:lstStyle/>
          <a:p>
            <a:r>
              <a:rPr lang="en-US" sz="5200" b="1" dirty="0">
                <a:latin typeface="+mj-lt"/>
              </a:rPr>
              <a:t>CHĂM SÓC BỆNH NHÂN SỐC PHẢN </a:t>
            </a:r>
            <a:r>
              <a:rPr lang="en-US" sz="5200" b="1" dirty="0" smtClean="0">
                <a:latin typeface="+mj-lt"/>
              </a:rPr>
              <a:t>VỆ</a:t>
            </a:r>
            <a:endParaRPr lang="en-US" sz="5200" b="1" dirty="0">
              <a:latin typeface="+mj-lt"/>
            </a:endParaRPr>
          </a:p>
          <a:p>
            <a:r>
              <a:rPr lang="en-US" sz="2800" b="1" dirty="0" smtClean="0">
                <a:latin typeface="+mj-lt"/>
              </a:rPr>
              <a:t>GVHD: Nguyễn </a:t>
            </a:r>
            <a:r>
              <a:rPr lang="en-US" sz="2800" b="1" dirty="0">
                <a:latin typeface="+mj-lt"/>
              </a:rPr>
              <a:t>Phúc Học</a:t>
            </a:r>
          </a:p>
        </p:txBody>
      </p:sp>
    </p:spTree>
    <p:extLst>
      <p:ext uri="{BB962C8B-B14F-4D97-AF65-F5344CB8AC3E}">
        <p14:creationId xmlns:p14="http://schemas.microsoft.com/office/powerpoint/2010/main" val="2068898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441526" cy="1752599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sốc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b="1" dirty="0" err="1">
                <a:cs typeface="Arial" panose="020B0604020202020204" pitchFamily="34" charset="0"/>
              </a:rPr>
              <a:t>Chẩn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err="1">
                <a:cs typeface="Arial" panose="020B0604020202020204" pitchFamily="34" charset="0"/>
              </a:rPr>
              <a:t>đoán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err="1">
                <a:cs typeface="Arial" panose="020B0604020202020204" pitchFamily="34" charset="0"/>
              </a:rPr>
              <a:t>điều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err="1">
                <a:cs typeface="Arial" panose="020B0604020202020204" pitchFamily="34" charset="0"/>
              </a:rPr>
              <a:t>dưỡng</a:t>
            </a:r>
            <a:endParaRPr lang="en-US" b="1" dirty="0">
              <a:cs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Char char="‐"/>
            </a:pPr>
            <a:r>
              <a:rPr lang="en-US" i="1" dirty="0" err="1">
                <a:cs typeface="Arial" panose="020B0604020202020204" pitchFamily="34" charset="0"/>
              </a:rPr>
              <a:t>Nguy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cơ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suy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tuần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hoàn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cấp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liên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quan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đến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giãn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mạch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ngoại</a:t>
            </a:r>
            <a:r>
              <a:rPr lang="en-US" i="1" dirty="0">
                <a:cs typeface="Arial" panose="020B0604020202020204" pitchFamily="34" charset="0"/>
              </a:rPr>
              <a:t> vi</a:t>
            </a:r>
          </a:p>
          <a:p>
            <a:pPr>
              <a:buFont typeface="Calibri" panose="020F0502020204030204" pitchFamily="34" charset="0"/>
              <a:buChar char="‐"/>
            </a:pPr>
            <a:r>
              <a:rPr lang="en-US" i="1" dirty="0" err="1">
                <a:cs typeface="Arial" panose="020B0604020202020204" pitchFamily="34" charset="0"/>
              </a:rPr>
              <a:t>Nguy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cơ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suy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hô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hấp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liên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quan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đến</a:t>
            </a:r>
            <a:r>
              <a:rPr lang="en-US" i="1" dirty="0">
                <a:cs typeface="Arial" panose="020B0604020202020204" pitchFamily="34" charset="0"/>
              </a:rPr>
              <a:t> co </a:t>
            </a:r>
            <a:r>
              <a:rPr lang="en-US" i="1" dirty="0" err="1">
                <a:cs typeface="Arial" panose="020B0604020202020204" pitchFamily="34" charset="0"/>
              </a:rPr>
              <a:t>thắt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phế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quản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và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thiếu</a:t>
            </a:r>
            <a:r>
              <a:rPr lang="en-US" i="1" dirty="0">
                <a:cs typeface="Arial" panose="020B0604020202020204" pitchFamily="34" charset="0"/>
              </a:rPr>
              <a:t> oxy</a:t>
            </a:r>
          </a:p>
          <a:p>
            <a:pPr>
              <a:buFont typeface="Calibri" panose="020F0502020204030204" pitchFamily="34" charset="0"/>
              <a:buChar char="‐"/>
            </a:pPr>
            <a:r>
              <a:rPr lang="en-US" i="1" dirty="0" err="1">
                <a:cs typeface="Arial" panose="020B0604020202020204" pitchFamily="34" charset="0"/>
              </a:rPr>
              <a:t>Rối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loạn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chức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năng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hoạt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động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của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não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liên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quan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đến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thiếu</a:t>
            </a:r>
            <a:r>
              <a:rPr lang="en-US" i="1" dirty="0">
                <a:cs typeface="Arial" panose="020B0604020202020204" pitchFamily="34" charset="0"/>
              </a:rPr>
              <a:t> oxy </a:t>
            </a:r>
            <a:r>
              <a:rPr lang="en-US" i="1" dirty="0" err="1">
                <a:cs typeface="Arial" panose="020B0604020202020204" pitchFamily="34" charset="0"/>
              </a:rPr>
              <a:t>não</a:t>
            </a:r>
            <a:endParaRPr lang="en-US" i="1" dirty="0">
              <a:cs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Char char="‐"/>
            </a:pPr>
            <a:r>
              <a:rPr lang="en-US" i="1" dirty="0">
                <a:cs typeface="Arial" panose="020B0604020202020204" pitchFamily="34" charset="0"/>
              </a:rPr>
              <a:t>…</a:t>
            </a:r>
          </a:p>
          <a:p>
            <a:pPr>
              <a:buFont typeface="Calibri" panose="020F0502020204030204" pitchFamily="34" charset="0"/>
              <a:buChar char="‐"/>
            </a:pPr>
            <a:endParaRPr lang="en-US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2941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428647" cy="1752599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sốc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b="1" dirty="0" err="1"/>
              <a:t>Lập</a:t>
            </a:r>
            <a:r>
              <a:rPr lang="en-US" b="1" dirty="0"/>
              <a:t> </a:t>
            </a:r>
            <a:r>
              <a:rPr lang="en-US" b="1" dirty="0" err="1"/>
              <a:t>kế</a:t>
            </a:r>
            <a:r>
              <a:rPr lang="en-US" b="1" dirty="0"/>
              <a:t> </a:t>
            </a:r>
            <a:r>
              <a:rPr lang="en-US" b="1" dirty="0" err="1"/>
              <a:t>hoạch</a:t>
            </a:r>
            <a:r>
              <a:rPr lang="en-US" b="1" dirty="0"/>
              <a:t> </a:t>
            </a:r>
            <a:r>
              <a:rPr lang="en-US" b="1" dirty="0" err="1"/>
              <a:t>chăm</a:t>
            </a:r>
            <a:r>
              <a:rPr lang="en-US" b="1" dirty="0"/>
              <a:t> </a:t>
            </a:r>
            <a:r>
              <a:rPr lang="en-US" b="1" dirty="0" err="1"/>
              <a:t>sóc</a:t>
            </a:r>
            <a:endParaRPr lang="en-US" b="1" dirty="0"/>
          </a:p>
          <a:p>
            <a:pPr>
              <a:buFont typeface="Calibri" panose="020F0502020204030204" pitchFamily="34" charset="0"/>
              <a:buChar char="‐"/>
            </a:pPr>
            <a:r>
              <a:rPr lang="en-US" i="1" dirty="0" err="1"/>
              <a:t>Tăng</a:t>
            </a:r>
            <a:r>
              <a:rPr lang="en-US" i="1" dirty="0"/>
              <a:t> </a:t>
            </a:r>
            <a:r>
              <a:rPr lang="en-US" i="1" dirty="0" err="1"/>
              <a:t>cường</a:t>
            </a:r>
            <a:r>
              <a:rPr lang="en-US" i="1" dirty="0"/>
              <a:t> </a:t>
            </a:r>
            <a:r>
              <a:rPr lang="en-US" i="1" dirty="0" err="1"/>
              <a:t>tuần</a:t>
            </a:r>
            <a:r>
              <a:rPr lang="en-US" i="1" dirty="0"/>
              <a:t> </a:t>
            </a:r>
            <a:r>
              <a:rPr lang="en-US" i="1" dirty="0" err="1"/>
              <a:t>hoàn</a:t>
            </a:r>
            <a:r>
              <a:rPr lang="en-US" i="1" dirty="0"/>
              <a:t> </a:t>
            </a:r>
            <a:r>
              <a:rPr lang="en-US" i="1" dirty="0" err="1"/>
              <a:t>đến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cơ</a:t>
            </a:r>
            <a:r>
              <a:rPr lang="en-US" i="1" dirty="0"/>
              <a:t> </a:t>
            </a:r>
            <a:r>
              <a:rPr lang="en-US" i="1" dirty="0" err="1"/>
              <a:t>quan</a:t>
            </a:r>
            <a:endParaRPr lang="en-US" i="1" dirty="0"/>
          </a:p>
          <a:p>
            <a:pPr>
              <a:buFont typeface="Calibri" panose="020F0502020204030204" pitchFamily="34" charset="0"/>
              <a:buChar char="‐"/>
            </a:pPr>
            <a:r>
              <a:rPr lang="en-US" i="1" dirty="0" err="1"/>
              <a:t>Làm</a:t>
            </a:r>
            <a:r>
              <a:rPr lang="en-US" i="1" dirty="0"/>
              <a:t> </a:t>
            </a:r>
            <a:r>
              <a:rPr lang="en-US" i="1" dirty="0" err="1"/>
              <a:t>thông</a:t>
            </a:r>
            <a:r>
              <a:rPr lang="en-US" i="1" dirty="0"/>
              <a:t> </a:t>
            </a:r>
            <a:r>
              <a:rPr lang="en-US" i="1" dirty="0" err="1"/>
              <a:t>thoáng</a:t>
            </a:r>
            <a:r>
              <a:rPr lang="en-US" i="1" dirty="0"/>
              <a:t> </a:t>
            </a:r>
            <a:r>
              <a:rPr lang="en-US" i="1" dirty="0" err="1"/>
              <a:t>đường</a:t>
            </a:r>
            <a:r>
              <a:rPr lang="en-US" i="1" dirty="0"/>
              <a:t> </a:t>
            </a:r>
            <a:r>
              <a:rPr lang="en-US" i="1" dirty="0" err="1"/>
              <a:t>hô</a:t>
            </a:r>
            <a:r>
              <a:rPr lang="en-US" i="1" dirty="0"/>
              <a:t> </a:t>
            </a:r>
            <a:r>
              <a:rPr lang="en-US" i="1" dirty="0" err="1"/>
              <a:t>hấp</a:t>
            </a:r>
            <a:endParaRPr lang="en-US" i="1" dirty="0"/>
          </a:p>
          <a:p>
            <a:pPr>
              <a:buFont typeface="Calibri" panose="020F0502020204030204" pitchFamily="34" charset="0"/>
              <a:buChar char="‐"/>
            </a:pPr>
            <a:r>
              <a:rPr lang="en-US" i="1" dirty="0"/>
              <a:t>Theo </a:t>
            </a:r>
            <a:r>
              <a:rPr lang="en-US" i="1" dirty="0" err="1"/>
              <a:t>dõi</a:t>
            </a:r>
            <a:r>
              <a:rPr lang="en-US" i="1" dirty="0"/>
              <a:t> </a:t>
            </a:r>
            <a:r>
              <a:rPr lang="en-US" i="1" dirty="0" err="1"/>
              <a:t>liên</a:t>
            </a:r>
            <a:r>
              <a:rPr lang="en-US" i="1" dirty="0"/>
              <a:t> </a:t>
            </a:r>
            <a:r>
              <a:rPr lang="en-US" i="1" dirty="0" err="1"/>
              <a:t>tục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thông</a:t>
            </a:r>
            <a:r>
              <a:rPr lang="en-US" i="1" dirty="0"/>
              <a:t> </a:t>
            </a:r>
            <a:r>
              <a:rPr lang="en-US" i="1" dirty="0" err="1"/>
              <a:t>số</a:t>
            </a:r>
            <a:r>
              <a:rPr lang="en-US" i="1" dirty="0"/>
              <a:t> </a:t>
            </a:r>
            <a:r>
              <a:rPr lang="en-US" i="1" dirty="0" err="1"/>
              <a:t>như</a:t>
            </a:r>
            <a:r>
              <a:rPr lang="en-US" i="1" dirty="0"/>
              <a:t>: </a:t>
            </a:r>
            <a:r>
              <a:rPr lang="en-US" i="1" dirty="0" err="1"/>
              <a:t>dấu</a:t>
            </a:r>
            <a:r>
              <a:rPr lang="en-US" i="1" dirty="0"/>
              <a:t> </a:t>
            </a:r>
            <a:r>
              <a:rPr lang="en-US" i="1" dirty="0" err="1"/>
              <a:t>sinh</a:t>
            </a:r>
            <a:r>
              <a:rPr lang="en-US" i="1" dirty="0"/>
              <a:t> </a:t>
            </a:r>
            <a:r>
              <a:rPr lang="en-US" i="1" dirty="0" err="1"/>
              <a:t>tồn</a:t>
            </a:r>
            <a:r>
              <a:rPr lang="en-US" i="1" dirty="0"/>
              <a:t>, </a:t>
            </a:r>
            <a:r>
              <a:rPr lang="en-US" i="1" dirty="0" err="1"/>
              <a:t>lượng</a:t>
            </a:r>
            <a:r>
              <a:rPr lang="en-US" i="1" dirty="0"/>
              <a:t> </a:t>
            </a:r>
            <a:r>
              <a:rPr lang="en-US" i="1" dirty="0" err="1"/>
              <a:t>nước</a:t>
            </a:r>
            <a:r>
              <a:rPr lang="en-US" i="1" dirty="0"/>
              <a:t> </a:t>
            </a:r>
            <a:r>
              <a:rPr lang="en-US" i="1" dirty="0" err="1"/>
              <a:t>tiểu</a:t>
            </a:r>
            <a:r>
              <a:rPr lang="en-US" i="1" dirty="0"/>
              <a:t>, </a:t>
            </a:r>
            <a:r>
              <a:rPr lang="en-US" i="1" dirty="0" err="1"/>
              <a:t>áp</a:t>
            </a:r>
            <a:r>
              <a:rPr lang="en-US" i="1" dirty="0"/>
              <a:t> </a:t>
            </a:r>
            <a:r>
              <a:rPr lang="en-US" i="1" dirty="0" err="1"/>
              <a:t>lực</a:t>
            </a:r>
            <a:r>
              <a:rPr lang="en-US" i="1" dirty="0"/>
              <a:t> </a:t>
            </a:r>
            <a:r>
              <a:rPr lang="en-US" i="1" dirty="0" err="1"/>
              <a:t>tĩnh</a:t>
            </a:r>
            <a:r>
              <a:rPr lang="en-US" i="1" dirty="0"/>
              <a:t> </a:t>
            </a:r>
            <a:r>
              <a:rPr lang="en-US" i="1" dirty="0" err="1"/>
              <a:t>mạch</a:t>
            </a:r>
            <a:r>
              <a:rPr lang="en-US" i="1" dirty="0"/>
              <a:t> </a:t>
            </a:r>
            <a:r>
              <a:rPr lang="en-US" i="1" dirty="0" err="1"/>
              <a:t>trung</a:t>
            </a:r>
            <a:r>
              <a:rPr lang="en-US" i="1" dirty="0"/>
              <a:t> </a:t>
            </a:r>
            <a:r>
              <a:rPr lang="en-US" i="1" dirty="0" err="1"/>
              <a:t>tâm</a:t>
            </a:r>
            <a:r>
              <a:rPr lang="en-US" i="1" dirty="0"/>
              <a:t>…</a:t>
            </a:r>
          </a:p>
          <a:p>
            <a:pPr>
              <a:buFont typeface="Calibri" panose="020F0502020204030204" pitchFamily="34" charset="0"/>
              <a:buChar char="‐"/>
            </a:pPr>
            <a:r>
              <a:rPr lang="en-US" i="1" dirty="0" err="1"/>
              <a:t>Chăm</a:t>
            </a:r>
            <a:r>
              <a:rPr lang="en-US" i="1" dirty="0"/>
              <a:t> </a:t>
            </a:r>
            <a:r>
              <a:rPr lang="en-US" i="1" dirty="0" err="1"/>
              <a:t>sóc</a:t>
            </a:r>
            <a:r>
              <a:rPr lang="en-US" i="1" dirty="0"/>
              <a:t> </a:t>
            </a:r>
            <a:r>
              <a:rPr lang="en-US" i="1" dirty="0" err="1"/>
              <a:t>toàn</a:t>
            </a:r>
            <a:r>
              <a:rPr lang="en-US" i="1" dirty="0"/>
              <a:t> </a:t>
            </a:r>
            <a:r>
              <a:rPr lang="en-US" i="1" dirty="0" err="1"/>
              <a:t>thân</a:t>
            </a:r>
            <a:r>
              <a:rPr lang="en-US" i="1" dirty="0"/>
              <a:t>, </a:t>
            </a:r>
            <a:r>
              <a:rPr lang="en-US" i="1" dirty="0" err="1"/>
              <a:t>nuôi</a:t>
            </a:r>
            <a:r>
              <a:rPr lang="en-US" i="1" dirty="0"/>
              <a:t> </a:t>
            </a:r>
            <a:r>
              <a:rPr lang="en-US" i="1" dirty="0" err="1"/>
              <a:t>dưỡng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giáo</a:t>
            </a:r>
            <a:r>
              <a:rPr lang="en-US" i="1" dirty="0"/>
              <a:t> </a:t>
            </a:r>
            <a:r>
              <a:rPr lang="en-US" i="1" dirty="0" err="1"/>
              <a:t>dục</a:t>
            </a:r>
            <a:r>
              <a:rPr lang="en-US" i="1" dirty="0"/>
              <a:t> </a:t>
            </a:r>
            <a:r>
              <a:rPr lang="en-US" i="1" dirty="0" err="1"/>
              <a:t>sức</a:t>
            </a:r>
            <a:r>
              <a:rPr lang="en-US" i="1" dirty="0"/>
              <a:t> </a:t>
            </a:r>
            <a:r>
              <a:rPr lang="en-US" i="1" dirty="0" err="1"/>
              <a:t>khỏe</a:t>
            </a:r>
            <a:endParaRPr lang="en-US" i="1" dirty="0"/>
          </a:p>
          <a:p>
            <a:pPr>
              <a:buFont typeface="Calibri" panose="020F0502020204030204" pitchFamily="34" charset="0"/>
              <a:buChar char="‐"/>
            </a:pPr>
            <a:r>
              <a:rPr lang="en-US" i="1" dirty="0" err="1"/>
              <a:t>Giảm</a:t>
            </a:r>
            <a:r>
              <a:rPr lang="en-US" i="1" dirty="0"/>
              <a:t> lo </a:t>
            </a:r>
            <a:r>
              <a:rPr lang="en-US" i="1" dirty="0" err="1"/>
              <a:t>lắng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sợ</a:t>
            </a:r>
            <a:r>
              <a:rPr lang="en-US" i="1" dirty="0"/>
              <a:t> </a:t>
            </a:r>
            <a:r>
              <a:rPr lang="en-US" i="1" dirty="0" err="1"/>
              <a:t>hãi</a:t>
            </a:r>
            <a:r>
              <a:rPr lang="en-US" i="1" dirty="0"/>
              <a:t> </a:t>
            </a:r>
            <a:r>
              <a:rPr lang="en-US" i="1" dirty="0" err="1"/>
              <a:t>cho</a:t>
            </a:r>
            <a:r>
              <a:rPr lang="en-US" i="1" dirty="0"/>
              <a:t> </a:t>
            </a:r>
            <a:r>
              <a:rPr lang="en-US" i="1" dirty="0" err="1"/>
              <a:t>bệnh</a:t>
            </a:r>
            <a:r>
              <a:rPr lang="en-US" i="1" dirty="0"/>
              <a:t> </a:t>
            </a:r>
            <a:r>
              <a:rPr lang="en-US" i="1" dirty="0" err="1"/>
              <a:t>nhân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7051747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441526" cy="1752599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sốc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b="1" dirty="0" err="1"/>
              <a:t>Thực</a:t>
            </a:r>
            <a:r>
              <a:rPr lang="en-US" b="1" dirty="0"/>
              <a:t> </a:t>
            </a:r>
            <a:r>
              <a:rPr lang="en-US" b="1" dirty="0" err="1"/>
              <a:t>hiện</a:t>
            </a:r>
            <a:r>
              <a:rPr lang="en-US" b="1" dirty="0"/>
              <a:t> </a:t>
            </a:r>
            <a:r>
              <a:rPr lang="en-US" b="1" dirty="0" err="1"/>
              <a:t>kế</a:t>
            </a:r>
            <a:r>
              <a:rPr lang="en-US" b="1" dirty="0"/>
              <a:t> </a:t>
            </a:r>
            <a:r>
              <a:rPr lang="en-US" b="1" dirty="0" err="1"/>
              <a:t>hoạch</a:t>
            </a:r>
            <a:r>
              <a:rPr lang="en-US" b="1" dirty="0"/>
              <a:t> </a:t>
            </a:r>
            <a:r>
              <a:rPr lang="en-US" b="1" dirty="0" err="1"/>
              <a:t>chăm</a:t>
            </a:r>
            <a:r>
              <a:rPr lang="en-US" b="1" dirty="0"/>
              <a:t> </a:t>
            </a:r>
            <a:r>
              <a:rPr lang="en-US" b="1" dirty="0" err="1"/>
              <a:t>sóc</a:t>
            </a:r>
            <a:endParaRPr lang="en-US" b="1" dirty="0"/>
          </a:p>
          <a:p>
            <a:pPr>
              <a:buFont typeface="Calibri" panose="020F0502020204030204" pitchFamily="34" charset="0"/>
              <a:buChar char="‐"/>
            </a:pPr>
            <a:r>
              <a:rPr lang="en-US" dirty="0" err="1"/>
              <a:t>Đảm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tuần</a:t>
            </a:r>
            <a:r>
              <a:rPr lang="en-US" dirty="0"/>
              <a:t> </a:t>
            </a:r>
            <a:r>
              <a:rPr lang="en-US" dirty="0" err="1"/>
              <a:t>hoàn</a:t>
            </a:r>
            <a:endParaRPr lang="en-US" dirty="0"/>
          </a:p>
          <a:p>
            <a:pPr>
              <a:buFont typeface="Calibri" panose="020F0502020204030204" pitchFamily="34" charset="0"/>
              <a:buChar char="‐"/>
            </a:pPr>
            <a:r>
              <a:rPr lang="en-US" dirty="0" err="1"/>
              <a:t>Đảm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hô</a:t>
            </a:r>
            <a:r>
              <a:rPr lang="en-US" dirty="0"/>
              <a:t> </a:t>
            </a:r>
            <a:r>
              <a:rPr lang="en-US" dirty="0" err="1"/>
              <a:t>hấp</a:t>
            </a:r>
            <a:endParaRPr lang="en-US" dirty="0"/>
          </a:p>
          <a:p>
            <a:pPr>
              <a:buFont typeface="Calibri" panose="020F0502020204030204" pitchFamily="34" charset="0"/>
              <a:buChar char="‐"/>
            </a:pP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bỏ</a:t>
            </a:r>
            <a:r>
              <a:rPr lang="en-US" dirty="0"/>
              <a:t>,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ly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nhân</a:t>
            </a:r>
            <a:endParaRPr lang="en-US" dirty="0"/>
          </a:p>
          <a:p>
            <a:pPr>
              <a:buFont typeface="Calibri" panose="020F0502020204030204" pitchFamily="34" charset="0"/>
              <a:buChar char="‐"/>
            </a:pP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cận</a:t>
            </a:r>
            <a:r>
              <a:rPr lang="en-US" dirty="0"/>
              <a:t> </a:t>
            </a:r>
            <a:r>
              <a:rPr lang="en-US" dirty="0" err="1"/>
              <a:t>lâm</a:t>
            </a:r>
            <a:r>
              <a:rPr lang="en-US" dirty="0"/>
              <a:t> </a:t>
            </a:r>
            <a:r>
              <a:rPr lang="en-US" dirty="0" err="1"/>
              <a:t>sàng</a:t>
            </a:r>
            <a:endParaRPr lang="en-US" dirty="0"/>
          </a:p>
          <a:p>
            <a:pPr>
              <a:buFont typeface="Calibri" panose="020F0502020204030204" pitchFamily="34" charset="0"/>
              <a:buChar char="‐"/>
            </a:pP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dõi</a:t>
            </a:r>
            <a:endParaRPr lang="en-US" dirty="0"/>
          </a:p>
          <a:p>
            <a:pPr>
              <a:buFont typeface="Calibri" panose="020F0502020204030204" pitchFamily="34" charset="0"/>
              <a:buChar char="‐"/>
            </a:pPr>
            <a:r>
              <a:rPr lang="en-US" dirty="0" err="1"/>
              <a:t>Phòng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dục</a:t>
            </a:r>
            <a:r>
              <a:rPr lang="en-US" dirty="0"/>
              <a:t> </a:t>
            </a:r>
            <a:r>
              <a:rPr lang="en-US" dirty="0" err="1"/>
              <a:t>sức</a:t>
            </a:r>
            <a:r>
              <a:rPr lang="en-US" dirty="0"/>
              <a:t> </a:t>
            </a:r>
            <a:r>
              <a:rPr lang="en-US" dirty="0" err="1"/>
              <a:t>khỏe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91344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428647" cy="1752599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sốc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b="1" dirty="0" err="1"/>
              <a:t>Đánh</a:t>
            </a:r>
            <a:r>
              <a:rPr lang="en-US" b="1" dirty="0"/>
              <a:t> </a:t>
            </a:r>
            <a:r>
              <a:rPr lang="en-US" b="1" dirty="0" err="1"/>
              <a:t>giá</a:t>
            </a:r>
            <a:endParaRPr lang="en-US" b="1" dirty="0"/>
          </a:p>
          <a:p>
            <a:pPr>
              <a:buFont typeface="Calibri" panose="020F0502020204030204" pitchFamily="34" charset="0"/>
              <a:buChar char="‐"/>
            </a:pPr>
            <a:r>
              <a:rPr lang="en-US" i="1" dirty="0" err="1"/>
              <a:t>Tình</a:t>
            </a:r>
            <a:r>
              <a:rPr lang="en-US" i="1" dirty="0"/>
              <a:t> </a:t>
            </a:r>
            <a:r>
              <a:rPr lang="en-US" i="1" dirty="0" err="1"/>
              <a:t>trạng</a:t>
            </a:r>
            <a:r>
              <a:rPr lang="en-US" i="1" dirty="0"/>
              <a:t> </a:t>
            </a:r>
            <a:r>
              <a:rPr lang="en-US" i="1" dirty="0" err="1"/>
              <a:t>lâm</a:t>
            </a:r>
            <a:r>
              <a:rPr lang="en-US" i="1" dirty="0"/>
              <a:t> </a:t>
            </a:r>
            <a:r>
              <a:rPr lang="en-US" i="1" dirty="0" err="1"/>
              <a:t>sàng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người</a:t>
            </a:r>
            <a:r>
              <a:rPr lang="en-US" i="1" dirty="0"/>
              <a:t> </a:t>
            </a:r>
            <a:r>
              <a:rPr lang="en-US" i="1" dirty="0" err="1"/>
              <a:t>bệnh</a:t>
            </a:r>
            <a:r>
              <a:rPr lang="en-US" i="1" dirty="0"/>
              <a:t> </a:t>
            </a:r>
            <a:r>
              <a:rPr lang="en-US" i="1" dirty="0" err="1"/>
              <a:t>được</a:t>
            </a:r>
            <a:r>
              <a:rPr lang="en-US" i="1" dirty="0"/>
              <a:t> </a:t>
            </a:r>
            <a:r>
              <a:rPr lang="en-US" i="1" dirty="0" err="1"/>
              <a:t>cải</a:t>
            </a:r>
            <a:r>
              <a:rPr lang="en-US" i="1" dirty="0"/>
              <a:t> </a:t>
            </a:r>
            <a:r>
              <a:rPr lang="en-US" i="1" dirty="0" err="1"/>
              <a:t>thiện</a:t>
            </a:r>
            <a:r>
              <a:rPr lang="en-US" i="1" dirty="0"/>
              <a:t>, </a:t>
            </a:r>
            <a:r>
              <a:rPr lang="en-US" i="1" dirty="0" err="1"/>
              <a:t>kiểm</a:t>
            </a:r>
            <a:r>
              <a:rPr lang="en-US" i="1" dirty="0"/>
              <a:t> </a:t>
            </a:r>
            <a:r>
              <a:rPr lang="en-US" i="1" dirty="0" err="1"/>
              <a:t>soát</a:t>
            </a:r>
            <a:endParaRPr lang="en-US" i="1" dirty="0"/>
          </a:p>
          <a:p>
            <a:pPr>
              <a:buFont typeface="Calibri" panose="020F0502020204030204" pitchFamily="34" charset="0"/>
              <a:buChar char="‐"/>
            </a:pPr>
            <a:r>
              <a:rPr lang="en-US" i="1" dirty="0" err="1"/>
              <a:t>Phát</a:t>
            </a:r>
            <a:r>
              <a:rPr lang="en-US" i="1" dirty="0"/>
              <a:t> </a:t>
            </a:r>
            <a:r>
              <a:rPr lang="en-US" i="1" dirty="0" err="1"/>
              <a:t>hiện</a:t>
            </a:r>
            <a:r>
              <a:rPr lang="en-US" i="1" dirty="0"/>
              <a:t> </a:t>
            </a:r>
            <a:r>
              <a:rPr lang="en-US" i="1" dirty="0" err="1"/>
              <a:t>sớm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dị</a:t>
            </a:r>
            <a:r>
              <a:rPr lang="en-US" i="1" dirty="0"/>
              <a:t> </a:t>
            </a:r>
            <a:r>
              <a:rPr lang="en-US" i="1" dirty="0" err="1"/>
              <a:t>nguyên</a:t>
            </a:r>
            <a:r>
              <a:rPr lang="en-US" i="1" dirty="0"/>
              <a:t>, </a:t>
            </a:r>
            <a:r>
              <a:rPr lang="en-US" i="1" dirty="0" err="1"/>
              <a:t>cách</a:t>
            </a:r>
            <a:r>
              <a:rPr lang="en-US" i="1" dirty="0"/>
              <a:t> </a:t>
            </a:r>
            <a:r>
              <a:rPr lang="en-US" i="1" dirty="0" err="1"/>
              <a:t>ly</a:t>
            </a:r>
            <a:r>
              <a:rPr lang="en-US" i="1" dirty="0"/>
              <a:t> </a:t>
            </a:r>
            <a:r>
              <a:rPr lang="en-US" i="1" dirty="0" err="1"/>
              <a:t>hiệu</a:t>
            </a:r>
            <a:r>
              <a:rPr lang="en-US" i="1" dirty="0"/>
              <a:t> </a:t>
            </a:r>
            <a:r>
              <a:rPr lang="en-US" i="1" dirty="0" err="1"/>
              <a:t>quả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dị</a:t>
            </a:r>
            <a:r>
              <a:rPr lang="en-US" i="1" dirty="0"/>
              <a:t> </a:t>
            </a:r>
            <a:r>
              <a:rPr lang="en-US" i="1" dirty="0" err="1"/>
              <a:t>nguyên</a:t>
            </a:r>
            <a:endParaRPr lang="en-US" i="1" dirty="0"/>
          </a:p>
          <a:p>
            <a:pPr>
              <a:buFont typeface="Calibri" panose="020F0502020204030204" pitchFamily="34" charset="0"/>
              <a:buChar char="‐"/>
            </a:pPr>
            <a:r>
              <a:rPr lang="en-US" i="1" dirty="0" err="1"/>
              <a:t>Người</a:t>
            </a:r>
            <a:r>
              <a:rPr lang="en-US" i="1" dirty="0"/>
              <a:t> </a:t>
            </a:r>
            <a:r>
              <a:rPr lang="en-US" i="1" dirty="0" err="1"/>
              <a:t>bệnh</a:t>
            </a:r>
            <a:r>
              <a:rPr lang="en-US" i="1" dirty="0"/>
              <a:t> </a:t>
            </a:r>
            <a:r>
              <a:rPr lang="en-US" i="1" dirty="0" err="1"/>
              <a:t>được</a:t>
            </a:r>
            <a:r>
              <a:rPr lang="en-US" i="1" dirty="0"/>
              <a:t> </a:t>
            </a:r>
            <a:r>
              <a:rPr lang="en-US" i="1" dirty="0" err="1"/>
              <a:t>theo</a:t>
            </a:r>
            <a:r>
              <a:rPr lang="en-US" i="1" dirty="0"/>
              <a:t> </a:t>
            </a:r>
            <a:r>
              <a:rPr lang="en-US" i="1" dirty="0" err="1"/>
              <a:t>dõi</a:t>
            </a:r>
            <a:r>
              <a:rPr lang="en-US" i="1" dirty="0"/>
              <a:t> </a:t>
            </a:r>
            <a:r>
              <a:rPr lang="en-US" i="1" dirty="0" err="1"/>
              <a:t>chặt</a:t>
            </a:r>
            <a:r>
              <a:rPr lang="en-US" i="1" dirty="0"/>
              <a:t> </a:t>
            </a:r>
            <a:r>
              <a:rPr lang="en-US" i="1" dirty="0" err="1"/>
              <a:t>chẽ</a:t>
            </a:r>
            <a:r>
              <a:rPr lang="en-US" i="1" dirty="0"/>
              <a:t> </a:t>
            </a:r>
            <a:r>
              <a:rPr lang="en-US" i="1" dirty="0" err="1"/>
              <a:t>không</a:t>
            </a:r>
            <a:r>
              <a:rPr lang="en-US" i="1" dirty="0"/>
              <a:t> </a:t>
            </a:r>
            <a:r>
              <a:rPr lang="en-US" i="1" dirty="0" err="1"/>
              <a:t>để</a:t>
            </a:r>
            <a:r>
              <a:rPr lang="en-US" i="1" dirty="0"/>
              <a:t> </a:t>
            </a:r>
            <a:r>
              <a:rPr lang="en-US" i="1" dirty="0" err="1"/>
              <a:t>xảy</a:t>
            </a:r>
            <a:r>
              <a:rPr lang="en-US" i="1" dirty="0"/>
              <a:t> </a:t>
            </a:r>
            <a:r>
              <a:rPr lang="en-US" i="1" dirty="0" err="1"/>
              <a:t>ra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biến</a:t>
            </a:r>
            <a:r>
              <a:rPr lang="en-US" i="1" dirty="0"/>
              <a:t> </a:t>
            </a:r>
            <a:r>
              <a:rPr lang="en-US" i="1" dirty="0" err="1"/>
              <a:t>chứng</a:t>
            </a:r>
            <a:endParaRPr lang="en-US" i="1" dirty="0"/>
          </a:p>
          <a:p>
            <a:pPr>
              <a:buFont typeface="Calibri" panose="020F0502020204030204" pitchFamily="34" charset="0"/>
              <a:buChar char="‐"/>
            </a:pPr>
            <a:r>
              <a:rPr lang="en-US" i="1" dirty="0" err="1"/>
              <a:t>Người</a:t>
            </a:r>
            <a:r>
              <a:rPr lang="en-US" i="1" dirty="0"/>
              <a:t> </a:t>
            </a:r>
            <a:r>
              <a:rPr lang="en-US" i="1" dirty="0" err="1"/>
              <a:t>bệnh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gia</a:t>
            </a:r>
            <a:r>
              <a:rPr lang="en-US" i="1" dirty="0"/>
              <a:t> </a:t>
            </a:r>
            <a:r>
              <a:rPr lang="en-US" i="1" dirty="0" err="1"/>
              <a:t>đình</a:t>
            </a:r>
            <a:r>
              <a:rPr lang="en-US" i="1" dirty="0"/>
              <a:t> </a:t>
            </a:r>
            <a:r>
              <a:rPr lang="en-US" i="1" dirty="0" err="1"/>
              <a:t>yên</a:t>
            </a:r>
            <a:r>
              <a:rPr lang="en-US" i="1" dirty="0"/>
              <a:t> </a:t>
            </a:r>
            <a:r>
              <a:rPr lang="en-US" i="1" dirty="0" err="1"/>
              <a:t>tâm</a:t>
            </a:r>
            <a:r>
              <a:rPr lang="en-US" i="1" dirty="0"/>
              <a:t> </a:t>
            </a:r>
            <a:r>
              <a:rPr lang="en-US" i="1" dirty="0" err="1"/>
              <a:t>hợp</a:t>
            </a:r>
            <a:r>
              <a:rPr lang="en-US" i="1" dirty="0"/>
              <a:t> </a:t>
            </a:r>
            <a:r>
              <a:rPr lang="en-US" i="1" dirty="0" err="1"/>
              <a:t>tác</a:t>
            </a:r>
            <a:r>
              <a:rPr lang="en-US" i="1" dirty="0"/>
              <a:t> </a:t>
            </a:r>
            <a:r>
              <a:rPr lang="en-US" i="1" dirty="0" err="1"/>
              <a:t>điều</a:t>
            </a:r>
            <a:r>
              <a:rPr lang="en-US" i="1" dirty="0"/>
              <a:t> </a:t>
            </a:r>
            <a:r>
              <a:rPr lang="en-US" i="1" dirty="0" err="1"/>
              <a:t>trị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5057749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Tác hại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sốc phản vệ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ở trẻ 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69" y="2295995"/>
            <a:ext cx="3601691" cy="35381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410" y="2295995"/>
            <a:ext cx="3777283" cy="3538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560" y="2295995"/>
            <a:ext cx="4133850" cy="353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1878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94699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Thành viên – Lớp K19 </a:t>
            </a:r>
            <a:r>
              <a:rPr lang="en-US" dirty="0">
                <a:latin typeface="Bookman Old Style" panose="02050604050505020204" pitchFamily="18" charset="0"/>
                <a:cs typeface="Arial" panose="020B0604020202020204" pitchFamily="34" charset="0"/>
              </a:rPr>
              <a:t>YDD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862" y="2343955"/>
            <a:ext cx="2585414" cy="34472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i="1" dirty="0">
                <a:cs typeface="Arial" panose="020B0604020202020204" pitchFamily="34" charset="0"/>
              </a:rPr>
              <a:t>Trần Thị Hoài</a:t>
            </a:r>
          </a:p>
          <a:p>
            <a:pPr marL="0" indent="0">
              <a:buNone/>
            </a:pPr>
            <a:r>
              <a:rPr lang="en-US" sz="1800" i="1" dirty="0" smtClean="0">
                <a:cs typeface="Arial" panose="020B0604020202020204" pitchFamily="34" charset="0"/>
              </a:rPr>
              <a:t>Đoàn </a:t>
            </a:r>
            <a:r>
              <a:rPr lang="en-US" sz="1800" i="1" dirty="0">
                <a:cs typeface="Arial" panose="020B0604020202020204" pitchFamily="34" charset="0"/>
              </a:rPr>
              <a:t>Kiều Thu </a:t>
            </a:r>
            <a:r>
              <a:rPr lang="en-US" sz="1800" i="1" dirty="0" smtClean="0">
                <a:cs typeface="Arial" panose="020B0604020202020204" pitchFamily="34" charset="0"/>
              </a:rPr>
              <a:t>Hằng</a:t>
            </a:r>
            <a:endParaRPr lang="en-US" sz="1800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i="1" dirty="0">
                <a:cs typeface="Arial" panose="020B0604020202020204" pitchFamily="34" charset="0"/>
              </a:rPr>
              <a:t>Đỗ Vân Anh</a:t>
            </a:r>
          </a:p>
          <a:p>
            <a:pPr marL="0" indent="0">
              <a:buNone/>
            </a:pPr>
            <a:r>
              <a:rPr lang="en-US" sz="1800" i="1" dirty="0" smtClean="0">
                <a:cs typeface="Arial" panose="020B0604020202020204" pitchFamily="34" charset="0"/>
              </a:rPr>
              <a:t>Trần </a:t>
            </a:r>
            <a:r>
              <a:rPr lang="en-US" sz="1800" i="1" dirty="0">
                <a:cs typeface="Arial" panose="020B0604020202020204" pitchFamily="34" charset="0"/>
              </a:rPr>
              <a:t>Thị Ánh Tuyết</a:t>
            </a:r>
          </a:p>
          <a:p>
            <a:pPr marL="0" indent="0">
              <a:buNone/>
            </a:pPr>
            <a:r>
              <a:rPr lang="en-US" sz="1800" i="1" dirty="0">
                <a:cs typeface="Arial" panose="020B0604020202020204" pitchFamily="34" charset="0"/>
              </a:rPr>
              <a:t>Mai Thị Mỹ Linh</a:t>
            </a:r>
          </a:p>
          <a:p>
            <a:pPr marL="0" indent="0">
              <a:buNone/>
            </a:pPr>
            <a:r>
              <a:rPr lang="en-US" sz="1800" i="1" dirty="0" smtClean="0">
                <a:cs typeface="Arial" panose="020B0604020202020204" pitchFamily="34" charset="0"/>
              </a:rPr>
              <a:t>Bùi </a:t>
            </a:r>
            <a:r>
              <a:rPr lang="en-US" sz="1800" i="1" dirty="0">
                <a:cs typeface="Arial" panose="020B0604020202020204" pitchFamily="34" charset="0"/>
              </a:rPr>
              <a:t>Thị Hồng Nhung</a:t>
            </a:r>
          </a:p>
          <a:p>
            <a:pPr marL="0" indent="0">
              <a:buNone/>
            </a:pPr>
            <a:r>
              <a:rPr lang="en-US" sz="1800" i="1" dirty="0" err="1">
                <a:cs typeface="Arial" panose="020B0604020202020204" pitchFamily="34" charset="0"/>
              </a:rPr>
              <a:t>Đặng</a:t>
            </a:r>
            <a:r>
              <a:rPr lang="en-US" sz="1800" i="1" dirty="0">
                <a:cs typeface="Arial" panose="020B0604020202020204" pitchFamily="34" charset="0"/>
              </a:rPr>
              <a:t> </a:t>
            </a:r>
            <a:r>
              <a:rPr lang="en-US" sz="1800" i="1" dirty="0" err="1">
                <a:cs typeface="Arial" panose="020B0604020202020204" pitchFamily="34" charset="0"/>
              </a:rPr>
              <a:t>Thị</a:t>
            </a:r>
            <a:r>
              <a:rPr lang="en-US" sz="1800" i="1" dirty="0">
                <a:cs typeface="Arial" panose="020B0604020202020204" pitchFamily="34" charset="0"/>
              </a:rPr>
              <a:t> Thu</a:t>
            </a:r>
          </a:p>
          <a:p>
            <a:pPr marL="0" indent="0">
              <a:buNone/>
            </a:pPr>
            <a:r>
              <a:rPr lang="en-US" sz="1800" i="1" dirty="0" err="1">
                <a:cs typeface="Arial" panose="020B0604020202020204" pitchFamily="34" charset="0"/>
              </a:rPr>
              <a:t>Huỳnh</a:t>
            </a:r>
            <a:r>
              <a:rPr lang="en-US" sz="1800" i="1" dirty="0">
                <a:cs typeface="Arial" panose="020B0604020202020204" pitchFamily="34" charset="0"/>
              </a:rPr>
              <a:t> </a:t>
            </a:r>
            <a:r>
              <a:rPr lang="en-US" sz="1800" i="1" dirty="0" err="1">
                <a:cs typeface="Arial" panose="020B0604020202020204" pitchFamily="34" charset="0"/>
              </a:rPr>
              <a:t>Thị</a:t>
            </a:r>
            <a:r>
              <a:rPr lang="en-US" sz="1800" i="1" dirty="0">
                <a:cs typeface="Arial" panose="020B0604020202020204" pitchFamily="34" charset="0"/>
              </a:rPr>
              <a:t> </a:t>
            </a:r>
            <a:r>
              <a:rPr lang="en-US" sz="1800" i="1" dirty="0" err="1">
                <a:cs typeface="Arial" panose="020B0604020202020204" pitchFamily="34" charset="0"/>
              </a:rPr>
              <a:t>Thúy</a:t>
            </a:r>
            <a:r>
              <a:rPr lang="en-US" sz="1800" i="1" dirty="0">
                <a:cs typeface="Arial" panose="020B0604020202020204" pitchFamily="34" charset="0"/>
              </a:rPr>
              <a:t> </a:t>
            </a:r>
            <a:r>
              <a:rPr lang="en-US" sz="1800" i="1" dirty="0" err="1">
                <a:cs typeface="Arial" panose="020B0604020202020204" pitchFamily="34" charset="0"/>
              </a:rPr>
              <a:t>Hậu</a:t>
            </a:r>
            <a:endParaRPr lang="en-US" sz="1800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i="1" dirty="0" smtClean="0">
                <a:cs typeface="Arial" panose="020B0604020202020204" pitchFamily="34" charset="0"/>
              </a:rPr>
              <a:t>Nguyễn </a:t>
            </a:r>
            <a:r>
              <a:rPr lang="en-US" sz="1800" i="1" dirty="0">
                <a:cs typeface="Arial" panose="020B0604020202020204" pitchFamily="34" charset="0"/>
              </a:rPr>
              <a:t>Thị Diễm </a:t>
            </a:r>
            <a:r>
              <a:rPr lang="en-US" sz="1800" i="1" dirty="0" smtClean="0">
                <a:cs typeface="Arial" panose="020B0604020202020204" pitchFamily="34" charset="0"/>
              </a:rPr>
              <a:t>My</a:t>
            </a:r>
            <a:endParaRPr lang="en-US" sz="1800" i="1" dirty="0"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84311" y="2343955"/>
            <a:ext cx="2585414" cy="5924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>
                <a:cs typeface="Arial" panose="020B0604020202020204" pitchFamily="34" charset="0"/>
              </a:rPr>
              <a:t>Đinh Nguyễn Anh </a:t>
            </a:r>
            <a:r>
              <a:rPr lang="en-US" sz="1800" i="1" dirty="0" smtClean="0">
                <a:cs typeface="Arial" panose="020B0604020202020204" pitchFamily="34" charset="0"/>
              </a:rPr>
              <a:t>Bách</a:t>
            </a:r>
          </a:p>
          <a:p>
            <a:pPr marL="0" indent="0">
              <a:buNone/>
            </a:pPr>
            <a:r>
              <a:rPr lang="en-US" sz="1800" i="1" dirty="0" smtClean="0">
                <a:cs typeface="Arial" panose="020B0604020202020204" pitchFamily="34" charset="0"/>
              </a:rPr>
              <a:t>Lê </a:t>
            </a:r>
            <a:r>
              <a:rPr lang="en-US" sz="1800" i="1" dirty="0">
                <a:cs typeface="Arial" panose="020B0604020202020204" pitchFamily="34" charset="0"/>
              </a:rPr>
              <a:t>Ngọc </a:t>
            </a:r>
            <a:r>
              <a:rPr lang="en-US" sz="1800" i="1" dirty="0" smtClean="0">
                <a:cs typeface="Arial" panose="020B0604020202020204" pitchFamily="34" charset="0"/>
              </a:rPr>
              <a:t>Tân</a:t>
            </a:r>
            <a:endParaRPr lang="en-US" sz="1800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66669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Tổng</a:t>
            </a:r>
            <a:r>
              <a:rPr lang="en-US" i="1" dirty="0"/>
              <a:t> </a:t>
            </a:r>
            <a:r>
              <a:rPr lang="en-US" i="1" dirty="0" err="1"/>
              <a:t>quan</a:t>
            </a:r>
            <a:r>
              <a:rPr lang="en-US" i="1" dirty="0"/>
              <a:t> </a:t>
            </a:r>
            <a:r>
              <a:rPr lang="en-US" i="1" dirty="0" err="1"/>
              <a:t>về</a:t>
            </a:r>
            <a:r>
              <a:rPr lang="en-US" i="1" dirty="0"/>
              <a:t> </a:t>
            </a:r>
            <a:r>
              <a:rPr lang="en-US" i="1" dirty="0" err="1"/>
              <a:t>sốc</a:t>
            </a:r>
            <a:r>
              <a:rPr lang="en-US" i="1" dirty="0"/>
              <a:t> </a:t>
            </a:r>
            <a:r>
              <a:rPr lang="en-US" i="1" dirty="0" err="1"/>
              <a:t>phản</a:t>
            </a:r>
            <a:r>
              <a:rPr lang="en-US" i="1" dirty="0"/>
              <a:t> </a:t>
            </a:r>
            <a:r>
              <a:rPr lang="en-US" i="1" dirty="0" err="1"/>
              <a:t>vệ</a:t>
            </a:r>
            <a:endParaRPr lang="en-US" i="1" dirty="0"/>
          </a:p>
          <a:p>
            <a:r>
              <a:rPr lang="en-US" i="1" dirty="0" err="1"/>
              <a:t>Trình</a:t>
            </a:r>
            <a:r>
              <a:rPr lang="en-US" i="1" dirty="0"/>
              <a:t> </a:t>
            </a:r>
            <a:r>
              <a:rPr lang="en-US" i="1" dirty="0" err="1"/>
              <a:t>bày</a:t>
            </a:r>
            <a:r>
              <a:rPr lang="en-US" i="1" dirty="0"/>
              <a:t> </a:t>
            </a:r>
            <a:r>
              <a:rPr lang="en-US" i="1" dirty="0" err="1"/>
              <a:t>cách</a:t>
            </a:r>
            <a:r>
              <a:rPr lang="en-US" i="1" dirty="0"/>
              <a:t> </a:t>
            </a:r>
            <a:r>
              <a:rPr lang="en-US" i="1" dirty="0" err="1"/>
              <a:t>xử</a:t>
            </a:r>
            <a:r>
              <a:rPr lang="en-US" i="1" dirty="0"/>
              <a:t> </a:t>
            </a:r>
            <a:r>
              <a:rPr lang="en-US" i="1" dirty="0" err="1"/>
              <a:t>trí</a:t>
            </a:r>
            <a:r>
              <a:rPr lang="en-US" i="1" dirty="0"/>
              <a:t> </a:t>
            </a:r>
            <a:r>
              <a:rPr lang="en-US" i="1" dirty="0" err="1"/>
              <a:t>cấp</a:t>
            </a:r>
            <a:r>
              <a:rPr lang="en-US" i="1" dirty="0"/>
              <a:t> </a:t>
            </a:r>
            <a:r>
              <a:rPr lang="en-US" i="1" dirty="0" err="1"/>
              <a:t>cứu</a:t>
            </a:r>
            <a:r>
              <a:rPr lang="en-US" i="1" dirty="0"/>
              <a:t> </a:t>
            </a:r>
            <a:r>
              <a:rPr lang="en-US" i="1" dirty="0" err="1"/>
              <a:t>khi</a:t>
            </a:r>
            <a:r>
              <a:rPr lang="en-US" i="1" dirty="0"/>
              <a:t> </a:t>
            </a:r>
            <a:r>
              <a:rPr lang="en-US" i="1" dirty="0" err="1"/>
              <a:t>gặp</a:t>
            </a:r>
            <a:r>
              <a:rPr lang="en-US" i="1" dirty="0"/>
              <a:t> </a:t>
            </a:r>
            <a:r>
              <a:rPr lang="en-US" i="1" dirty="0" err="1"/>
              <a:t>trường</a:t>
            </a:r>
            <a:r>
              <a:rPr lang="en-US" i="1" dirty="0"/>
              <a:t> </a:t>
            </a:r>
            <a:r>
              <a:rPr lang="en-US" i="1" dirty="0" err="1"/>
              <a:t>hợp</a:t>
            </a:r>
            <a:r>
              <a:rPr lang="en-US" i="1" dirty="0"/>
              <a:t> </a:t>
            </a:r>
            <a:r>
              <a:rPr lang="en-US" i="1" dirty="0" err="1"/>
              <a:t>sốc</a:t>
            </a:r>
            <a:r>
              <a:rPr lang="en-US" i="1" dirty="0"/>
              <a:t> </a:t>
            </a:r>
            <a:r>
              <a:rPr lang="en-US" i="1" dirty="0" err="1"/>
              <a:t>phản</a:t>
            </a:r>
            <a:r>
              <a:rPr lang="en-US" i="1" dirty="0"/>
              <a:t> </a:t>
            </a:r>
            <a:r>
              <a:rPr lang="en-US" i="1" dirty="0" err="1"/>
              <a:t>vệ</a:t>
            </a:r>
            <a:endParaRPr lang="en-US" i="1" dirty="0"/>
          </a:p>
          <a:p>
            <a:r>
              <a:rPr lang="en-US" i="1" dirty="0"/>
              <a:t>Theo </a:t>
            </a:r>
            <a:r>
              <a:rPr lang="en-US" i="1" dirty="0" err="1"/>
              <a:t>dõi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chăm</a:t>
            </a:r>
            <a:r>
              <a:rPr lang="en-US" i="1" dirty="0"/>
              <a:t> </a:t>
            </a:r>
            <a:r>
              <a:rPr lang="en-US" i="1" dirty="0" err="1"/>
              <a:t>sóc</a:t>
            </a:r>
            <a:r>
              <a:rPr lang="en-US" i="1" dirty="0"/>
              <a:t> </a:t>
            </a:r>
            <a:r>
              <a:rPr lang="en-US" i="1" dirty="0" err="1"/>
              <a:t>bệnh</a:t>
            </a:r>
            <a:r>
              <a:rPr lang="en-US" i="1" dirty="0"/>
              <a:t> </a:t>
            </a:r>
            <a:r>
              <a:rPr lang="en-US" i="1" dirty="0" err="1"/>
              <a:t>nhân</a:t>
            </a:r>
            <a:r>
              <a:rPr lang="en-US" i="1" dirty="0"/>
              <a:t> </a:t>
            </a:r>
            <a:r>
              <a:rPr lang="en-US" i="1" dirty="0" err="1"/>
              <a:t>sốc</a:t>
            </a:r>
            <a:r>
              <a:rPr lang="en-US" i="1" dirty="0"/>
              <a:t> </a:t>
            </a:r>
            <a:r>
              <a:rPr lang="en-US" i="1" dirty="0" err="1"/>
              <a:t>phản</a:t>
            </a:r>
            <a:r>
              <a:rPr lang="en-US" i="1" dirty="0"/>
              <a:t> </a:t>
            </a:r>
            <a:r>
              <a:rPr lang="en-US" i="1" dirty="0" err="1"/>
              <a:t>vệ</a:t>
            </a:r>
            <a:endParaRPr lang="en-US" i="1" dirty="0"/>
          </a:p>
          <a:p>
            <a:r>
              <a:rPr lang="en-US" i="1" dirty="0" err="1"/>
              <a:t>Tác</a:t>
            </a:r>
            <a:r>
              <a:rPr lang="en-US" i="1" dirty="0"/>
              <a:t> </a:t>
            </a:r>
            <a:r>
              <a:rPr lang="en-US" i="1" dirty="0" err="1"/>
              <a:t>hại</a:t>
            </a:r>
            <a:r>
              <a:rPr lang="en-US" i="1" dirty="0"/>
              <a:t> </a:t>
            </a:r>
            <a:r>
              <a:rPr lang="en-US" i="1" dirty="0" err="1"/>
              <a:t>sốc</a:t>
            </a:r>
            <a:r>
              <a:rPr lang="en-US" i="1" dirty="0"/>
              <a:t> </a:t>
            </a:r>
            <a:r>
              <a:rPr lang="en-US" i="1" dirty="0" err="1"/>
              <a:t>phản</a:t>
            </a:r>
            <a:r>
              <a:rPr lang="en-US" i="1" dirty="0"/>
              <a:t> </a:t>
            </a:r>
            <a:r>
              <a:rPr lang="en-US" i="1" dirty="0" err="1"/>
              <a:t>vệ</a:t>
            </a:r>
            <a:r>
              <a:rPr lang="en-US" i="1" dirty="0"/>
              <a:t> ở </a:t>
            </a:r>
            <a:r>
              <a:rPr lang="en-US" i="1" dirty="0" err="1"/>
              <a:t>trẻ</a:t>
            </a:r>
            <a:r>
              <a:rPr lang="en-US" i="1" dirty="0"/>
              <a:t> </a:t>
            </a:r>
            <a:r>
              <a:rPr lang="en-US" i="1" dirty="0" err="1"/>
              <a:t>em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0487047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98" y="490333"/>
            <a:ext cx="10194701" cy="768625"/>
          </a:xfrm>
        </p:spPr>
        <p:txBody>
          <a:bodyPr/>
          <a:lstStyle/>
          <a:p>
            <a:pPr algn="l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sốc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450" y="1469403"/>
            <a:ext cx="4190445" cy="242832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895" y="1470991"/>
            <a:ext cx="3800015" cy="24251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256" y="3907870"/>
            <a:ext cx="5231295" cy="27357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024" y="3907870"/>
            <a:ext cx="3672232" cy="262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4383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976" y="365126"/>
            <a:ext cx="10181823" cy="1039604"/>
          </a:xfrm>
        </p:spPr>
        <p:txBody>
          <a:bodyPr/>
          <a:lstStyle/>
          <a:p>
            <a:pPr algn="l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552" y="1609860"/>
            <a:ext cx="7122017" cy="1081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Xuất hiện ngay hoặc rất sớm sau khi người bệnh tiếp xúc với các tác nhân gây dị </a:t>
            </a:r>
            <a:r>
              <a:rPr lang="en-US" i="1" dirty="0" smtClean="0"/>
              <a:t>ứng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532" y="1404730"/>
            <a:ext cx="3673959" cy="4408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62" y="1404729"/>
            <a:ext cx="3663429" cy="4408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531" y="1404729"/>
            <a:ext cx="3673959" cy="4408137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004551" y="2769615"/>
            <a:ext cx="7122017" cy="941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Corbel" panose="020B0503020204020204" pitchFamily="34" charset="0"/>
              <a:buChar char="‐"/>
            </a:pPr>
            <a:r>
              <a:rPr lang="en-US" i="1" dirty="0" smtClean="0"/>
              <a:t>Người bệnh ngứa, nóng ran, có cảm giác kiến bò, kim châm...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04550" y="3710706"/>
            <a:ext cx="7122017" cy="573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Corbel" panose="020B0503020204020204" pitchFamily="34" charset="0"/>
              <a:buChar char="‐"/>
            </a:pPr>
            <a:r>
              <a:rPr lang="en-US" i="1" dirty="0" smtClean="0"/>
              <a:t>Huyết áp tụt, có khi không đo được.</a:t>
            </a:r>
            <a:endParaRPr lang="en-US" i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004550" y="4283816"/>
            <a:ext cx="7122017" cy="566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Corbel" panose="020B0503020204020204" pitchFamily="34" charset="0"/>
              <a:buChar char="‐"/>
            </a:pPr>
            <a:r>
              <a:rPr lang="en-US" i="1" dirty="0" smtClean="0"/>
              <a:t>Da xung huyết đỏ, đầu chi ấm nóng (sốc nóng).</a:t>
            </a:r>
          </a:p>
        </p:txBody>
      </p:sp>
    </p:spTree>
    <p:extLst>
      <p:ext uri="{BB962C8B-B14F-4D97-AF65-F5344CB8AC3E}">
        <p14:creationId xmlns:p14="http://schemas.microsoft.com/office/powerpoint/2010/main" val="388136281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39825"/>
          </a:xfrm>
        </p:spPr>
        <p:txBody>
          <a:bodyPr/>
          <a:lstStyle/>
          <a:p>
            <a:pPr algn="l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783" y="1825625"/>
            <a:ext cx="3097696" cy="4537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/>
              <a:t>Triệu chứng hô </a:t>
            </a:r>
            <a:r>
              <a:rPr lang="en-US" b="1" i="1" dirty="0" smtClean="0"/>
              <a:t>hấp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371" y="1825625"/>
            <a:ext cx="3399873" cy="3399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59" y="1825625"/>
            <a:ext cx="3724000" cy="3399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60" y="1825625"/>
            <a:ext cx="3728487" cy="339987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341782" y="2279374"/>
            <a:ext cx="6954079" cy="453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Corbel" panose="020B0503020204020204" pitchFamily="34" charset="0"/>
              <a:buChar char="‐"/>
            </a:pPr>
            <a:r>
              <a:rPr lang="en-US" i="1" dirty="0" smtClean="0"/>
              <a:t>Co thắt phế quản, khó thở ra, khó thở thanh quản...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41783" y="2738575"/>
            <a:ext cx="6437242" cy="453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Corbel" panose="020B0503020204020204" pitchFamily="34" charset="0"/>
              <a:buChar char="‐"/>
            </a:pPr>
            <a:r>
              <a:rPr lang="en-US" i="1" dirty="0" smtClean="0"/>
              <a:t>Thường có đau bụng, buồn nôn, nôn, tiêu chảy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341782" y="3197776"/>
            <a:ext cx="6437242" cy="453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Corbel" panose="020B0503020204020204" pitchFamily="34" charset="0"/>
              <a:buChar char="‐"/>
            </a:pPr>
            <a:r>
              <a:rPr lang="en-US" i="1" dirty="0" smtClean="0"/>
              <a:t>Giãy giụa, hôn mê</a:t>
            </a:r>
          </a:p>
        </p:txBody>
      </p:sp>
    </p:spTree>
    <p:extLst>
      <p:ext uri="{BB962C8B-B14F-4D97-AF65-F5344CB8AC3E}">
        <p14:creationId xmlns:p14="http://schemas.microsoft.com/office/powerpoint/2010/main" val="424933307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951382"/>
            <a:ext cx="10018713" cy="3124201"/>
          </a:xfrm>
        </p:spPr>
        <p:txBody>
          <a:bodyPr/>
          <a:lstStyle/>
          <a:p>
            <a:r>
              <a:rPr lang="en-US" i="1" dirty="0" err="1">
                <a:cs typeface="Arial" panose="020B0604020202020204" pitchFamily="34" charset="0"/>
              </a:rPr>
              <a:t>Người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bệnh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có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nguy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cơ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tử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vong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rất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cao</a:t>
            </a:r>
            <a:r>
              <a:rPr lang="en-US" i="1" dirty="0">
                <a:cs typeface="Arial" panose="020B0604020202020204" pitchFamily="34" charset="0"/>
              </a:rPr>
              <a:t> do </a:t>
            </a:r>
            <a:r>
              <a:rPr lang="en-US" i="1" dirty="0" err="1">
                <a:cs typeface="Arial" panose="020B0604020202020204" pitchFamily="34" charset="0"/>
              </a:rPr>
              <a:t>suy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hô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hấp</a:t>
            </a:r>
            <a:r>
              <a:rPr lang="en-US" i="1" dirty="0">
                <a:cs typeface="Arial" panose="020B0604020202020204" pitchFamily="34" charset="0"/>
              </a:rPr>
              <a:t>, </a:t>
            </a:r>
            <a:r>
              <a:rPr lang="en-US" i="1" dirty="0" err="1">
                <a:cs typeface="Arial" panose="020B0604020202020204" pitchFamily="34" charset="0"/>
              </a:rPr>
              <a:t>suy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tuần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hoàn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cấp</a:t>
            </a:r>
            <a:endParaRPr lang="en-US" i="1" dirty="0">
              <a:cs typeface="Arial" panose="020B0604020202020204" pitchFamily="34" charset="0"/>
            </a:endParaRPr>
          </a:p>
          <a:p>
            <a:r>
              <a:rPr lang="en-US" i="1" dirty="0">
                <a:cs typeface="Arial" panose="020B0604020202020204" pitchFamily="34" charset="0"/>
              </a:rPr>
              <a:t>SPV </a:t>
            </a:r>
            <a:r>
              <a:rPr lang="en-US" i="1" dirty="0" err="1">
                <a:cs typeface="Arial" panose="020B0604020202020204" pitchFamily="34" charset="0"/>
              </a:rPr>
              <a:t>luôn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có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nguy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cơ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xuất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hiện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trở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lại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trong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nhiều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giờ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sau</a:t>
            </a:r>
            <a:r>
              <a:rPr lang="en-US" i="1" dirty="0">
                <a:cs typeface="Arial" panose="020B0604020202020204" pitchFamily="34" charset="0"/>
              </a:rPr>
              <a:t>, do </a:t>
            </a:r>
            <a:r>
              <a:rPr lang="en-US" i="1" dirty="0" err="1">
                <a:cs typeface="Arial" panose="020B0604020202020204" pitchFamily="34" charset="0"/>
              </a:rPr>
              <a:t>vậy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cần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được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theo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dõi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sát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tối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thiểu</a:t>
            </a:r>
            <a:r>
              <a:rPr lang="en-US" i="1" dirty="0">
                <a:cs typeface="Arial" panose="020B0604020202020204" pitchFamily="34" charset="0"/>
              </a:rPr>
              <a:t> 48 </a:t>
            </a:r>
            <a:r>
              <a:rPr lang="en-US" i="1" dirty="0" err="1">
                <a:cs typeface="Arial" panose="020B0604020202020204" pitchFamily="34" charset="0"/>
              </a:rPr>
              <a:t>giờ</a:t>
            </a:r>
            <a:r>
              <a:rPr lang="en-US" i="1" dirty="0">
                <a:cs typeface="Arial" panose="020B0604020202020204" pitchFamily="34" charset="0"/>
              </a:rPr>
              <a:t> ở </a:t>
            </a:r>
            <a:r>
              <a:rPr lang="en-US" i="1" dirty="0" err="1">
                <a:cs typeface="Arial" panose="020B0604020202020204" pitchFamily="34" charset="0"/>
              </a:rPr>
              <a:t>cơ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sở</a:t>
            </a:r>
            <a:r>
              <a:rPr lang="en-US" i="1" dirty="0">
                <a:cs typeface="Arial" panose="020B0604020202020204" pitchFamily="34" charset="0"/>
              </a:rPr>
              <a:t> y </a:t>
            </a:r>
            <a:r>
              <a:rPr lang="en-US" i="1" dirty="0" err="1">
                <a:cs typeface="Arial" panose="020B0604020202020204" pitchFamily="34" charset="0"/>
              </a:rPr>
              <a:t>tế</a:t>
            </a:r>
            <a:endParaRPr lang="en-US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9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56823"/>
            <a:ext cx="10018713" cy="1033866"/>
          </a:xfrm>
        </p:spPr>
        <p:txBody>
          <a:bodyPr/>
          <a:lstStyle/>
          <a:p>
            <a:pPr algn="l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54356"/>
            <a:ext cx="1507435" cy="4404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 err="1">
                <a:cs typeface="Arial" panose="020B0604020202020204" pitchFamily="34" charset="0"/>
              </a:rPr>
              <a:t>Tại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chỗ</a:t>
            </a:r>
            <a:endParaRPr lang="en-US" i="1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060303" cy="2841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23" y="1690688"/>
            <a:ext cx="5095977" cy="284155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257823" y="4754356"/>
            <a:ext cx="2170560" cy="4404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dirty="0" err="1">
                <a:cs typeface="Arial" panose="020B0604020202020204" pitchFamily="34" charset="0"/>
              </a:rPr>
              <a:t>Tại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cơ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 err="1">
                <a:cs typeface="Arial" panose="020B0604020202020204" pitchFamily="34" charset="0"/>
              </a:rPr>
              <a:t>sở</a:t>
            </a:r>
            <a:r>
              <a:rPr lang="en-US" i="1" dirty="0">
                <a:cs typeface="Arial" panose="020B0604020202020204" pitchFamily="34" charset="0"/>
              </a:rPr>
              <a:t> y </a:t>
            </a:r>
            <a:r>
              <a:rPr lang="en-US" i="1" dirty="0" err="1">
                <a:cs typeface="Arial" panose="020B0604020202020204" pitchFamily="34" charset="0"/>
              </a:rPr>
              <a:t>tế</a:t>
            </a:r>
            <a:endParaRPr lang="en-US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58412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274100" cy="1752599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sốc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err="1"/>
              <a:t>Nhận</a:t>
            </a:r>
            <a:r>
              <a:rPr lang="en-US" b="1" dirty="0"/>
              <a:t> </a:t>
            </a:r>
            <a:r>
              <a:rPr lang="en-US" b="1" dirty="0" err="1"/>
              <a:t>định</a:t>
            </a:r>
            <a:r>
              <a:rPr lang="en-US" b="1" dirty="0"/>
              <a:t> </a:t>
            </a:r>
            <a:r>
              <a:rPr lang="en-US" b="1" dirty="0" err="1"/>
              <a:t>tình</a:t>
            </a:r>
            <a:r>
              <a:rPr lang="en-US" b="1" dirty="0"/>
              <a:t> </a:t>
            </a:r>
            <a:r>
              <a:rPr lang="en-US" b="1" dirty="0" err="1"/>
              <a:t>trạng</a:t>
            </a:r>
            <a:r>
              <a:rPr lang="en-US" b="1" dirty="0"/>
              <a:t> </a:t>
            </a:r>
            <a:r>
              <a:rPr lang="en-US" b="1" dirty="0" err="1"/>
              <a:t>người</a:t>
            </a:r>
            <a:r>
              <a:rPr lang="en-US" b="1" dirty="0"/>
              <a:t> </a:t>
            </a:r>
            <a:r>
              <a:rPr lang="en-US" b="1" dirty="0" err="1"/>
              <a:t>bệnh</a:t>
            </a:r>
            <a:endParaRPr lang="en-US" b="1" dirty="0"/>
          </a:p>
          <a:p>
            <a:pPr>
              <a:buFont typeface="Calibri" panose="020F0502020204030204" pitchFamily="34" charset="0"/>
              <a:buChar char="‐"/>
            </a:pPr>
            <a:r>
              <a:rPr lang="en-US" i="1" dirty="0" err="1"/>
              <a:t>Đánh</a:t>
            </a:r>
            <a:r>
              <a:rPr lang="en-US" i="1" dirty="0"/>
              <a:t> </a:t>
            </a:r>
            <a:r>
              <a:rPr lang="en-US" i="1" dirty="0" err="1"/>
              <a:t>giá</a:t>
            </a:r>
            <a:r>
              <a:rPr lang="en-US" i="1" dirty="0"/>
              <a:t> </a:t>
            </a:r>
            <a:r>
              <a:rPr lang="en-US" i="1" dirty="0" err="1"/>
              <a:t>tình</a:t>
            </a:r>
            <a:r>
              <a:rPr lang="en-US" i="1" dirty="0"/>
              <a:t> </a:t>
            </a:r>
            <a:r>
              <a:rPr lang="en-US" i="1" dirty="0" err="1"/>
              <a:t>trạng</a:t>
            </a:r>
            <a:r>
              <a:rPr lang="en-US" i="1" dirty="0"/>
              <a:t> </a:t>
            </a:r>
            <a:r>
              <a:rPr lang="en-US" i="1" dirty="0" err="1"/>
              <a:t>hô</a:t>
            </a:r>
            <a:r>
              <a:rPr lang="en-US" i="1" dirty="0"/>
              <a:t> </a:t>
            </a:r>
            <a:r>
              <a:rPr lang="en-US" i="1" dirty="0" err="1"/>
              <a:t>hấp</a:t>
            </a:r>
            <a:endParaRPr lang="en-US" i="1" dirty="0"/>
          </a:p>
          <a:p>
            <a:pPr>
              <a:buFont typeface="Calibri" panose="020F0502020204030204" pitchFamily="34" charset="0"/>
              <a:buChar char="‐"/>
            </a:pPr>
            <a:r>
              <a:rPr lang="en-US" i="1" dirty="0" err="1"/>
              <a:t>Đánh</a:t>
            </a:r>
            <a:r>
              <a:rPr lang="en-US" i="1" dirty="0"/>
              <a:t> </a:t>
            </a:r>
            <a:r>
              <a:rPr lang="en-US" i="1" dirty="0" err="1"/>
              <a:t>giá</a:t>
            </a:r>
            <a:r>
              <a:rPr lang="en-US" i="1" dirty="0"/>
              <a:t> </a:t>
            </a:r>
            <a:r>
              <a:rPr lang="en-US" i="1" dirty="0" err="1"/>
              <a:t>tình</a:t>
            </a:r>
            <a:r>
              <a:rPr lang="en-US" i="1" dirty="0"/>
              <a:t> </a:t>
            </a:r>
            <a:r>
              <a:rPr lang="en-US" i="1" dirty="0" err="1"/>
              <a:t>trạng</a:t>
            </a:r>
            <a:r>
              <a:rPr lang="en-US" i="1" dirty="0"/>
              <a:t> </a:t>
            </a:r>
            <a:r>
              <a:rPr lang="en-US" i="1" dirty="0" err="1"/>
              <a:t>tuần</a:t>
            </a:r>
            <a:r>
              <a:rPr lang="en-US" i="1" dirty="0"/>
              <a:t> </a:t>
            </a:r>
            <a:r>
              <a:rPr lang="en-US" i="1" dirty="0" err="1"/>
              <a:t>hoàn</a:t>
            </a:r>
            <a:r>
              <a:rPr lang="en-US" i="1" dirty="0"/>
              <a:t> </a:t>
            </a:r>
            <a:r>
              <a:rPr lang="en-US" i="1" dirty="0" err="1"/>
              <a:t>máu</a:t>
            </a:r>
            <a:endParaRPr lang="en-US" i="1" dirty="0"/>
          </a:p>
          <a:p>
            <a:pPr>
              <a:buFont typeface="Calibri" panose="020F0502020204030204" pitchFamily="34" charset="0"/>
              <a:buChar char="‐"/>
            </a:pPr>
            <a:r>
              <a:rPr lang="en-US" i="1" dirty="0" err="1"/>
              <a:t>Nhận</a:t>
            </a:r>
            <a:r>
              <a:rPr lang="en-US" i="1" dirty="0"/>
              <a:t> </a:t>
            </a:r>
            <a:r>
              <a:rPr lang="en-US" i="1" dirty="0" err="1"/>
              <a:t>định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biểu</a:t>
            </a:r>
            <a:r>
              <a:rPr lang="en-US" i="1" dirty="0"/>
              <a:t> </a:t>
            </a:r>
            <a:r>
              <a:rPr lang="en-US" i="1" dirty="0" err="1"/>
              <a:t>hiện</a:t>
            </a:r>
            <a:r>
              <a:rPr lang="en-US" i="1" dirty="0"/>
              <a:t> </a:t>
            </a:r>
            <a:r>
              <a:rPr lang="en-US" i="1" dirty="0" err="1"/>
              <a:t>triệu</a:t>
            </a:r>
            <a:r>
              <a:rPr lang="en-US" i="1" dirty="0"/>
              <a:t> </a:t>
            </a:r>
            <a:r>
              <a:rPr lang="en-US" i="1" dirty="0" err="1"/>
              <a:t>chứng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nguyên</a:t>
            </a:r>
            <a:r>
              <a:rPr lang="en-US" i="1" dirty="0"/>
              <a:t> </a:t>
            </a:r>
            <a:r>
              <a:rPr lang="en-US" i="1" dirty="0" err="1"/>
              <a:t>nhân</a:t>
            </a:r>
            <a:r>
              <a:rPr lang="en-US" i="1" dirty="0"/>
              <a:t> </a:t>
            </a:r>
            <a:r>
              <a:rPr lang="en-US" i="1" dirty="0" err="1"/>
              <a:t>gây</a:t>
            </a:r>
            <a:r>
              <a:rPr lang="en-US" i="1" dirty="0"/>
              <a:t> </a:t>
            </a:r>
            <a:r>
              <a:rPr lang="en-US" i="1" dirty="0" err="1"/>
              <a:t>sốc</a:t>
            </a:r>
            <a:endParaRPr lang="en-US" i="1" dirty="0"/>
          </a:p>
          <a:p>
            <a:pPr>
              <a:buFont typeface="Calibri" panose="020F0502020204030204" pitchFamily="34" charset="0"/>
              <a:buChar char="‐"/>
            </a:pPr>
            <a:r>
              <a:rPr lang="en-US" i="1" dirty="0" err="1"/>
              <a:t>Hỏi</a:t>
            </a:r>
            <a:r>
              <a:rPr lang="en-US" i="1" dirty="0"/>
              <a:t> </a:t>
            </a:r>
            <a:r>
              <a:rPr lang="en-US" i="1" dirty="0" err="1"/>
              <a:t>về</a:t>
            </a:r>
            <a:r>
              <a:rPr lang="en-US" i="1" dirty="0"/>
              <a:t> </a:t>
            </a:r>
            <a:r>
              <a:rPr lang="en-US" i="1" dirty="0" err="1"/>
              <a:t>tiền</a:t>
            </a:r>
            <a:r>
              <a:rPr lang="en-US" i="1" dirty="0"/>
              <a:t> </a:t>
            </a:r>
            <a:r>
              <a:rPr lang="en-US" i="1" dirty="0" err="1"/>
              <a:t>sử</a:t>
            </a:r>
            <a:r>
              <a:rPr lang="en-US" i="1" dirty="0"/>
              <a:t> </a:t>
            </a:r>
            <a:r>
              <a:rPr lang="en-US" i="1" dirty="0" err="1"/>
              <a:t>bệnh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5019419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276</TotalTime>
  <Words>572</Words>
  <Application>Microsoft Office PowerPoint</Application>
  <PresentationFormat>Widescreen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Bookman Old Style</vt:lpstr>
      <vt:lpstr>Calibri</vt:lpstr>
      <vt:lpstr>Corbel</vt:lpstr>
      <vt:lpstr>Parallax</vt:lpstr>
      <vt:lpstr>ĐIỀU DƯỠNG HỒI SỨC CẤP CỨU Khoa Điều dưỡng Đại học Duy Tân</vt:lpstr>
      <vt:lpstr>Thành viên – Lớp K19 YDD 2</vt:lpstr>
      <vt:lpstr>Nội dung</vt:lpstr>
      <vt:lpstr>Các yếu tố hay gặp gây sốc phản vệ</vt:lpstr>
      <vt:lpstr>Triệu chứng lâm sàng</vt:lpstr>
      <vt:lpstr>Triệu chứng lâm sàng</vt:lpstr>
      <vt:lpstr>Nguy cơ</vt:lpstr>
      <vt:lpstr>Xử trí cấp cứu</vt:lpstr>
      <vt:lpstr>Theo dõi và chăm sóc bệnh nhân sốc phản vệ</vt:lpstr>
      <vt:lpstr>Theo dõi và chăm sóc người bệnh sốc phản vệ</vt:lpstr>
      <vt:lpstr>Theo dõi và chăm sóc người bệnh sốc phản vệ</vt:lpstr>
      <vt:lpstr>Theo dõi và chăm sóc người bệnh sốc phản vệ</vt:lpstr>
      <vt:lpstr>Theo dõi và chăm sóc người bệnh sốc phản vệ</vt:lpstr>
      <vt:lpstr>Tác hại sốc phản vệ ở trẻ em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ĐIỀU DƯỠNG HỒI SỨC CẤP CỨU Khoa Điều dưỡng Đại học Duy Tân</dc:title>
  <dc:creator>PC</dc:creator>
  <cp:lastModifiedBy>T</cp:lastModifiedBy>
  <cp:revision>23</cp:revision>
  <dcterms:created xsi:type="dcterms:W3CDTF">2016-08-06T14:50:41Z</dcterms:created>
  <dcterms:modified xsi:type="dcterms:W3CDTF">2016-08-07T15:39:58Z</dcterms:modified>
</cp:coreProperties>
</file>