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20" r:id="rId4"/>
    <p:sldMasterId id="2147483732" r:id="rId5"/>
    <p:sldMasterId id="2147483744" r:id="rId6"/>
    <p:sldMasterId id="2147483762" r:id="rId7"/>
    <p:sldMasterId id="2147483774" r:id="rId8"/>
    <p:sldMasterId id="2147483786" r:id="rId9"/>
  </p:sldMasterIdLst>
  <p:notesMasterIdLst>
    <p:notesMasterId r:id="rId43"/>
  </p:notesMasterIdLst>
  <p:sldIdLst>
    <p:sldId id="289" r:id="rId10"/>
    <p:sldId id="290" r:id="rId11"/>
    <p:sldId id="301" r:id="rId12"/>
    <p:sldId id="257" r:id="rId13"/>
    <p:sldId id="258" r:id="rId14"/>
    <p:sldId id="281" r:id="rId15"/>
    <p:sldId id="282" r:id="rId16"/>
    <p:sldId id="262" r:id="rId17"/>
    <p:sldId id="283" r:id="rId18"/>
    <p:sldId id="284" r:id="rId19"/>
    <p:sldId id="269" r:id="rId20"/>
    <p:sldId id="270" r:id="rId21"/>
    <p:sldId id="291" r:id="rId22"/>
    <p:sldId id="292" r:id="rId23"/>
    <p:sldId id="293" r:id="rId24"/>
    <p:sldId id="294" r:id="rId25"/>
    <p:sldId id="295" r:id="rId26"/>
    <p:sldId id="296" r:id="rId27"/>
    <p:sldId id="297" r:id="rId28"/>
    <p:sldId id="298" r:id="rId29"/>
    <p:sldId id="299" r:id="rId30"/>
    <p:sldId id="300" r:id="rId31"/>
    <p:sldId id="285" r:id="rId32"/>
    <p:sldId id="286" r:id="rId33"/>
    <p:sldId id="287" r:id="rId34"/>
    <p:sldId id="288" r:id="rId35"/>
    <p:sldId id="275" r:id="rId36"/>
    <p:sldId id="276" r:id="rId37"/>
    <p:sldId id="277" r:id="rId38"/>
    <p:sldId id="278" r:id="rId39"/>
    <p:sldId id="279" r:id="rId40"/>
    <p:sldId id="280" r:id="rId41"/>
    <p:sldId id="30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A4028-0BB0-4177-8B80-D751B32860E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BA375966-ADA2-4283-B56B-BF080E729249}">
      <dgm:prSet/>
      <dgm:spPr/>
      <dgm:t>
        <a:bodyPr/>
        <a:lstStyle/>
        <a:p>
          <a:pPr algn="ctr"/>
          <a:r>
            <a:rPr lang="en-US" b="1" i="0" smtClean="0"/>
            <a:t>Xử trí tại bệnh viện </a:t>
          </a:r>
          <a:r>
            <a:rPr lang="en-US" smtClean="0"/>
            <a:t/>
          </a:r>
          <a:br>
            <a:rPr lang="en-US" smtClean="0"/>
          </a:br>
          <a:endParaRPr lang="en-US"/>
        </a:p>
      </dgm:t>
    </dgm:pt>
    <dgm:pt modelId="{3F463F2B-7601-41A6-8C01-0512B813EC68}" type="parTrans" cxnId="{BC3C9BC8-6999-4729-8DD9-4CC938640AD3}">
      <dgm:prSet/>
      <dgm:spPr/>
      <dgm:t>
        <a:bodyPr/>
        <a:lstStyle/>
        <a:p>
          <a:endParaRPr lang="en-US"/>
        </a:p>
      </dgm:t>
    </dgm:pt>
    <dgm:pt modelId="{5533E652-B8BF-4191-BAC9-87700BBD1FEC}" type="sibTrans" cxnId="{BC3C9BC8-6999-4729-8DD9-4CC938640AD3}">
      <dgm:prSet/>
      <dgm:spPr/>
      <dgm:t>
        <a:bodyPr/>
        <a:lstStyle/>
        <a:p>
          <a:endParaRPr lang="en-US"/>
        </a:p>
      </dgm:t>
    </dgm:pt>
    <dgm:pt modelId="{832E375B-4043-404E-BAEC-C6005E3CA6E2}" type="pres">
      <dgm:prSet presAssocID="{F08A4028-0BB0-4177-8B80-D751B32860E9}" presName="Name0" presStyleCnt="0">
        <dgm:presLayoutVars>
          <dgm:dir/>
          <dgm:resizeHandles val="exact"/>
        </dgm:presLayoutVars>
      </dgm:prSet>
      <dgm:spPr/>
      <dgm:t>
        <a:bodyPr/>
        <a:lstStyle/>
        <a:p>
          <a:endParaRPr lang="en-US"/>
        </a:p>
      </dgm:t>
    </dgm:pt>
    <dgm:pt modelId="{44F81328-DD41-4231-BC97-38418FACC49C}" type="pres">
      <dgm:prSet presAssocID="{BA375966-ADA2-4283-B56B-BF080E729249}" presName="composite" presStyleCnt="0"/>
      <dgm:spPr/>
    </dgm:pt>
    <dgm:pt modelId="{94535CB8-E70B-49E7-A451-3D466A8F5928}" type="pres">
      <dgm:prSet presAssocID="{BA375966-ADA2-4283-B56B-BF080E729249}" presName="rect1" presStyleLbl="trAlignAcc1" presStyleIdx="0" presStyleCnt="1" custScaleX="67559" custScaleY="52448" custLinFactNeighborX="-7664" custLinFactNeighborY="-93865">
        <dgm:presLayoutVars>
          <dgm:bulletEnabled val="1"/>
        </dgm:presLayoutVars>
      </dgm:prSet>
      <dgm:spPr/>
      <dgm:t>
        <a:bodyPr/>
        <a:lstStyle/>
        <a:p>
          <a:endParaRPr lang="en-US"/>
        </a:p>
      </dgm:t>
    </dgm:pt>
    <dgm:pt modelId="{0AD9F0EC-DAF5-481A-8CAF-F90564BABC16}" type="pres">
      <dgm:prSet presAssocID="{BA375966-ADA2-4283-B56B-BF080E729249}" presName="rect2" presStyleLbl="fgImgPlace1" presStyleIdx="0" presStyleCnt="1" custLinFactNeighborX="-45806" custLinFactNeighborY="-34854"/>
      <dgm:spPr/>
    </dgm:pt>
  </dgm:ptLst>
  <dgm:cxnLst>
    <dgm:cxn modelId="{BC3C9BC8-6999-4729-8DD9-4CC938640AD3}" srcId="{F08A4028-0BB0-4177-8B80-D751B32860E9}" destId="{BA375966-ADA2-4283-B56B-BF080E729249}" srcOrd="0" destOrd="0" parTransId="{3F463F2B-7601-41A6-8C01-0512B813EC68}" sibTransId="{5533E652-B8BF-4191-BAC9-87700BBD1FEC}"/>
    <dgm:cxn modelId="{AFA544B0-50C5-480F-9E86-9910123FD6C6}" type="presOf" srcId="{BA375966-ADA2-4283-B56B-BF080E729249}" destId="{94535CB8-E70B-49E7-A451-3D466A8F5928}" srcOrd="0" destOrd="0" presId="urn:microsoft.com/office/officeart/2008/layout/PictureStrips"/>
    <dgm:cxn modelId="{1FF1F4B0-E846-4410-B4DE-16786DFD56F5}" type="presOf" srcId="{F08A4028-0BB0-4177-8B80-D751B32860E9}" destId="{832E375B-4043-404E-BAEC-C6005E3CA6E2}" srcOrd="0" destOrd="0" presId="urn:microsoft.com/office/officeart/2008/layout/PictureStrips"/>
    <dgm:cxn modelId="{036A011E-F263-4D3C-A16A-5A86F1548169}" type="presParOf" srcId="{832E375B-4043-404E-BAEC-C6005E3CA6E2}" destId="{44F81328-DD41-4231-BC97-38418FACC49C}" srcOrd="0" destOrd="0" presId="urn:microsoft.com/office/officeart/2008/layout/PictureStrips"/>
    <dgm:cxn modelId="{D413A3AC-D8FF-469E-8039-B6701CFDB398}" type="presParOf" srcId="{44F81328-DD41-4231-BC97-38418FACC49C}" destId="{94535CB8-E70B-49E7-A451-3D466A8F5928}" srcOrd="0" destOrd="0" presId="urn:microsoft.com/office/officeart/2008/layout/PictureStrips"/>
    <dgm:cxn modelId="{C5F25D86-5776-4CA8-8191-E28B7995C441}" type="presParOf" srcId="{44F81328-DD41-4231-BC97-38418FACC49C}" destId="{0AD9F0EC-DAF5-481A-8CAF-F90564BABC1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62C73-A6D4-42F6-B79B-44D5F91A5B4B}" type="datetimeFigureOut">
              <a:rPr lang="en-US" smtClean="0"/>
              <a:t>8/15/2016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EF78D-A1BD-416E-B0FE-3553C9FA61E6}" type="slidenum">
              <a:rPr lang="en-US" smtClean="0"/>
              <a:t>‹#›</a:t>
            </a:fld>
            <a:endParaRPr lang="en-US"/>
          </a:p>
        </p:txBody>
      </p:sp>
    </p:spTree>
    <p:extLst>
      <p:ext uri="{BB962C8B-B14F-4D97-AF65-F5344CB8AC3E}">
        <p14:creationId xmlns:p14="http://schemas.microsoft.com/office/powerpoint/2010/main" val="101386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EFC872E-DFA2-478C-B13B-9F0A5C606F09}" type="slidenum">
              <a:rPr lang="en-US" altLang="en-US">
                <a:solidFill>
                  <a:prstClr val="black"/>
                </a:solidFill>
              </a:rPr>
              <a:pPr/>
              <a:t>3</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7"/>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7A3645-D65C-4A2F-A967-272C016445C0}" type="datetimeFigureOut">
              <a:rPr lang="vi-VN" smtClean="0">
                <a:solidFill>
                  <a:prstClr val="black">
                    <a:lumMod val="50000"/>
                    <a:lumOff val="50000"/>
                  </a:prstClr>
                </a:solidFill>
              </a:rPr>
              <a:pPr/>
              <a:t>15/08/2016</a:t>
            </a:fld>
            <a:endParaRPr lang="vi-VN">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vi-VN">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EB6CAD8-4501-4AC2-931E-C4CB0BA2CFFC}" type="slidenum">
              <a:rPr lang="vi-VN" smtClean="0">
                <a:solidFill>
                  <a:prstClr val="black">
                    <a:lumMod val="50000"/>
                    <a:lumOff val="50000"/>
                  </a:prstClr>
                </a:solidFill>
              </a:rPr>
              <a:pPr/>
              <a:t>‹#›</a:t>
            </a:fld>
            <a:endParaRPr lang="vi-VN">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9996119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7A3645-D65C-4A2F-A967-272C016445C0}" type="datetimeFigureOut">
              <a:rPr lang="vi-VN" smtClean="0">
                <a:solidFill>
                  <a:prstClr val="black">
                    <a:lumMod val="50000"/>
                    <a:lumOff val="50000"/>
                  </a:prstClr>
                </a:solidFill>
              </a:rPr>
              <a:pPr/>
              <a:t>15/08/2016</a:t>
            </a:fld>
            <a:endParaRPr lang="vi-VN">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vi-VN">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EB6CAD8-4501-4AC2-931E-C4CB0BA2CFFC}" type="slidenum">
              <a:rPr lang="vi-VN" smtClean="0">
                <a:solidFill>
                  <a:prstClr val="black">
                    <a:lumMod val="50000"/>
                    <a:lumOff val="50000"/>
                  </a:prstClr>
                </a:solidFill>
              </a:rPr>
              <a:pPr/>
              <a:t>‹#›</a:t>
            </a:fld>
            <a:endParaRPr lang="vi-VN">
              <a:solidFill>
                <a:prstClr val="black">
                  <a:lumMod val="50000"/>
                  <a:lumOff val="50000"/>
                </a:prstClr>
              </a:solidFill>
            </a:endParaRPr>
          </a:p>
        </p:txBody>
      </p:sp>
    </p:spTree>
    <p:extLst>
      <p:ext uri="{BB962C8B-B14F-4D97-AF65-F5344CB8AC3E}">
        <p14:creationId xmlns:p14="http://schemas.microsoft.com/office/powerpoint/2010/main" val="373884130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B89012-1000-40AA-AA96-F5AE695189A7}" type="datetimeFigureOut">
              <a:rPr lang="en-US">
                <a:solidFill>
                  <a:prstClr val="black">
                    <a:tint val="75000"/>
                  </a:prstClr>
                </a:solidFill>
              </a:rPr>
              <a:pPr>
                <a:defRPr/>
              </a:pPr>
              <a:t>8/15/2016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1104064D-C054-4960-9B5F-DA73F9EBF697}" type="slidenum">
              <a:rPr lang="en-US" altLang="en-US"/>
              <a:pPr/>
              <a:t>‹#›</a:t>
            </a:fld>
            <a:endParaRPr lang="en-US" altLang="en-US"/>
          </a:p>
        </p:txBody>
      </p:sp>
    </p:spTree>
    <p:extLst>
      <p:ext uri="{BB962C8B-B14F-4D97-AF65-F5344CB8AC3E}">
        <p14:creationId xmlns:p14="http://schemas.microsoft.com/office/powerpoint/2010/main" val="32556524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C3598B-8B5D-4BB7-9358-8D841C1356AE}" type="datetimeFigureOut">
              <a:rPr lang="en-US">
                <a:solidFill>
                  <a:prstClr val="black">
                    <a:tint val="75000"/>
                  </a:prstClr>
                </a:solidFill>
              </a:rPr>
              <a:pPr>
                <a:defRPr/>
              </a:pPr>
              <a:t>8/15/2016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95CFEF9-A740-48F4-B375-FFBD058339E1}" type="slidenum">
              <a:rPr lang="en-US" altLang="en-US"/>
              <a:pPr/>
              <a:t>‹#›</a:t>
            </a:fld>
            <a:endParaRPr lang="en-US" altLang="en-US"/>
          </a:p>
        </p:txBody>
      </p:sp>
    </p:spTree>
    <p:extLst>
      <p:ext uri="{BB962C8B-B14F-4D97-AF65-F5344CB8AC3E}">
        <p14:creationId xmlns:p14="http://schemas.microsoft.com/office/powerpoint/2010/main" val="28831896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8551DF-38AC-44ED-9062-DEBF7775D010}" type="datetimeFigureOut">
              <a:rPr lang="en-US">
                <a:solidFill>
                  <a:prstClr val="black">
                    <a:tint val="75000"/>
                  </a:prstClr>
                </a:solidFill>
              </a:rPr>
              <a:pPr>
                <a:defRPr/>
              </a:pPr>
              <a:t>8/15/2016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08C570C-A6D8-4DE6-B84E-5783105F71F9}" type="slidenum">
              <a:rPr lang="en-US" altLang="en-US"/>
              <a:pPr/>
              <a:t>‹#›</a:t>
            </a:fld>
            <a:endParaRPr lang="en-US" altLang="en-US"/>
          </a:p>
        </p:txBody>
      </p:sp>
    </p:spTree>
    <p:extLst>
      <p:ext uri="{BB962C8B-B14F-4D97-AF65-F5344CB8AC3E}">
        <p14:creationId xmlns:p14="http://schemas.microsoft.com/office/powerpoint/2010/main" val="5619182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2BEB78-4721-4A84-8F74-2B3DFA081B0D}" type="datetimeFigureOut">
              <a:rPr lang="en-US">
                <a:solidFill>
                  <a:prstClr val="black">
                    <a:tint val="75000"/>
                  </a:prstClr>
                </a:solidFill>
              </a:rPr>
              <a:pPr>
                <a:defRPr/>
              </a:pPr>
              <a:t>8/15/2016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DE76A51-49EA-4EDD-961C-3F48168A4DD2}" type="slidenum">
              <a:rPr lang="en-US" altLang="en-US"/>
              <a:pPr/>
              <a:t>‹#›</a:t>
            </a:fld>
            <a:endParaRPr lang="en-US" altLang="en-US"/>
          </a:p>
        </p:txBody>
      </p:sp>
    </p:spTree>
    <p:extLst>
      <p:ext uri="{BB962C8B-B14F-4D97-AF65-F5344CB8AC3E}">
        <p14:creationId xmlns:p14="http://schemas.microsoft.com/office/powerpoint/2010/main" val="1259056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225B6C-65EA-4458-B2A3-6BD11495FC28}" type="datetimeFigureOut">
              <a:rPr lang="en-US">
                <a:solidFill>
                  <a:prstClr val="black">
                    <a:tint val="75000"/>
                  </a:prstClr>
                </a:solidFill>
              </a:rPr>
              <a:pPr>
                <a:defRPr/>
              </a:pPr>
              <a:t>8/15/2016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A80B6EE-0657-41C5-AD9C-E7F94A1DCAA2}" type="slidenum">
              <a:rPr lang="en-US" altLang="en-US"/>
              <a:pPr/>
              <a:t>‹#›</a:t>
            </a:fld>
            <a:endParaRPr lang="en-US" altLang="en-US"/>
          </a:p>
        </p:txBody>
      </p:sp>
    </p:spTree>
    <p:extLst>
      <p:ext uri="{BB962C8B-B14F-4D97-AF65-F5344CB8AC3E}">
        <p14:creationId xmlns:p14="http://schemas.microsoft.com/office/powerpoint/2010/main" val="24749765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4CAE1A-262E-4B7D-8443-4B44F3E0835B}" type="datetimeFigureOut">
              <a:rPr lang="en-US">
                <a:solidFill>
                  <a:prstClr val="black">
                    <a:tint val="75000"/>
                  </a:prstClr>
                </a:solidFill>
              </a:rPr>
              <a:pPr>
                <a:defRPr/>
              </a:pPr>
              <a:t>8/15/2016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4424DD2-2962-42B6-A2D9-F4D8E9376DF3}" type="slidenum">
              <a:rPr lang="en-US" altLang="en-US"/>
              <a:pPr/>
              <a:t>‹#›</a:t>
            </a:fld>
            <a:endParaRPr lang="en-US" altLang="en-US"/>
          </a:p>
        </p:txBody>
      </p:sp>
    </p:spTree>
    <p:extLst>
      <p:ext uri="{BB962C8B-B14F-4D97-AF65-F5344CB8AC3E}">
        <p14:creationId xmlns:p14="http://schemas.microsoft.com/office/powerpoint/2010/main" val="66900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7A3645-D65C-4A2F-A967-272C016445C0}" type="datetimeFigureOut">
              <a:rPr lang="vi-VN" smtClean="0">
                <a:solidFill>
                  <a:prstClr val="black">
                    <a:lumMod val="50000"/>
                    <a:lumOff val="50000"/>
                  </a:prstClr>
                </a:solidFill>
              </a:rPr>
              <a:pPr/>
              <a:t>15/08/2016</a:t>
            </a:fld>
            <a:endParaRPr lang="vi-VN">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vi-VN">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EB6CAD8-4501-4AC2-931E-C4CB0BA2CFFC}" type="slidenum">
              <a:rPr lang="vi-VN" smtClean="0">
                <a:solidFill>
                  <a:prstClr val="black">
                    <a:lumMod val="50000"/>
                    <a:lumOff val="50000"/>
                  </a:prstClr>
                </a:solidFill>
              </a:rPr>
              <a:pPr/>
              <a:t>‹#›</a:t>
            </a:fld>
            <a:endParaRPr lang="vi-VN">
              <a:solidFill>
                <a:prstClr val="black">
                  <a:lumMod val="50000"/>
                  <a:lumOff val="50000"/>
                </a:prstClr>
              </a:solidFill>
            </a:endParaRPr>
          </a:p>
        </p:txBody>
      </p:sp>
    </p:spTree>
    <p:extLst>
      <p:ext uri="{BB962C8B-B14F-4D97-AF65-F5344CB8AC3E}">
        <p14:creationId xmlns:p14="http://schemas.microsoft.com/office/powerpoint/2010/main" val="38074312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8F16695-F97B-428A-A34B-89AA38F29B84}" type="datetimeFigureOut">
              <a:rPr lang="en-US" smtClean="0">
                <a:solidFill>
                  <a:srgbClr val="575F6D"/>
                </a:solidFill>
              </a:rPr>
              <a:pPr/>
              <a:t>8/15/2016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C64BA9EF-499F-484C-A5EF-F4E34ED7EDA3}" type="slidenum">
              <a:rPr lang="en-US" smtClean="0"/>
              <a:pPr/>
              <a:t>‹#›</a:t>
            </a:fld>
            <a:endParaRPr lang="en-US"/>
          </a:p>
        </p:txBody>
      </p:sp>
    </p:spTree>
    <p:extLst>
      <p:ext uri="{BB962C8B-B14F-4D97-AF65-F5344CB8AC3E}">
        <p14:creationId xmlns:p14="http://schemas.microsoft.com/office/powerpoint/2010/main" val="358491644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8F16695-F97B-428A-A34B-89AA38F29B84}" type="datetimeFigureOut">
              <a:rPr lang="en-US" smtClean="0">
                <a:solidFill>
                  <a:srgbClr val="575F6D"/>
                </a:solidFill>
              </a:rPr>
              <a:pPr/>
              <a:t>8/15/2016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C64BA9EF-499F-484C-A5EF-F4E34ED7EDA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311343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8F16695-F97B-428A-A34B-89AA38F29B84}" type="datetimeFigureOut">
              <a:rPr lang="en-US" smtClean="0">
                <a:solidFill>
                  <a:srgbClr val="FFF39D"/>
                </a:solidFill>
              </a:rPr>
              <a:pPr/>
              <a:t>8/15/2016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C64BA9EF-499F-484C-A5EF-F4E34ED7EDA3}" type="slidenum">
              <a:rPr lang="en-US" smtClean="0"/>
              <a:pPr/>
              <a:t>‹#›</a:t>
            </a:fld>
            <a:endParaRPr lang="en-US"/>
          </a:p>
        </p:txBody>
      </p:sp>
    </p:spTree>
    <p:extLst>
      <p:ext uri="{BB962C8B-B14F-4D97-AF65-F5344CB8AC3E}">
        <p14:creationId xmlns:p14="http://schemas.microsoft.com/office/powerpoint/2010/main" val="362421356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8F16695-F97B-428A-A34B-89AA38F29B84}" type="datetimeFigureOut">
              <a:rPr lang="en-US" smtClean="0">
                <a:solidFill>
                  <a:srgbClr val="575F6D"/>
                </a:solidFill>
              </a:rPr>
              <a:pPr/>
              <a:t>8/15/2016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C64BA9EF-499F-484C-A5EF-F4E34ED7EDA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34828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8F16695-F97B-428A-A34B-89AA38F29B84}" type="datetimeFigureOut">
              <a:rPr lang="en-US" smtClean="0">
                <a:solidFill>
                  <a:srgbClr val="575F6D"/>
                </a:solidFill>
              </a:rPr>
              <a:pPr/>
              <a:t>8/15/2016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C64BA9EF-499F-484C-A5EF-F4E34ED7EDA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73526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8F16695-F97B-428A-A34B-89AA38F29B84}" type="datetimeFigureOut">
              <a:rPr lang="en-US" smtClean="0">
                <a:solidFill>
                  <a:srgbClr val="575F6D"/>
                </a:solidFill>
              </a:rPr>
              <a:pPr/>
              <a:t>8/15/2016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C64BA9EF-499F-484C-A5EF-F4E34ED7EDA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67682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16695-F97B-428A-A34B-89AA38F29B84}" type="datetimeFigureOut">
              <a:rPr lang="en-US" smtClean="0">
                <a:solidFill>
                  <a:srgbClr val="575F6D"/>
                </a:solidFill>
              </a:rPr>
              <a:pPr/>
              <a:t>8/15/2016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C64BA9EF-499F-484C-A5EF-F4E34ED7EDA3}" type="slidenum">
              <a:rPr lang="en-US" smtClean="0"/>
              <a:pPr/>
              <a:t>‹#›</a:t>
            </a:fld>
            <a:endParaRPr lang="en-US"/>
          </a:p>
        </p:txBody>
      </p:sp>
    </p:spTree>
    <p:extLst>
      <p:ext uri="{BB962C8B-B14F-4D97-AF65-F5344CB8AC3E}">
        <p14:creationId xmlns:p14="http://schemas.microsoft.com/office/powerpoint/2010/main" val="1498042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8F16695-F97B-428A-A34B-89AA38F29B84}" type="datetimeFigureOut">
              <a:rPr lang="en-US" smtClean="0">
                <a:solidFill>
                  <a:srgbClr val="575F6D"/>
                </a:solidFill>
              </a:rPr>
              <a:pPr/>
              <a:t>8/15/2016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C64BA9EF-499F-484C-A5EF-F4E34ED7EDA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7392246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7A3645-D65C-4A2F-A967-272C016445C0}" type="datetimeFigureOut">
              <a:rPr lang="vi-VN" smtClean="0">
                <a:solidFill>
                  <a:prstClr val="black">
                    <a:lumMod val="50000"/>
                    <a:lumOff val="50000"/>
                  </a:prstClr>
                </a:solidFill>
              </a:rPr>
              <a:pPr/>
              <a:t>15/08/2016</a:t>
            </a:fld>
            <a:endParaRPr lang="vi-VN">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vi-VN">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EB6CAD8-4501-4AC2-931E-C4CB0BA2CFFC}" type="slidenum">
              <a:rPr lang="vi-VN" smtClean="0">
                <a:solidFill>
                  <a:prstClr val="black">
                    <a:lumMod val="50000"/>
                    <a:lumOff val="50000"/>
                  </a:prstClr>
                </a:solidFill>
              </a:rPr>
              <a:pPr/>
              <a:t>‹#›</a:t>
            </a:fld>
            <a:endParaRPr lang="vi-VN">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43490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58F16695-F97B-428A-A34B-89AA38F29B84}" type="datetimeFigureOut">
              <a:rPr lang="en-US" smtClean="0">
                <a:solidFill>
                  <a:srgbClr val="575F6D"/>
                </a:solidFill>
              </a:rPr>
              <a:pPr/>
              <a:t>8/15/2016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C64BA9EF-499F-484C-A5EF-F4E34ED7EDA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18482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F16695-F97B-428A-A34B-89AA38F29B84}" type="datetimeFigureOut">
              <a:rPr lang="en-US" smtClean="0">
                <a:solidFill>
                  <a:srgbClr val="575F6D"/>
                </a:solidFill>
              </a:rPr>
              <a:pPr/>
              <a:t>8/15/2016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C64BA9EF-499F-484C-A5EF-F4E34ED7EDA3}" type="slidenum">
              <a:rPr lang="en-US" smtClean="0"/>
              <a:pPr/>
              <a:t>‹#›</a:t>
            </a:fld>
            <a:endParaRPr lang="en-US"/>
          </a:p>
        </p:txBody>
      </p:sp>
    </p:spTree>
    <p:extLst>
      <p:ext uri="{BB962C8B-B14F-4D97-AF65-F5344CB8AC3E}">
        <p14:creationId xmlns:p14="http://schemas.microsoft.com/office/powerpoint/2010/main" val="3509742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F16695-F97B-428A-A34B-89AA38F29B84}" type="datetimeFigureOut">
              <a:rPr lang="en-US" smtClean="0">
                <a:solidFill>
                  <a:srgbClr val="575F6D"/>
                </a:solidFill>
              </a:rPr>
              <a:pPr/>
              <a:t>8/15/2016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C64BA9EF-499F-484C-A5EF-F4E34ED7EDA3}" type="slidenum">
              <a:rPr lang="en-US" smtClean="0"/>
              <a:pPr/>
              <a:t>‹#›</a:t>
            </a:fld>
            <a:endParaRPr lang="en-US"/>
          </a:p>
        </p:txBody>
      </p:sp>
    </p:spTree>
    <p:extLst>
      <p:ext uri="{BB962C8B-B14F-4D97-AF65-F5344CB8AC3E}">
        <p14:creationId xmlns:p14="http://schemas.microsoft.com/office/powerpoint/2010/main" val="4088289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D7FA02-2570-4D44-B19C-4A150B596BA4}" type="datetimeFigureOut">
              <a:rPr lang="en-US" smtClean="0">
                <a:solidFill>
                  <a:prstClr val="black">
                    <a:tint val="75000"/>
                  </a:prstClr>
                </a:solidFill>
              </a:rPr>
              <a:pPr/>
              <a:t>8/15/2016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CC351E-473C-47A6-99EE-64FE07E3D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526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7FA02-2570-4D44-B19C-4A150B596BA4}" type="datetimeFigureOut">
              <a:rPr lang="en-US" smtClean="0">
                <a:solidFill>
                  <a:prstClr val="black">
                    <a:tint val="75000"/>
                  </a:prstClr>
                </a:solidFill>
              </a:rPr>
              <a:pPr/>
              <a:t>8/15/2016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CC351E-473C-47A6-99EE-64FE07E3D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969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D7FA02-2570-4D44-B19C-4A150B596BA4}" type="datetimeFigureOut">
              <a:rPr lang="en-US" smtClean="0">
                <a:solidFill>
                  <a:prstClr val="black">
                    <a:tint val="75000"/>
                  </a:prstClr>
                </a:solidFill>
              </a:rPr>
              <a:pPr/>
              <a:t>8/15/2016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CC351E-473C-47A6-99EE-64FE07E3D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111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D7FA02-2570-4D44-B19C-4A150B596BA4}" type="datetimeFigureOut">
              <a:rPr lang="en-US" smtClean="0">
                <a:solidFill>
                  <a:prstClr val="black">
                    <a:tint val="75000"/>
                  </a:prstClr>
                </a:solidFill>
              </a:rPr>
              <a:pPr/>
              <a:t>8/15/2016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CC351E-473C-47A6-99EE-64FE07E3D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188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D7FA02-2570-4D44-B19C-4A150B596BA4}" type="datetimeFigureOut">
              <a:rPr lang="en-US" smtClean="0">
                <a:solidFill>
                  <a:prstClr val="black">
                    <a:tint val="75000"/>
                  </a:prstClr>
                </a:solidFill>
              </a:rPr>
              <a:pPr/>
              <a:t>8/15/2016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CC351E-473C-47A6-99EE-64FE07E3D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4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D7FA02-2570-4D44-B19C-4A150B596BA4}" type="datetimeFigureOut">
              <a:rPr lang="en-US" smtClean="0">
                <a:solidFill>
                  <a:prstClr val="black">
                    <a:tint val="75000"/>
                  </a:prstClr>
                </a:solidFill>
              </a:rPr>
              <a:pPr/>
              <a:t>8/15/2016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CC351E-473C-47A6-99EE-64FE07E3D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688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7FA02-2570-4D44-B19C-4A150B596BA4}" type="datetimeFigureOut">
              <a:rPr lang="en-US" smtClean="0">
                <a:solidFill>
                  <a:prstClr val="black">
                    <a:tint val="75000"/>
                  </a:prstClr>
                </a:solidFill>
              </a:rPr>
              <a:pPr/>
              <a:t>8/15/2016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CC351E-473C-47A6-99EE-64FE07E3D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57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6"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7A3645-D65C-4A2F-A967-272C016445C0}" type="datetimeFigureOut">
              <a:rPr lang="vi-VN" smtClean="0">
                <a:solidFill>
                  <a:prstClr val="black">
                    <a:lumMod val="50000"/>
                    <a:lumOff val="50000"/>
                  </a:prstClr>
                </a:solidFill>
              </a:rPr>
              <a:pPr/>
              <a:t>15/08/2016</a:t>
            </a:fld>
            <a:endParaRPr lang="vi-VN">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vi-VN">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EB6CAD8-4501-4AC2-931E-C4CB0BA2CFFC}" type="slidenum">
              <a:rPr lang="vi-VN" smtClean="0">
                <a:solidFill>
                  <a:prstClr val="black">
                    <a:lumMod val="50000"/>
                    <a:lumOff val="50000"/>
                  </a:prstClr>
                </a:solidFill>
              </a:rPr>
              <a:pPr/>
              <a:t>‹#›</a:t>
            </a:fld>
            <a:endParaRPr lang="vi-VN">
              <a:solidFill>
                <a:prstClr val="black">
                  <a:lumMod val="50000"/>
                  <a:lumOff val="50000"/>
                </a:prstClr>
              </a:solidFill>
            </a:endParaRPr>
          </a:p>
        </p:txBody>
      </p:sp>
    </p:spTree>
    <p:extLst>
      <p:ext uri="{BB962C8B-B14F-4D97-AF65-F5344CB8AC3E}">
        <p14:creationId xmlns:p14="http://schemas.microsoft.com/office/powerpoint/2010/main" val="180824893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7FA02-2570-4D44-B19C-4A150B596BA4}" type="datetimeFigureOut">
              <a:rPr lang="en-US" smtClean="0">
                <a:solidFill>
                  <a:prstClr val="black">
                    <a:tint val="75000"/>
                  </a:prstClr>
                </a:solidFill>
              </a:rPr>
              <a:pPr/>
              <a:t>8/15/2016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CC351E-473C-47A6-99EE-64FE07E3D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226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7FA02-2570-4D44-B19C-4A150B596BA4}" type="datetimeFigureOut">
              <a:rPr lang="en-US" smtClean="0">
                <a:solidFill>
                  <a:prstClr val="black">
                    <a:tint val="75000"/>
                  </a:prstClr>
                </a:solidFill>
              </a:rPr>
              <a:pPr/>
              <a:t>8/15/2016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CC351E-473C-47A6-99EE-64FE07E3D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255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7FA02-2570-4D44-B19C-4A150B596BA4}" type="datetimeFigureOut">
              <a:rPr lang="en-US" smtClean="0">
                <a:solidFill>
                  <a:prstClr val="black">
                    <a:tint val="75000"/>
                  </a:prstClr>
                </a:solidFill>
              </a:rPr>
              <a:pPr/>
              <a:t>8/15/2016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CC351E-473C-47A6-99EE-64FE07E3D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633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7FA02-2570-4D44-B19C-4A150B596BA4}" type="datetimeFigureOut">
              <a:rPr lang="en-US" smtClean="0">
                <a:solidFill>
                  <a:prstClr val="black">
                    <a:tint val="75000"/>
                  </a:prstClr>
                </a:solidFill>
              </a:rPr>
              <a:pPr/>
              <a:t>8/15/2016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CC351E-473C-47A6-99EE-64FE07E3D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121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563733E-E3D3-4562-9D09-223937E02A04}" type="datetime1">
              <a:rPr lang="en-US"/>
              <a:pPr>
                <a:defRPr/>
              </a:pPr>
              <a:t>8/15/2016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48943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BDDC1E-69CE-40FE-9DB8-92DBB4B1F4F1}" type="datetime1">
              <a:rPr lang="en-US"/>
              <a:pPr>
                <a:defRPr/>
              </a:pPr>
              <a:t>8/15/2016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08884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5D6683-8FFA-4331-BC14-6896B86AC300}" type="datetime1">
              <a:rPr lang="en-US"/>
              <a:pPr>
                <a:defRPr/>
              </a:pPr>
              <a:t>8/15/2016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554746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C6F4FDB-E36F-44EB-B73D-75294D9D06B6}" type="datetime1">
              <a:rPr lang="en-US"/>
              <a:pPr>
                <a:defRPr/>
              </a:pPr>
              <a:t>8/15/2016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511330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CFD5473-B6A8-4EA7-B008-102E910085A1}" type="datetime1">
              <a:rPr lang="en-US"/>
              <a:pPr>
                <a:defRPr/>
              </a:pPr>
              <a:t>8/15/2016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258668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5B063A-5CF3-415C-9400-29BDE573BB52}" type="datetime1">
              <a:rPr lang="en-US"/>
              <a:pPr>
                <a:defRPr/>
              </a:pPr>
              <a:t>8/15/2016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2253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7A3645-D65C-4A2F-A967-272C016445C0}" type="datetimeFigureOut">
              <a:rPr lang="vi-VN" smtClean="0">
                <a:solidFill>
                  <a:prstClr val="black">
                    <a:lumMod val="50000"/>
                    <a:lumOff val="50000"/>
                  </a:prstClr>
                </a:solidFill>
              </a:rPr>
              <a:pPr/>
              <a:t>15/08/2016</a:t>
            </a:fld>
            <a:endParaRPr lang="vi-VN">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vi-VN">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EB6CAD8-4501-4AC2-931E-C4CB0BA2CFFC}" type="slidenum">
              <a:rPr lang="vi-VN" smtClean="0">
                <a:solidFill>
                  <a:prstClr val="black">
                    <a:lumMod val="50000"/>
                    <a:lumOff val="50000"/>
                  </a:prstClr>
                </a:solidFill>
              </a:rPr>
              <a:pPr/>
              <a:t>‹#›</a:t>
            </a:fld>
            <a:endParaRPr lang="vi-VN">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58114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DEBAF89-0AC0-4306-B2BF-3E06E8FE56FB}" type="datetime1">
              <a:rPr lang="en-US"/>
              <a:pPr>
                <a:defRPr/>
              </a:pPr>
              <a:t>8/15/2016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0025115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F299D-F79D-42A2-AFA9-7B83C08C9E6C}" type="datetime1">
              <a:rPr lang="en-US"/>
              <a:pPr>
                <a:defRPr/>
              </a:pPr>
              <a:t>8/15/2016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47899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141584-B40F-426E-AA94-C052259F1BA3}" type="datetime1">
              <a:rPr lang="en-US"/>
              <a:pPr>
                <a:defRPr/>
              </a:pPr>
              <a:t>8/15/2016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277812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BD3968-6744-496D-B93B-B7B0C46B250C}" type="datetime1">
              <a:rPr lang="en-US"/>
              <a:pPr>
                <a:defRPr/>
              </a:pPr>
              <a:t>8/15/2016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98223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4EFDDC-9EEC-4497-A12F-804489716365}" type="datetime1">
              <a:rPr lang="en-US"/>
              <a:pPr>
                <a:defRPr/>
              </a:pPr>
              <a:t>8/15/2016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169585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197416-481B-49D8-98EA-2A7B9D5C721C}" type="datetimeFigureOut">
              <a:rPr lang="en-GB" smtClean="0">
                <a:solidFill>
                  <a:prstClr val="black">
                    <a:tint val="75000"/>
                  </a:prstClr>
                </a:solidFill>
              </a:rPr>
              <a:pPr/>
              <a:t>15/08/2016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703D819-063D-4F74-BC66-7BD105B202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83552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197416-481B-49D8-98EA-2A7B9D5C721C}" type="datetimeFigureOut">
              <a:rPr lang="en-GB" smtClean="0">
                <a:solidFill>
                  <a:prstClr val="black">
                    <a:tint val="75000"/>
                  </a:prstClr>
                </a:solidFill>
              </a:rPr>
              <a:pPr/>
              <a:t>15/08/2016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703D819-063D-4F74-BC66-7BD105B202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3938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97416-481B-49D8-98EA-2A7B9D5C721C}" type="datetimeFigureOut">
              <a:rPr lang="en-GB" smtClean="0">
                <a:solidFill>
                  <a:prstClr val="black">
                    <a:tint val="75000"/>
                  </a:prstClr>
                </a:solidFill>
              </a:rPr>
              <a:pPr/>
              <a:t>15/08/2016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703D819-063D-4F74-BC66-7BD105B202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3319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197416-481B-49D8-98EA-2A7B9D5C721C}" type="datetimeFigureOut">
              <a:rPr lang="en-GB" smtClean="0">
                <a:solidFill>
                  <a:prstClr val="black">
                    <a:tint val="75000"/>
                  </a:prstClr>
                </a:solidFill>
              </a:rPr>
              <a:pPr/>
              <a:t>15/08/2016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703D819-063D-4F74-BC66-7BD105B202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44076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197416-481B-49D8-98EA-2A7B9D5C721C}" type="datetimeFigureOut">
              <a:rPr lang="en-GB" smtClean="0">
                <a:solidFill>
                  <a:prstClr val="black">
                    <a:tint val="75000"/>
                  </a:prstClr>
                </a:solidFill>
              </a:rPr>
              <a:pPr/>
              <a:t>15/08/2016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703D819-063D-4F74-BC66-7BD105B202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466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7A3645-D65C-4A2F-A967-272C016445C0}" type="datetimeFigureOut">
              <a:rPr lang="vi-VN" smtClean="0">
                <a:solidFill>
                  <a:prstClr val="black">
                    <a:lumMod val="50000"/>
                    <a:lumOff val="50000"/>
                  </a:prstClr>
                </a:solidFill>
              </a:rPr>
              <a:pPr/>
              <a:t>15/08/2016</a:t>
            </a:fld>
            <a:endParaRPr lang="vi-VN">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vi-VN">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0EB6CAD8-4501-4AC2-931E-C4CB0BA2CFFC}" type="slidenum">
              <a:rPr lang="vi-VN" smtClean="0">
                <a:solidFill>
                  <a:prstClr val="black">
                    <a:lumMod val="50000"/>
                    <a:lumOff val="50000"/>
                  </a:prstClr>
                </a:solidFill>
              </a:rPr>
              <a:pPr/>
              <a:t>‹#›</a:t>
            </a:fld>
            <a:endParaRPr lang="vi-VN">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6664378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197416-481B-49D8-98EA-2A7B9D5C721C}" type="datetimeFigureOut">
              <a:rPr lang="en-GB" smtClean="0">
                <a:solidFill>
                  <a:prstClr val="black">
                    <a:tint val="75000"/>
                  </a:prstClr>
                </a:solidFill>
              </a:rPr>
              <a:pPr/>
              <a:t>15/08/2016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703D819-063D-4F74-BC66-7BD105B202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35122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97416-481B-49D8-98EA-2A7B9D5C721C}" type="datetimeFigureOut">
              <a:rPr lang="en-GB" smtClean="0">
                <a:solidFill>
                  <a:prstClr val="black">
                    <a:tint val="75000"/>
                  </a:prstClr>
                </a:solidFill>
              </a:rPr>
              <a:pPr/>
              <a:t>15/08/2016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703D819-063D-4F74-BC66-7BD105B202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1030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97416-481B-49D8-98EA-2A7B9D5C721C}" type="datetimeFigureOut">
              <a:rPr lang="en-GB" smtClean="0">
                <a:solidFill>
                  <a:prstClr val="black">
                    <a:tint val="75000"/>
                  </a:prstClr>
                </a:solidFill>
              </a:rPr>
              <a:pPr/>
              <a:t>15/08/2016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703D819-063D-4F74-BC66-7BD105B202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51666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97416-481B-49D8-98EA-2A7B9D5C721C}" type="datetimeFigureOut">
              <a:rPr lang="en-GB" smtClean="0">
                <a:solidFill>
                  <a:prstClr val="black">
                    <a:tint val="75000"/>
                  </a:prstClr>
                </a:solidFill>
              </a:rPr>
              <a:pPr/>
              <a:t>15/08/2016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703D819-063D-4F74-BC66-7BD105B202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55101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197416-481B-49D8-98EA-2A7B9D5C721C}" type="datetimeFigureOut">
              <a:rPr lang="en-GB" smtClean="0">
                <a:solidFill>
                  <a:prstClr val="black">
                    <a:tint val="75000"/>
                  </a:prstClr>
                </a:solidFill>
              </a:rPr>
              <a:pPr/>
              <a:t>15/08/2016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703D819-063D-4F74-BC66-7BD105B202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10905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197416-481B-49D8-98EA-2A7B9D5C721C}" type="datetimeFigureOut">
              <a:rPr lang="en-GB" smtClean="0">
                <a:solidFill>
                  <a:prstClr val="black">
                    <a:tint val="75000"/>
                  </a:prstClr>
                </a:solidFill>
              </a:rPr>
              <a:pPr/>
              <a:t>15/08/2016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703D819-063D-4F74-BC66-7BD105B202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0130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6339B16A-C807-4F6D-9638-5B5DEC941347}" type="datetimeFigureOut">
              <a:rPr lang="en-US" smtClean="0">
                <a:solidFill>
                  <a:prstClr val="white">
                    <a:alpha val="60000"/>
                  </a:prstClr>
                </a:solidFill>
              </a:rPr>
              <a:pPr/>
              <a:t>8/15/2016</a:t>
            </a:fld>
            <a:endParaRPr lang="en-US">
              <a:solidFill>
                <a:prstClr val="white">
                  <a:alpha val="60000"/>
                </a:prstClr>
              </a:solidFill>
            </a:endParaRPr>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endParaRPr lang="en-US">
              <a:solidFill>
                <a:prstClr val="white">
                  <a:alpha val="60000"/>
                </a:prstClr>
              </a:solidFill>
            </a:endParaRPr>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474311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29165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645702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6" name="Footer Placeholder 5"/>
          <p:cNvSpPr>
            <a:spLocks noGrp="1"/>
          </p:cNvSpPr>
          <p:nvPr>
            <p:ph type="ftr" sz="quarter" idx="11"/>
          </p:nvPr>
        </p:nvSpPr>
        <p:spPr/>
        <p:txBody>
          <a:bodyPr/>
          <a:lstStyle/>
          <a:p>
            <a:endParaRPr lang="en-US">
              <a:solidFill>
                <a:srgbClr val="B31166"/>
              </a:solidFill>
            </a:endParaRPr>
          </a:p>
        </p:txBody>
      </p:sp>
      <p:sp>
        <p:nvSpPr>
          <p:cNvPr id="7" name="Slide Number Placeholder 6"/>
          <p:cNvSpPr>
            <a:spLocks noGrp="1"/>
          </p:cNvSpPr>
          <p:nvPr>
            <p:ph type="sldNum" sz="quarter" idx="12"/>
          </p:nvPr>
        </p:nvSpPr>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533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7A3645-D65C-4A2F-A967-272C016445C0}" type="datetimeFigureOut">
              <a:rPr lang="vi-VN" smtClean="0">
                <a:solidFill>
                  <a:prstClr val="black">
                    <a:lumMod val="50000"/>
                    <a:lumOff val="50000"/>
                  </a:prstClr>
                </a:solidFill>
              </a:rPr>
              <a:pPr/>
              <a:t>15/08/2016</a:t>
            </a:fld>
            <a:endParaRPr lang="vi-VN">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vi-VN">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0EB6CAD8-4501-4AC2-931E-C4CB0BA2CFFC}" type="slidenum">
              <a:rPr lang="vi-VN" smtClean="0">
                <a:solidFill>
                  <a:prstClr val="black">
                    <a:lumMod val="50000"/>
                    <a:lumOff val="50000"/>
                  </a:prstClr>
                </a:solidFill>
              </a:rPr>
              <a:pPr/>
              <a:t>‹#›</a:t>
            </a:fld>
            <a:endParaRPr lang="vi-VN">
              <a:solidFill>
                <a:prstClr val="black">
                  <a:lumMod val="50000"/>
                  <a:lumOff val="50000"/>
                </a:prstClr>
              </a:solidFill>
            </a:endParaRPr>
          </a:p>
        </p:txBody>
      </p:sp>
    </p:spTree>
    <p:extLst>
      <p:ext uri="{BB962C8B-B14F-4D97-AF65-F5344CB8AC3E}">
        <p14:creationId xmlns:p14="http://schemas.microsoft.com/office/powerpoint/2010/main" val="399516588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8" name="Footer Placeholder 7"/>
          <p:cNvSpPr>
            <a:spLocks noGrp="1"/>
          </p:cNvSpPr>
          <p:nvPr>
            <p:ph type="ftr" sz="quarter" idx="11"/>
          </p:nvPr>
        </p:nvSpPr>
        <p:spPr/>
        <p:txBody>
          <a:bodyPr/>
          <a:lstStyle/>
          <a:p>
            <a:endParaRPr lang="en-US">
              <a:solidFill>
                <a:srgbClr val="B31166"/>
              </a:solidFill>
            </a:endParaRPr>
          </a:p>
        </p:txBody>
      </p:sp>
      <p:sp>
        <p:nvSpPr>
          <p:cNvPr id="9" name="Slide Number Placeholder 8"/>
          <p:cNvSpPr>
            <a:spLocks noGrp="1"/>
          </p:cNvSpPr>
          <p:nvPr>
            <p:ph type="sldNum" sz="quarter" idx="12"/>
          </p:nvPr>
        </p:nvSpPr>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74833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4" name="Footer Placeholder 3"/>
          <p:cNvSpPr>
            <a:spLocks noGrp="1"/>
          </p:cNvSpPr>
          <p:nvPr>
            <p:ph type="ftr" sz="quarter" idx="11"/>
          </p:nvPr>
        </p:nvSpPr>
        <p:spPr/>
        <p:txBody>
          <a:bodyPr/>
          <a:lstStyle/>
          <a:p>
            <a:endParaRPr lang="en-US">
              <a:solidFill>
                <a:srgbClr val="B31166"/>
              </a:solidFill>
            </a:endParaRPr>
          </a:p>
        </p:txBody>
      </p:sp>
      <p:sp>
        <p:nvSpPr>
          <p:cNvPr id="5" name="Slide Number Placeholder 4"/>
          <p:cNvSpPr>
            <a:spLocks noGrp="1"/>
          </p:cNvSpPr>
          <p:nvPr>
            <p:ph type="sldNum" sz="quarter" idx="12"/>
          </p:nvPr>
        </p:nvSpPr>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89917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3" name="Footer Placeholder 2"/>
          <p:cNvSpPr>
            <a:spLocks noGrp="1"/>
          </p:cNvSpPr>
          <p:nvPr>
            <p:ph type="ftr" sz="quarter" idx="11"/>
          </p:nvPr>
        </p:nvSpPr>
        <p:spPr/>
        <p:txBody>
          <a:bodyPr/>
          <a:lstStyle/>
          <a:p>
            <a:endParaRPr lang="en-US">
              <a:solidFill>
                <a:srgbClr val="B31166"/>
              </a:solidFill>
            </a:endParaRPr>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003873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6" name="Footer Placeholder 5"/>
          <p:cNvSpPr>
            <a:spLocks noGrp="1"/>
          </p:cNvSpPr>
          <p:nvPr>
            <p:ph type="ftr" sz="quarter" idx="11"/>
          </p:nvPr>
        </p:nvSpPr>
        <p:spPr/>
        <p:txBody>
          <a:bodyPr/>
          <a:lstStyle/>
          <a:p>
            <a:endParaRPr lang="en-US">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799223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6" name="Footer Placeholder 5"/>
          <p:cNvSpPr>
            <a:spLocks noGrp="1"/>
          </p:cNvSpPr>
          <p:nvPr>
            <p:ph type="ftr" sz="quarter" idx="11"/>
          </p:nvPr>
        </p:nvSpPr>
        <p:spPr/>
        <p:txBody>
          <a:bodyPr/>
          <a:lstStyle/>
          <a:p>
            <a:endParaRPr lang="en-US">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037292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6" name="Footer Placeholder 5"/>
          <p:cNvSpPr>
            <a:spLocks noGrp="1"/>
          </p:cNvSpPr>
          <p:nvPr>
            <p:ph type="ftr" sz="quarter" idx="11"/>
          </p:nvPr>
        </p:nvSpPr>
        <p:spPr/>
        <p:txBody>
          <a:bodyPr/>
          <a:lstStyle/>
          <a:p>
            <a:endParaRPr lang="en-US">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673754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530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6"/>
            <a:ext cx="601434"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7413344" y="2613787"/>
            <a:ext cx="489572"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91431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597031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8" name="Footer Placeholder 7"/>
          <p:cNvSpPr>
            <a:spLocks noGrp="1"/>
          </p:cNvSpPr>
          <p:nvPr>
            <p:ph type="ftr" sz="quarter" idx="11"/>
          </p:nvPr>
        </p:nvSpPr>
        <p:spPr/>
        <p:txBody>
          <a:bodyPr/>
          <a:lstStyle/>
          <a:p>
            <a:endParaRPr lang="en-US">
              <a:solidFill>
                <a:srgbClr val="B31166"/>
              </a:solidFill>
            </a:endParaRPr>
          </a:p>
        </p:txBody>
      </p:sp>
      <p:sp>
        <p:nvSpPr>
          <p:cNvPr id="9" name="Slide Number Placeholder 8"/>
          <p:cNvSpPr>
            <a:spLocks noGrp="1"/>
          </p:cNvSpPr>
          <p:nvPr>
            <p:ph type="sldNum" sz="quarter" idx="12"/>
          </p:nvPr>
        </p:nvSpPr>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6849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7A3645-D65C-4A2F-A967-272C016445C0}" type="datetimeFigureOut">
              <a:rPr lang="vi-VN" smtClean="0">
                <a:solidFill>
                  <a:prstClr val="black">
                    <a:lumMod val="50000"/>
                    <a:lumOff val="50000"/>
                  </a:prstClr>
                </a:solidFill>
              </a:rPr>
              <a:pPr/>
              <a:t>15/08/2016</a:t>
            </a:fld>
            <a:endParaRPr lang="vi-VN">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vi-VN">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0EB6CAD8-4501-4AC2-931E-C4CB0BA2CFFC}" type="slidenum">
              <a:rPr lang="vi-VN" smtClean="0">
                <a:solidFill>
                  <a:prstClr val="black">
                    <a:lumMod val="50000"/>
                    <a:lumOff val="50000"/>
                  </a:prstClr>
                </a:solidFill>
              </a:rPr>
              <a:pPr/>
              <a:t>‹#›</a:t>
            </a:fld>
            <a:endParaRPr lang="vi-VN">
              <a:solidFill>
                <a:prstClr val="black">
                  <a:lumMod val="50000"/>
                  <a:lumOff val="50000"/>
                </a:prstClr>
              </a:solidFill>
            </a:endParaRPr>
          </a:p>
        </p:txBody>
      </p:sp>
    </p:spTree>
    <p:extLst>
      <p:ext uri="{BB962C8B-B14F-4D97-AF65-F5344CB8AC3E}">
        <p14:creationId xmlns:p14="http://schemas.microsoft.com/office/powerpoint/2010/main" val="51052165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8" name="Footer Placeholder 7"/>
          <p:cNvSpPr>
            <a:spLocks noGrp="1"/>
          </p:cNvSpPr>
          <p:nvPr>
            <p:ph type="ftr" sz="quarter" idx="11"/>
          </p:nvPr>
        </p:nvSpPr>
        <p:spPr>
          <a:xfrm>
            <a:off x="420833" y="6391839"/>
            <a:ext cx="2733212" cy="304801"/>
          </a:xfrm>
        </p:spPr>
        <p:txBody>
          <a:bodyPr/>
          <a:lstStyle/>
          <a:p>
            <a:endParaRPr lang="en-US">
              <a:solidFill>
                <a:srgbClr val="B31166"/>
              </a:solidFill>
            </a:endParaRPr>
          </a:p>
        </p:txBody>
      </p:sp>
      <p:sp>
        <p:nvSpPr>
          <p:cNvPr id="9" name="Slide Number Placeholder 8"/>
          <p:cNvSpPr>
            <a:spLocks noGrp="1"/>
          </p:cNvSpPr>
          <p:nvPr>
            <p:ph type="sldNum" sz="quarter" idx="12"/>
          </p:nvPr>
        </p:nvSpPr>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03595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700821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2817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8/15/2016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837969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8/15/2016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35414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8/15/2016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5075205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8/15/2016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92018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73E87"/>
                </a:solidFill>
              </a:rPr>
              <a:pPr/>
              <a:t>8/15/2016</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9721119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73E87"/>
                </a:solidFill>
              </a:rPr>
              <a:pPr/>
              <a:t>8/15/2016</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3116232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1D8BD707-D9CF-40AE-B4C6-C98DA3205C09}" type="datetimeFigureOut">
              <a:rPr lang="en-US" smtClean="0">
                <a:solidFill>
                  <a:srgbClr val="073E87"/>
                </a:solidFill>
              </a:rPr>
              <a:pPr/>
              <a:t>8/15/2016</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78396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2209802"/>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6"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A3645-D65C-4A2F-A967-272C016445C0}" type="datetimeFigureOut">
              <a:rPr lang="vi-VN" smtClean="0">
                <a:solidFill>
                  <a:prstClr val="black">
                    <a:lumMod val="50000"/>
                    <a:lumOff val="50000"/>
                  </a:prstClr>
                </a:solidFill>
              </a:rPr>
              <a:pPr/>
              <a:t>15/08/2016</a:t>
            </a:fld>
            <a:endParaRPr lang="vi-VN">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vi-VN">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EB6CAD8-4501-4AC2-931E-C4CB0BA2CFFC}" type="slidenum">
              <a:rPr lang="vi-VN" smtClean="0">
                <a:solidFill>
                  <a:prstClr val="black">
                    <a:lumMod val="50000"/>
                    <a:lumOff val="50000"/>
                  </a:prstClr>
                </a:solidFill>
              </a:rPr>
              <a:pPr/>
              <a:t>‹#›</a:t>
            </a:fld>
            <a:endParaRPr lang="vi-VN">
              <a:solidFill>
                <a:prstClr val="black">
                  <a:lumMod val="50000"/>
                  <a:lumOff val="50000"/>
                </a:prstClr>
              </a:solidFill>
            </a:endParaRPr>
          </a:p>
        </p:txBody>
      </p:sp>
    </p:spTree>
    <p:extLst>
      <p:ext uri="{BB962C8B-B14F-4D97-AF65-F5344CB8AC3E}">
        <p14:creationId xmlns:p14="http://schemas.microsoft.com/office/powerpoint/2010/main" val="5058911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8/15/2016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2382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8/15/2016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3573318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8/15/2016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507555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8/15/2016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53580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348686D-47C5-4A8E-B159-8F9C764B90ED}" type="datetimeFigureOut">
              <a:rPr lang="en-US" smtClean="0">
                <a:solidFill>
                  <a:srgbClr val="575F6D"/>
                </a:solidFill>
              </a:rPr>
              <a:pPr/>
              <a:t>8/15/2016</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AED14FF-5B61-4830-976E-E825E202FB60}" type="slidenum">
              <a:rPr lang="en-US" smtClean="0"/>
              <a:pPr/>
              <a:t>‹#›</a:t>
            </a:fld>
            <a:endParaRPr lang="en-US"/>
          </a:p>
        </p:txBody>
      </p:sp>
    </p:spTree>
    <p:extLst>
      <p:ext uri="{BB962C8B-B14F-4D97-AF65-F5344CB8AC3E}">
        <p14:creationId xmlns:p14="http://schemas.microsoft.com/office/powerpoint/2010/main" val="614963627"/>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348686D-47C5-4A8E-B159-8F9C764B90ED}" type="datetimeFigureOut">
              <a:rPr lang="en-US" smtClean="0">
                <a:solidFill>
                  <a:srgbClr val="575F6D"/>
                </a:solidFill>
              </a:rPr>
              <a:pPr/>
              <a:t>8/15/2016</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EAED14FF-5B61-4830-976E-E825E202FB6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4748552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348686D-47C5-4A8E-B159-8F9C764B90ED}" type="datetimeFigureOut">
              <a:rPr lang="en-US" smtClean="0">
                <a:solidFill>
                  <a:srgbClr val="FFF39D"/>
                </a:solidFill>
              </a:rPr>
              <a:pPr/>
              <a:t>8/15/2016</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AED14FF-5B61-4830-976E-E825E202FB60}" type="slidenum">
              <a:rPr lang="en-US" smtClean="0"/>
              <a:pPr/>
              <a:t>‹#›</a:t>
            </a:fld>
            <a:endParaRPr lang="en-US"/>
          </a:p>
        </p:txBody>
      </p:sp>
    </p:spTree>
    <p:extLst>
      <p:ext uri="{BB962C8B-B14F-4D97-AF65-F5344CB8AC3E}">
        <p14:creationId xmlns:p14="http://schemas.microsoft.com/office/powerpoint/2010/main" val="1379911479"/>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48686D-47C5-4A8E-B159-8F9C764B90ED}" type="datetimeFigureOut">
              <a:rPr lang="en-US" smtClean="0">
                <a:solidFill>
                  <a:srgbClr val="575F6D"/>
                </a:solidFill>
              </a:rPr>
              <a:pPr/>
              <a:t>8/15/2016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EAED14FF-5B61-4830-976E-E825E202FB6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99180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348686D-47C5-4A8E-B159-8F9C764B90ED}" type="datetimeFigureOut">
              <a:rPr lang="en-US" smtClean="0">
                <a:solidFill>
                  <a:srgbClr val="575F6D"/>
                </a:solidFill>
              </a:rPr>
              <a:pPr/>
              <a:t>8/15/2016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EAED14FF-5B61-4830-976E-E825E202FB6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427123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348686D-47C5-4A8E-B159-8F9C764B90ED}" type="datetimeFigureOut">
              <a:rPr lang="en-US" smtClean="0">
                <a:solidFill>
                  <a:srgbClr val="575F6D"/>
                </a:solidFill>
              </a:rPr>
              <a:pPr/>
              <a:t>8/15/2016</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EAED14FF-5B61-4830-976E-E825E202FB6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50975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A3645-D65C-4A2F-A967-272C016445C0}" type="datetimeFigureOut">
              <a:rPr lang="vi-VN" smtClean="0">
                <a:solidFill>
                  <a:prstClr val="black">
                    <a:lumMod val="50000"/>
                    <a:lumOff val="50000"/>
                  </a:prstClr>
                </a:solidFill>
              </a:rPr>
              <a:pPr/>
              <a:t>15/08/2016</a:t>
            </a:fld>
            <a:endParaRPr lang="vi-VN">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vi-VN">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EB6CAD8-4501-4AC2-931E-C4CB0BA2CFFC}" type="slidenum">
              <a:rPr lang="vi-VN" smtClean="0">
                <a:solidFill>
                  <a:prstClr val="black">
                    <a:lumMod val="50000"/>
                    <a:lumOff val="50000"/>
                  </a:prstClr>
                </a:solidFill>
              </a:rPr>
              <a:pPr/>
              <a:t>‹#›</a:t>
            </a:fld>
            <a:endParaRPr lang="vi-VN">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36057120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8686D-47C5-4A8E-B159-8F9C764B90ED}" type="datetimeFigureOut">
              <a:rPr lang="en-US" smtClean="0">
                <a:solidFill>
                  <a:srgbClr val="575F6D"/>
                </a:solidFill>
              </a:rPr>
              <a:pPr/>
              <a:t>8/15/2016</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EAED14FF-5B61-4830-976E-E825E202FB60}" type="slidenum">
              <a:rPr lang="en-US" smtClean="0"/>
              <a:pPr/>
              <a:t>‹#›</a:t>
            </a:fld>
            <a:endParaRPr lang="en-US"/>
          </a:p>
        </p:txBody>
      </p:sp>
    </p:spTree>
    <p:extLst>
      <p:ext uri="{BB962C8B-B14F-4D97-AF65-F5344CB8AC3E}">
        <p14:creationId xmlns:p14="http://schemas.microsoft.com/office/powerpoint/2010/main" val="38031611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348686D-47C5-4A8E-B159-8F9C764B90ED}" type="datetimeFigureOut">
              <a:rPr lang="en-US" smtClean="0">
                <a:solidFill>
                  <a:srgbClr val="575F6D"/>
                </a:solidFill>
              </a:rPr>
              <a:pPr/>
              <a:t>8/15/2016</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EAED14FF-5B61-4830-976E-E825E202FB6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139644050"/>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D348686D-47C5-4A8E-B159-8F9C764B90ED}" type="datetimeFigureOut">
              <a:rPr lang="en-US" smtClean="0">
                <a:solidFill>
                  <a:srgbClr val="575F6D"/>
                </a:solidFill>
              </a:rPr>
              <a:pPr/>
              <a:t>8/15/2016</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EAED14FF-5B61-4830-976E-E825E202FB6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7894082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48686D-47C5-4A8E-B159-8F9C764B90ED}" type="datetimeFigureOut">
              <a:rPr lang="en-US" smtClean="0">
                <a:solidFill>
                  <a:srgbClr val="575F6D"/>
                </a:solidFill>
              </a:rPr>
              <a:pPr/>
              <a:t>8/15/2016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AED14FF-5B61-4830-976E-E825E202FB60}" type="slidenum">
              <a:rPr lang="en-US" smtClean="0"/>
              <a:pPr/>
              <a:t>‹#›</a:t>
            </a:fld>
            <a:endParaRPr lang="en-US"/>
          </a:p>
        </p:txBody>
      </p:sp>
    </p:spTree>
    <p:extLst>
      <p:ext uri="{BB962C8B-B14F-4D97-AF65-F5344CB8AC3E}">
        <p14:creationId xmlns:p14="http://schemas.microsoft.com/office/powerpoint/2010/main" val="22498726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48686D-47C5-4A8E-B159-8F9C764B90ED}" type="datetimeFigureOut">
              <a:rPr lang="en-US" smtClean="0">
                <a:solidFill>
                  <a:srgbClr val="575F6D"/>
                </a:solidFill>
              </a:rPr>
              <a:pPr/>
              <a:t>8/15/2016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EAED14FF-5B61-4830-976E-E825E202FB60}" type="slidenum">
              <a:rPr lang="en-US" smtClean="0"/>
              <a:pPr/>
              <a:t>‹#›</a:t>
            </a:fld>
            <a:endParaRPr lang="en-US"/>
          </a:p>
        </p:txBody>
      </p:sp>
    </p:spTree>
    <p:extLst>
      <p:ext uri="{BB962C8B-B14F-4D97-AF65-F5344CB8AC3E}">
        <p14:creationId xmlns:p14="http://schemas.microsoft.com/office/powerpoint/2010/main" val="14776500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7F8835-3839-42A2-9BDF-EBB0AB645D60}" type="datetimeFigureOut">
              <a:rPr lang="en-US">
                <a:solidFill>
                  <a:prstClr val="black">
                    <a:tint val="75000"/>
                  </a:prstClr>
                </a:solidFill>
              </a:rPr>
              <a:pPr>
                <a:defRPr/>
              </a:pPr>
              <a:t>8/15/2016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F2ADFF7-4E27-4BEC-8827-FDA05699A692}" type="slidenum">
              <a:rPr lang="en-US" altLang="en-US"/>
              <a:pPr/>
              <a:t>‹#›</a:t>
            </a:fld>
            <a:endParaRPr lang="en-US" altLang="en-US"/>
          </a:p>
        </p:txBody>
      </p:sp>
    </p:spTree>
    <p:extLst>
      <p:ext uri="{BB962C8B-B14F-4D97-AF65-F5344CB8AC3E}">
        <p14:creationId xmlns:p14="http://schemas.microsoft.com/office/powerpoint/2010/main" val="10572029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64CC16-7C90-4156-A3B5-F2528227567D}" type="datetimeFigureOut">
              <a:rPr lang="en-US">
                <a:solidFill>
                  <a:prstClr val="black">
                    <a:tint val="75000"/>
                  </a:prstClr>
                </a:solidFill>
              </a:rPr>
              <a:pPr>
                <a:defRPr/>
              </a:pPr>
              <a:t>8/15/2016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B01E605-6F27-44ED-8043-01874E7A2B56}" type="slidenum">
              <a:rPr lang="en-US" altLang="en-US"/>
              <a:pPr/>
              <a:t>‹#›</a:t>
            </a:fld>
            <a:endParaRPr lang="en-US" altLang="en-US"/>
          </a:p>
        </p:txBody>
      </p:sp>
    </p:spTree>
    <p:extLst>
      <p:ext uri="{BB962C8B-B14F-4D97-AF65-F5344CB8AC3E}">
        <p14:creationId xmlns:p14="http://schemas.microsoft.com/office/powerpoint/2010/main" val="22664033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390AFF-4D23-4B10-929C-2A3070925D1F}" type="datetimeFigureOut">
              <a:rPr lang="en-US">
                <a:solidFill>
                  <a:prstClr val="black">
                    <a:tint val="75000"/>
                  </a:prstClr>
                </a:solidFill>
              </a:rPr>
              <a:pPr>
                <a:defRPr/>
              </a:pPr>
              <a:t>8/15/2016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640A104-8C31-40E1-8D1B-C55925B8DAE7}" type="slidenum">
              <a:rPr lang="en-US" altLang="en-US"/>
              <a:pPr/>
              <a:t>‹#›</a:t>
            </a:fld>
            <a:endParaRPr lang="en-US" altLang="en-US"/>
          </a:p>
        </p:txBody>
      </p:sp>
    </p:spTree>
    <p:extLst>
      <p:ext uri="{BB962C8B-B14F-4D97-AF65-F5344CB8AC3E}">
        <p14:creationId xmlns:p14="http://schemas.microsoft.com/office/powerpoint/2010/main" val="10134730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E5035A-E082-4ECE-B1AD-155BD8E2D247}" type="datetimeFigureOut">
              <a:rPr lang="en-US">
                <a:solidFill>
                  <a:prstClr val="black">
                    <a:tint val="75000"/>
                  </a:prstClr>
                </a:solidFill>
              </a:rPr>
              <a:pPr>
                <a:defRPr/>
              </a:pPr>
              <a:t>8/15/2016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7FAD49F-07E4-4ECD-B748-E7F79DCB3DAE}" type="slidenum">
              <a:rPr lang="en-US" altLang="en-US"/>
              <a:pPr/>
              <a:t>‹#›</a:t>
            </a:fld>
            <a:endParaRPr lang="en-US" altLang="en-US"/>
          </a:p>
        </p:txBody>
      </p:sp>
    </p:spTree>
    <p:extLst>
      <p:ext uri="{BB962C8B-B14F-4D97-AF65-F5344CB8AC3E}">
        <p14:creationId xmlns:p14="http://schemas.microsoft.com/office/powerpoint/2010/main" val="41719198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1D36B3-9668-4469-AC74-598DDAF0872C}" type="datetimeFigureOut">
              <a:rPr lang="en-US">
                <a:solidFill>
                  <a:prstClr val="black">
                    <a:tint val="75000"/>
                  </a:prstClr>
                </a:solidFill>
              </a:rPr>
              <a:pPr>
                <a:defRPr/>
              </a:pPr>
              <a:t>8/15/2016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32D4A43-BCC5-4492-A398-88011AAE90D5}" type="slidenum">
              <a:rPr lang="en-US" altLang="en-US"/>
              <a:pPr/>
              <a:t>‹#›</a:t>
            </a:fld>
            <a:endParaRPr lang="en-US" altLang="en-US"/>
          </a:p>
        </p:txBody>
      </p:sp>
    </p:spTree>
    <p:extLst>
      <p:ext uri="{BB962C8B-B14F-4D97-AF65-F5344CB8AC3E}">
        <p14:creationId xmlns:p14="http://schemas.microsoft.com/office/powerpoint/2010/main" val="3137453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2.jpe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2"/>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C7A3645-D65C-4A2F-A967-272C016445C0}" type="datetimeFigureOut">
              <a:rPr lang="vi-VN" smtClean="0">
                <a:solidFill>
                  <a:prstClr val="black">
                    <a:lumMod val="50000"/>
                    <a:lumOff val="50000"/>
                  </a:prstClr>
                </a:solidFill>
              </a:rPr>
              <a:pPr/>
              <a:t>15/08/2016</a:t>
            </a:fld>
            <a:endParaRPr lang="vi-VN">
              <a:solidFill>
                <a:prstClr val="black">
                  <a:lumMod val="50000"/>
                  <a:lumOff val="50000"/>
                </a:prstClr>
              </a:solidFill>
            </a:endParaRPr>
          </a:p>
        </p:txBody>
      </p:sp>
      <p:sp>
        <p:nvSpPr>
          <p:cNvPr id="5" name="Footer Placeholder 4"/>
          <p:cNvSpPr>
            <a:spLocks noGrp="1"/>
          </p:cNvSpPr>
          <p:nvPr>
            <p:ph type="ftr" sz="quarter" idx="3"/>
          </p:nvPr>
        </p:nvSpPr>
        <p:spPr>
          <a:xfrm>
            <a:off x="457200" y="6172202"/>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vi-VN">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2"/>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EB6CAD8-4501-4AC2-931E-C4CB0BA2CFFC}" type="slidenum">
              <a:rPr lang="vi-VN" smtClean="0">
                <a:solidFill>
                  <a:prstClr val="black">
                    <a:lumMod val="50000"/>
                    <a:lumOff val="50000"/>
                  </a:prstClr>
                </a:solidFill>
              </a:rPr>
              <a:pPr/>
              <a:t>‹#›</a:t>
            </a:fld>
            <a:endParaRPr lang="vi-VN">
              <a:solidFill>
                <a:prstClr val="black">
                  <a:lumMod val="50000"/>
                  <a:lumOff val="50000"/>
                </a:prstClr>
              </a:solidFill>
            </a:endParaRPr>
          </a:p>
        </p:txBody>
      </p:sp>
    </p:spTree>
    <p:extLst>
      <p:ext uri="{BB962C8B-B14F-4D97-AF65-F5344CB8AC3E}">
        <p14:creationId xmlns:p14="http://schemas.microsoft.com/office/powerpoint/2010/main" val="367947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8F16695-F97B-428A-A34B-89AA38F29B84}" type="datetimeFigureOut">
              <a:rPr lang="en-US" smtClean="0">
                <a:solidFill>
                  <a:srgbClr val="575F6D"/>
                </a:solidFill>
              </a:rPr>
              <a:pPr/>
              <a:t>8/15/2016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64BA9EF-499F-484C-A5EF-F4E34ED7EDA3}" type="slidenum">
              <a:rPr lang="en-US" smtClean="0"/>
              <a:pPr/>
              <a:t>‹#›</a:t>
            </a:fld>
            <a:endParaRPr lang="en-US"/>
          </a:p>
        </p:txBody>
      </p:sp>
    </p:spTree>
    <p:extLst>
      <p:ext uri="{BB962C8B-B14F-4D97-AF65-F5344CB8AC3E}">
        <p14:creationId xmlns:p14="http://schemas.microsoft.com/office/powerpoint/2010/main" val="3705319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7FA02-2570-4D44-B19C-4A150B596BA4}" type="datetimeFigureOut">
              <a:rPr lang="en-US" smtClean="0">
                <a:solidFill>
                  <a:prstClr val="black">
                    <a:tint val="75000"/>
                  </a:prstClr>
                </a:solidFill>
              </a:rPr>
              <a:pPr/>
              <a:t>8/15/2016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C351E-473C-47A6-99EE-64FE07E3D7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4978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AFAFA">
                <a:lumMod val="26000"/>
                <a:lumOff val="74000"/>
              </a:srgbClr>
            </a:gs>
            <a:gs pos="100000">
              <a:srgbClr val="F2F2F2">
                <a:lumMod val="18000"/>
                <a:lumOff val="82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D401B53-188C-4D6D-894F-51D789319A87}" type="datetime1">
              <a:rPr lang="en-US"/>
              <a:pPr>
                <a:defRPr/>
              </a:pPr>
              <a:t>8/15/2016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8" name="Slide Number Placeholder 22"/>
          <p:cNvSpPr txBox="1">
            <a:spLocks/>
          </p:cNvSpPr>
          <p:nvPr userDrawn="1"/>
        </p:nvSpPr>
        <p:spPr bwMode="gray">
          <a:xfrm>
            <a:off x="8550275" y="6327775"/>
            <a:ext cx="457200" cy="457200"/>
          </a:xfrm>
          <a:prstGeom prst="ellipse">
            <a:avLst/>
          </a:prstGeom>
          <a:noFill/>
          <a:ln>
            <a:noFill/>
          </a:ln>
          <a:effectLst/>
        </p:spPr>
        <p:txBody>
          <a:bodyPr wrap="none" lIns="0" tIns="0" rIns="0" bIns="0" anchor="ctr" anchorCtr="1"/>
          <a:lstStyle>
            <a:defPPr>
              <a:defRPr lang="en-US"/>
            </a:defPPr>
            <a:lvl1pPr algn="ctr" rtl="0" eaLnBrk="1" fontAlgn="base" latinLnBrk="0" hangingPunct="1">
              <a:spcBef>
                <a:spcPct val="0"/>
              </a:spcBef>
              <a:spcAft>
                <a:spcPct val="0"/>
              </a:spcAft>
              <a:defRPr kumimoji="0" sz="1400" b="0" kern="1200">
                <a:solidFill>
                  <a:srgbClr val="FFFFFF"/>
                </a:solidFill>
                <a:latin typeface="+mj-lt"/>
                <a:ea typeface="+mj-ea"/>
                <a:cs typeface="+mj-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fld id="{16BC2982-B762-4C69-8361-31B755B3D4FD}" type="slidenum">
              <a:rPr lang="en-US" sz="1200" smtClean="0">
                <a:solidFill>
                  <a:srgbClr val="000000">
                    <a:lumMod val="65000"/>
                    <a:lumOff val="35000"/>
                  </a:srgbClr>
                </a:solidFill>
              </a:rPr>
              <a:pPr>
                <a:defRPr/>
              </a:pPr>
              <a:t>‹#›</a:t>
            </a:fld>
            <a:endParaRPr lang="en-US" sz="1200">
              <a:solidFill>
                <a:srgbClr val="000000">
                  <a:lumMod val="65000"/>
                  <a:lumOff val="35000"/>
                </a:srgbClr>
              </a:solidFill>
            </a:endParaRPr>
          </a:p>
        </p:txBody>
      </p:sp>
    </p:spTree>
    <p:extLst>
      <p:ext uri="{BB962C8B-B14F-4D97-AF65-F5344CB8AC3E}">
        <p14:creationId xmlns:p14="http://schemas.microsoft.com/office/powerpoint/2010/main" val="4510406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7416-481B-49D8-98EA-2A7B9D5C721C}" type="datetimeFigureOut">
              <a:rPr lang="en-GB" smtClean="0">
                <a:solidFill>
                  <a:prstClr val="black">
                    <a:tint val="75000"/>
                  </a:prstClr>
                </a:solidFill>
              </a:rPr>
              <a:pPr/>
              <a:t>15/08/2016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3D819-063D-4F74-BC66-7BD105B202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31718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1000" b="1" i="0">
                <a:solidFill>
                  <a:schemeClr val="accent1"/>
                </a:solidFill>
              </a:defRPr>
            </a:lvl1pPr>
          </a:lstStyle>
          <a:p>
            <a:fld id="{6339B16A-C807-4F6D-9638-5B5DEC941347}" type="datetimeFigureOut">
              <a:rPr lang="en-US" smtClean="0">
                <a:solidFill>
                  <a:srgbClr val="B31166"/>
                </a:solidFill>
              </a:rPr>
              <a:pPr/>
              <a:t>8/15/2016</a:t>
            </a:fld>
            <a:endParaRPr lang="en-US">
              <a:solidFill>
                <a:srgbClr val="B31166"/>
              </a:solidFill>
            </a:endParaRPr>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solidFill>
                <a:srgbClr val="B31166"/>
              </a:solidFill>
            </a:endParaRPr>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800" b="0" i="0">
                <a:solidFill>
                  <a:schemeClr val="bg1"/>
                </a:solidFill>
              </a:defRPr>
            </a:lvl1pPr>
          </a:lstStyle>
          <a:p>
            <a:fld id="{F1FD8A78-70D4-4717-8837-9867D8535C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5324224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solidFill>
                  <a:srgbClr val="073E87"/>
                </a:solidFill>
              </a:rPr>
              <a:pPr/>
              <a:t>8/15/2016</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612722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348686D-47C5-4A8E-B159-8F9C764B90ED}" type="datetimeFigureOut">
              <a:rPr lang="en-US" smtClean="0">
                <a:solidFill>
                  <a:srgbClr val="575F6D"/>
                </a:solidFill>
              </a:rPr>
              <a:pPr/>
              <a:t>8/15/2016</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AED14FF-5B61-4830-976E-E825E202FB60}" type="slidenum">
              <a:rPr lang="en-US" smtClean="0"/>
              <a:pPr/>
              <a:t>‹#›</a:t>
            </a:fld>
            <a:endParaRPr lang="en-US"/>
          </a:p>
        </p:txBody>
      </p:sp>
    </p:spTree>
    <p:extLst>
      <p:ext uri="{BB962C8B-B14F-4D97-AF65-F5344CB8AC3E}">
        <p14:creationId xmlns:p14="http://schemas.microsoft.com/office/powerpoint/2010/main" val="406703809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0FAB227-6673-4FCE-8363-31AA769F2D0A}" type="datetimeFigureOut">
              <a:rPr lang="en-US">
                <a:solidFill>
                  <a:prstClr val="black">
                    <a:tint val="75000"/>
                  </a:prstClr>
                </a:solidFill>
              </a:rPr>
              <a:pPr>
                <a:defRPr/>
              </a:pPr>
              <a:t>8/15/2016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34042C58-9E9A-4332-9DFF-37B804DC55B4}" type="slidenum">
              <a:rPr lang="en-US" altLang="en-US">
                <a:cs typeface="Arial" charset="0"/>
              </a:rPr>
              <a:pPr fontAlgn="base">
                <a:spcBef>
                  <a:spcPct val="0"/>
                </a:spcBef>
                <a:spcAft>
                  <a:spcPct val="0"/>
                </a:spcAft>
              </a:pPr>
              <a:t>‹#›</a:t>
            </a:fld>
            <a:endParaRPr lang="en-US" altLang="en-US">
              <a:cs typeface="Arial" charset="0"/>
            </a:endParaRPr>
          </a:p>
        </p:txBody>
      </p:sp>
    </p:spTree>
    <p:extLst>
      <p:ext uri="{BB962C8B-B14F-4D97-AF65-F5344CB8AC3E}">
        <p14:creationId xmlns:p14="http://schemas.microsoft.com/office/powerpoint/2010/main" val="185965719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7.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slide" Target="slide31.xml"/><Relationship Id="rId2" Type="http://schemas.openxmlformats.org/officeDocument/2006/relationships/image" Target="../media/image18.png"/><Relationship Id="rId1" Type="http://schemas.openxmlformats.org/officeDocument/2006/relationships/slideLayout" Target="../slideLayouts/slideLayout40.xml"/><Relationship Id="rId6" Type="http://schemas.openxmlformats.org/officeDocument/2006/relationships/slide" Target="slide32.xml"/><Relationship Id="rId5" Type="http://schemas.openxmlformats.org/officeDocument/2006/relationships/slide" Target="slide30.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6.xml"/></Relationships>
</file>

<file path=ppt/slides/_rels/slide30.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4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152401"/>
            <a:ext cx="8001000" cy="990599"/>
          </a:xfrm>
        </p:spPr>
        <p:txBody>
          <a:bodyPr>
            <a:normAutofit/>
            <a:scene3d>
              <a:camera prst="isometricOffAxis1Right"/>
              <a:lightRig rig="threePt" dir="t"/>
            </a:scene3d>
          </a:bodyPr>
          <a:lstStyle/>
          <a:p>
            <a:r>
              <a:rPr lang="en-US" dirty="0" smtClean="0">
                <a:solidFill>
                  <a:srgbClr val="FF0000"/>
                </a:solidFill>
                <a:effectLst>
                  <a:glow rad="228600">
                    <a:schemeClr val="accent6">
                      <a:satMod val="175000"/>
                      <a:alpha val="40000"/>
                    </a:schemeClr>
                  </a:glow>
                </a:effectLst>
              </a:rPr>
              <a:t>KÍNH CHÀO THẦY VÀ CÁC BẠN</a:t>
            </a:r>
            <a:endParaRPr lang="en-US" dirty="0">
              <a:solidFill>
                <a:srgbClr val="FF0000"/>
              </a:solidFill>
              <a:effectLst>
                <a:glow rad="228600">
                  <a:schemeClr val="accent6">
                    <a:satMod val="175000"/>
                    <a:alpha val="40000"/>
                  </a:schemeClr>
                </a:glow>
              </a:effectLst>
            </a:endParaRPr>
          </a:p>
        </p:txBody>
      </p:sp>
      <p:sp>
        <p:nvSpPr>
          <p:cNvPr id="3" name="Subtitle 2"/>
          <p:cNvSpPr>
            <a:spLocks noGrp="1"/>
          </p:cNvSpPr>
          <p:nvPr>
            <p:ph type="subTitle" idx="1"/>
          </p:nvPr>
        </p:nvSpPr>
        <p:spPr>
          <a:xfrm>
            <a:off x="0" y="1219200"/>
            <a:ext cx="8077200" cy="5638800"/>
          </a:xfrm>
        </p:spPr>
        <p:txBody>
          <a:bodyPr>
            <a:normAutofit/>
          </a:bodyPr>
          <a:lstStyle/>
          <a:p>
            <a:r>
              <a:rPr lang="en-US" sz="2000" b="1" dirty="0" smtClean="0"/>
              <a:t>     </a:t>
            </a:r>
            <a:r>
              <a:rPr lang="en-US" sz="2000" b="1" dirty="0" smtClean="0">
                <a:solidFill>
                  <a:srgbClr val="00B0F0"/>
                </a:solidFill>
              </a:rPr>
              <a:t> GVHD :   </a:t>
            </a:r>
            <a:r>
              <a:rPr lang="en-US" sz="2000" dirty="0" err="1" smtClean="0">
                <a:solidFill>
                  <a:schemeClr val="tx1"/>
                </a:solidFill>
              </a:rPr>
              <a:t>Nguyễn</a:t>
            </a:r>
            <a:r>
              <a:rPr lang="en-US" sz="2000" dirty="0" smtClean="0">
                <a:solidFill>
                  <a:schemeClr val="tx1"/>
                </a:solidFill>
              </a:rPr>
              <a:t> </a:t>
            </a:r>
            <a:r>
              <a:rPr lang="en-US" sz="2000" dirty="0" err="1" smtClean="0">
                <a:solidFill>
                  <a:schemeClr val="tx1"/>
                </a:solidFill>
              </a:rPr>
              <a:t>Phúc</a:t>
            </a:r>
            <a:r>
              <a:rPr lang="en-US" sz="2000" dirty="0" smtClean="0">
                <a:solidFill>
                  <a:schemeClr val="tx1"/>
                </a:solidFill>
              </a:rPr>
              <a:t> </a:t>
            </a:r>
            <a:r>
              <a:rPr lang="en-US" sz="2000" dirty="0" err="1" smtClean="0">
                <a:solidFill>
                  <a:schemeClr val="tx1"/>
                </a:solidFill>
              </a:rPr>
              <a:t>Học</a:t>
            </a:r>
            <a:endParaRPr lang="en-US" dirty="0" smtClean="0">
              <a:solidFill>
                <a:schemeClr val="tx1"/>
              </a:solidFill>
            </a:endParaRPr>
          </a:p>
          <a:p>
            <a:r>
              <a:rPr lang="en-US" b="1" dirty="0" smtClean="0">
                <a:solidFill>
                  <a:srgbClr val="00B0F0"/>
                </a:solidFill>
              </a:rPr>
              <a:t>THÀNH VIÊN</a:t>
            </a:r>
            <a:r>
              <a:rPr lang="en-US" sz="2000" b="1" dirty="0" smtClean="0">
                <a:solidFill>
                  <a:srgbClr val="00B0F0"/>
                </a:solidFill>
              </a:rPr>
              <a:t> </a:t>
            </a:r>
            <a:r>
              <a:rPr lang="en-US" sz="2000" dirty="0" smtClean="0">
                <a:solidFill>
                  <a:schemeClr val="tx1">
                    <a:lumMod val="95000"/>
                    <a:lumOff val="5000"/>
                  </a:schemeClr>
                </a:solidFill>
              </a:rPr>
              <a:t>_1: </a:t>
            </a:r>
            <a:r>
              <a:rPr lang="en-US" sz="2000" dirty="0" err="1" smtClean="0">
                <a:solidFill>
                  <a:schemeClr val="tx1">
                    <a:lumMod val="95000"/>
                    <a:lumOff val="5000"/>
                  </a:schemeClr>
                </a:solidFill>
              </a:rPr>
              <a:t>Trần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Tình</a:t>
            </a:r>
            <a:endParaRPr lang="en-US" sz="2000" dirty="0" smtClean="0">
              <a:solidFill>
                <a:schemeClr val="tx1">
                  <a:lumMod val="95000"/>
                  <a:lumOff val="5000"/>
                </a:schemeClr>
              </a:solidFill>
            </a:endParaRPr>
          </a:p>
          <a:p>
            <a:r>
              <a:rPr lang="en-US" sz="2000" dirty="0" smtClean="0">
                <a:solidFill>
                  <a:schemeClr val="tx1">
                    <a:lumMod val="95000"/>
                    <a:lumOff val="5000"/>
                  </a:schemeClr>
                </a:solidFill>
              </a:rPr>
              <a:t>                           2: </a:t>
            </a:r>
            <a:r>
              <a:rPr lang="en-US" sz="2000" dirty="0" err="1" smtClean="0">
                <a:solidFill>
                  <a:schemeClr val="tx1">
                    <a:lumMod val="95000"/>
                    <a:lumOff val="5000"/>
                  </a:schemeClr>
                </a:solidFill>
              </a:rPr>
              <a:t>Đinh</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Thu </a:t>
            </a:r>
            <a:r>
              <a:rPr lang="en-US" sz="2000" dirty="0" err="1" smtClean="0">
                <a:solidFill>
                  <a:schemeClr val="tx1">
                    <a:lumMod val="95000"/>
                    <a:lumOff val="5000"/>
                  </a:schemeClr>
                </a:solidFill>
              </a:rPr>
              <a:t>Thúy</a:t>
            </a:r>
            <a:endParaRPr lang="en-US" sz="2000" dirty="0" smtClean="0">
              <a:solidFill>
                <a:schemeClr val="tx1">
                  <a:lumMod val="95000"/>
                  <a:lumOff val="5000"/>
                </a:schemeClr>
              </a:solidFill>
            </a:endParaRPr>
          </a:p>
          <a:p>
            <a:r>
              <a:rPr lang="en-US" sz="2000" dirty="0" smtClean="0">
                <a:solidFill>
                  <a:schemeClr val="tx1">
                    <a:lumMod val="95000"/>
                    <a:lumOff val="5000"/>
                  </a:schemeClr>
                </a:solidFill>
              </a:rPr>
              <a:t>                             3: </a:t>
            </a:r>
            <a:r>
              <a:rPr lang="en-US" sz="2000" dirty="0" err="1" smtClean="0">
                <a:solidFill>
                  <a:schemeClr val="tx1">
                    <a:lumMod val="95000"/>
                    <a:lumOff val="5000"/>
                  </a:schemeClr>
                </a:solidFill>
              </a:rPr>
              <a:t>Phan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Xuân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Thủy</a:t>
            </a:r>
            <a:endParaRPr lang="en-US" sz="2000" dirty="0">
              <a:solidFill>
                <a:schemeClr val="tx1">
                  <a:lumMod val="95000"/>
                  <a:lumOff val="5000"/>
                </a:schemeClr>
              </a:solidFill>
            </a:endParaRPr>
          </a:p>
          <a:p>
            <a:r>
              <a:rPr lang="en-US" sz="2000" dirty="0" smtClean="0">
                <a:solidFill>
                  <a:schemeClr val="tx1">
                    <a:lumMod val="95000"/>
                    <a:lumOff val="5000"/>
                  </a:schemeClr>
                </a:solidFill>
              </a:rPr>
              <a:t>                                        4: Nguyễn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Phương</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Thoa</a:t>
            </a:r>
            <a:r>
              <a:rPr lang="en-US" sz="2000" dirty="0" smtClean="0">
                <a:solidFill>
                  <a:schemeClr val="tx1">
                    <a:lumMod val="95000"/>
                    <a:lumOff val="5000"/>
                  </a:schemeClr>
                </a:solidFill>
              </a:rPr>
              <a:t> </a:t>
            </a:r>
          </a:p>
          <a:p>
            <a:r>
              <a:rPr lang="en-US" sz="2000" dirty="0" smtClean="0">
                <a:solidFill>
                  <a:schemeClr val="tx1">
                    <a:lumMod val="95000"/>
                    <a:lumOff val="5000"/>
                  </a:schemeClr>
                </a:solidFill>
              </a:rPr>
              <a:t>                              5: </a:t>
            </a:r>
            <a:r>
              <a:rPr lang="en-US" sz="2000" dirty="0" err="1" smtClean="0">
                <a:solidFill>
                  <a:schemeClr val="tx1">
                    <a:lumMod val="95000"/>
                    <a:lumOff val="5000"/>
                  </a:schemeClr>
                </a:solidFill>
              </a:rPr>
              <a:t>Phan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Thùy</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Trang</a:t>
            </a:r>
            <a:endParaRPr lang="en-US" sz="2000" dirty="0" smtClean="0">
              <a:solidFill>
                <a:schemeClr val="tx1">
                  <a:lumMod val="95000"/>
                  <a:lumOff val="5000"/>
                </a:schemeClr>
              </a:solidFill>
            </a:endParaRPr>
          </a:p>
          <a:p>
            <a:r>
              <a:rPr lang="en-US" sz="2000" dirty="0" smtClean="0">
                <a:solidFill>
                  <a:schemeClr val="tx1">
                    <a:lumMod val="95000"/>
                    <a:lumOff val="5000"/>
                  </a:schemeClr>
                </a:solidFill>
              </a:rPr>
              <a:t>                        6: </a:t>
            </a:r>
            <a:r>
              <a:rPr lang="en-US" sz="2000" dirty="0" err="1" smtClean="0">
                <a:solidFill>
                  <a:schemeClr val="tx1">
                    <a:lumMod val="95000"/>
                    <a:lumOff val="5000"/>
                  </a:schemeClr>
                </a:solidFill>
              </a:rPr>
              <a:t>Tô</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Tuyết</a:t>
            </a:r>
            <a:r>
              <a:rPr lang="en-US" sz="2000" dirty="0" smtClean="0">
                <a:solidFill>
                  <a:schemeClr val="tx1">
                    <a:lumMod val="95000"/>
                    <a:lumOff val="5000"/>
                  </a:schemeClr>
                </a:solidFill>
              </a:rPr>
              <a:t> Trinh </a:t>
            </a:r>
          </a:p>
          <a:p>
            <a:r>
              <a:rPr lang="en-US" sz="2000" dirty="0" smtClean="0">
                <a:solidFill>
                  <a:schemeClr val="tx1">
                    <a:lumMod val="95000"/>
                    <a:lumOff val="5000"/>
                  </a:schemeClr>
                </a:solidFill>
              </a:rPr>
              <a:t>                  </a:t>
            </a:r>
            <a:r>
              <a:rPr lang="en-US" dirty="0" smtClean="0">
                <a:solidFill>
                  <a:schemeClr val="tx1">
                    <a:lumMod val="95000"/>
                    <a:lumOff val="5000"/>
                  </a:schemeClr>
                </a:solidFill>
              </a:rPr>
              <a:t>7</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Đinh</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Oanh</a:t>
            </a:r>
            <a:endParaRPr lang="en-US" sz="2000" dirty="0" smtClean="0">
              <a:solidFill>
                <a:schemeClr val="tx1">
                  <a:lumMod val="95000"/>
                  <a:lumOff val="5000"/>
                </a:schemeClr>
              </a:solidFill>
            </a:endParaRPr>
          </a:p>
          <a:p>
            <a:r>
              <a:rPr lang="en-US" sz="2000" dirty="0" smtClean="0">
                <a:solidFill>
                  <a:schemeClr val="tx1">
                    <a:lumMod val="95000"/>
                    <a:lumOff val="5000"/>
                  </a:schemeClr>
                </a:solidFill>
              </a:rPr>
              <a:t>                                   </a:t>
            </a:r>
            <a:r>
              <a:rPr lang="en-US" dirty="0" smtClean="0">
                <a:solidFill>
                  <a:schemeClr val="tx1">
                    <a:lumMod val="95000"/>
                    <a:lumOff val="5000"/>
                  </a:schemeClr>
                </a:solidFill>
              </a:rPr>
              <a:t>8</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Phạm</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Thanh</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Tuyền</a:t>
            </a:r>
            <a:endParaRPr lang="en-US" sz="2000" dirty="0" smtClean="0">
              <a:solidFill>
                <a:schemeClr val="tx1">
                  <a:lumMod val="95000"/>
                  <a:lumOff val="5000"/>
                </a:schemeClr>
              </a:solidFill>
            </a:endParaRPr>
          </a:p>
          <a:p>
            <a:r>
              <a:rPr lang="en-US" sz="2000" dirty="0" smtClean="0">
                <a:solidFill>
                  <a:schemeClr val="tx1">
                    <a:lumMod val="95000"/>
                    <a:lumOff val="5000"/>
                  </a:schemeClr>
                </a:solidFill>
              </a:rPr>
              <a:t>                                </a:t>
            </a:r>
            <a:r>
              <a:rPr lang="en-US" dirty="0" smtClean="0">
                <a:solidFill>
                  <a:schemeClr val="tx1">
                    <a:lumMod val="95000"/>
                    <a:lumOff val="5000"/>
                  </a:schemeClr>
                </a:solidFill>
              </a:rPr>
              <a:t>9</a:t>
            </a:r>
            <a:r>
              <a:rPr lang="en-US" sz="2000" dirty="0" smtClean="0">
                <a:solidFill>
                  <a:schemeClr val="tx1">
                    <a:lumMod val="95000"/>
                    <a:lumOff val="5000"/>
                  </a:schemeClr>
                </a:solidFill>
              </a:rPr>
              <a:t>: Nguyễn </a:t>
            </a:r>
            <a:r>
              <a:rPr lang="en-US" sz="2000" dirty="0" err="1" smtClean="0">
                <a:solidFill>
                  <a:schemeClr val="tx1">
                    <a:lumMod val="95000"/>
                    <a:lumOff val="5000"/>
                  </a:schemeClr>
                </a:solidFill>
              </a:rPr>
              <a:t>Diệu</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Tố</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Uyên</a:t>
            </a:r>
            <a:endParaRPr lang="en-US" sz="2000" dirty="0" smtClean="0">
              <a:solidFill>
                <a:schemeClr val="tx1">
                  <a:lumMod val="95000"/>
                  <a:lumOff val="5000"/>
                </a:schemeClr>
              </a:solidFill>
            </a:endParaRPr>
          </a:p>
          <a:p>
            <a:r>
              <a:rPr lang="en-US" sz="2000" dirty="0" smtClean="0">
                <a:solidFill>
                  <a:schemeClr val="tx1">
                    <a:lumMod val="95000"/>
                    <a:lumOff val="5000"/>
                  </a:schemeClr>
                </a:solidFill>
              </a:rPr>
              <a:t>                                   </a:t>
            </a:r>
            <a:r>
              <a:rPr lang="en-US" dirty="0" smtClean="0">
                <a:solidFill>
                  <a:schemeClr val="tx1">
                    <a:lumMod val="95000"/>
                    <a:lumOff val="5000"/>
                  </a:schemeClr>
                </a:solidFill>
              </a:rPr>
              <a:t>10</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Nguyễn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Hồng</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Thắm</a:t>
            </a:r>
            <a:endParaRPr lang="en-US" sz="2000" dirty="0" smtClean="0">
              <a:solidFill>
                <a:schemeClr val="tx1">
                  <a:lumMod val="95000"/>
                  <a:lumOff val="5000"/>
                </a:schemeClr>
              </a:solidFill>
            </a:endParaRPr>
          </a:p>
          <a:p>
            <a:r>
              <a:rPr lang="en-US" dirty="0" smtClean="0">
                <a:solidFill>
                  <a:schemeClr val="tx1">
                    <a:lumMod val="95000"/>
                    <a:lumOff val="5000"/>
                  </a:schemeClr>
                </a:solidFill>
              </a:rPr>
              <a:t>                           11: </a:t>
            </a:r>
            <a:r>
              <a:rPr lang="en-US" dirty="0" err="1" smtClean="0">
                <a:solidFill>
                  <a:schemeClr val="tx1">
                    <a:lumMod val="95000"/>
                    <a:lumOff val="5000"/>
                  </a:schemeClr>
                </a:solidFill>
              </a:rPr>
              <a:t>Lê</a:t>
            </a:r>
            <a:r>
              <a:rPr lang="en-US" dirty="0" smtClean="0">
                <a:solidFill>
                  <a:schemeClr val="tx1">
                    <a:lumMod val="95000"/>
                    <a:lumOff val="5000"/>
                  </a:schemeClr>
                </a:solidFill>
              </a:rPr>
              <a:t> </a:t>
            </a:r>
            <a:r>
              <a:rPr lang="en-US" dirty="0" err="1" smtClean="0">
                <a:solidFill>
                  <a:schemeClr val="tx1">
                    <a:lumMod val="95000"/>
                    <a:lumOff val="5000"/>
                  </a:schemeClr>
                </a:solidFill>
              </a:rPr>
              <a:t>Thanh</a:t>
            </a:r>
            <a:r>
              <a:rPr lang="en-US" dirty="0" smtClean="0">
                <a:solidFill>
                  <a:schemeClr val="tx1">
                    <a:lumMod val="95000"/>
                    <a:lumOff val="5000"/>
                  </a:schemeClr>
                </a:solidFill>
              </a:rPr>
              <a:t> Thu </a:t>
            </a:r>
            <a:r>
              <a:rPr lang="en-US" dirty="0" err="1" smtClean="0">
                <a:solidFill>
                  <a:schemeClr val="tx1">
                    <a:lumMod val="95000"/>
                    <a:lumOff val="5000"/>
                  </a:schemeClr>
                </a:solidFill>
              </a:rPr>
              <a:t>Diễn</a:t>
            </a:r>
            <a:endParaRPr lang="en-US" dirty="0" smtClean="0">
              <a:solidFill>
                <a:schemeClr val="tx1">
                  <a:lumMod val="95000"/>
                  <a:lumOff val="5000"/>
                </a:schemeClr>
              </a:solidFill>
            </a:endParaRPr>
          </a:p>
          <a:p>
            <a:r>
              <a:rPr lang="en-US" sz="2000" dirty="0" smtClean="0">
                <a:solidFill>
                  <a:schemeClr val="tx1">
                    <a:lumMod val="95000"/>
                    <a:lumOff val="5000"/>
                  </a:schemeClr>
                </a:solidFill>
              </a:rPr>
              <a:t>                              12: </a:t>
            </a:r>
            <a:r>
              <a:rPr lang="en-US" sz="2000" dirty="0" err="1" smtClean="0">
                <a:solidFill>
                  <a:schemeClr val="tx1">
                    <a:lumMod val="95000"/>
                    <a:lumOff val="5000"/>
                  </a:schemeClr>
                </a:solidFill>
              </a:rPr>
              <a:t>Trần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Cẩm</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Dương</a:t>
            </a:r>
            <a:endParaRPr lang="en-US" sz="2000" dirty="0" smtClean="0">
              <a:solidFill>
                <a:schemeClr val="tx1">
                  <a:lumMod val="95000"/>
                  <a:lumOff val="5000"/>
                </a:schemeClr>
              </a:solidFill>
            </a:endParaRPr>
          </a:p>
          <a:p>
            <a:r>
              <a:rPr lang="en-US" dirty="0" smtClean="0">
                <a:solidFill>
                  <a:schemeClr val="tx1">
                    <a:lumMod val="95000"/>
                    <a:lumOff val="5000"/>
                  </a:schemeClr>
                </a:solidFill>
              </a:rPr>
              <a:t>                             13: </a:t>
            </a:r>
            <a:r>
              <a:rPr lang="en-US" dirty="0" err="1" smtClean="0">
                <a:solidFill>
                  <a:schemeClr val="tx1">
                    <a:lumMod val="95000"/>
                    <a:lumOff val="5000"/>
                  </a:schemeClr>
                </a:solidFill>
              </a:rPr>
              <a:t>Nguyễn</a:t>
            </a:r>
            <a:r>
              <a:rPr lang="en-US" dirty="0" smtClean="0">
                <a:solidFill>
                  <a:schemeClr val="tx1">
                    <a:lumMod val="95000"/>
                    <a:lumOff val="5000"/>
                  </a:schemeClr>
                </a:solidFill>
              </a:rPr>
              <a:t> </a:t>
            </a:r>
            <a:r>
              <a:rPr lang="en-US" dirty="0" err="1" smtClean="0">
                <a:solidFill>
                  <a:schemeClr val="tx1">
                    <a:lumMod val="95000"/>
                    <a:lumOff val="5000"/>
                  </a:schemeClr>
                </a:solidFill>
              </a:rPr>
              <a:t>Thị</a:t>
            </a:r>
            <a:r>
              <a:rPr lang="en-US" dirty="0" smtClean="0">
                <a:solidFill>
                  <a:schemeClr val="tx1">
                    <a:lumMod val="95000"/>
                    <a:lumOff val="5000"/>
                  </a:schemeClr>
                </a:solidFill>
              </a:rPr>
              <a:t> Thu </a:t>
            </a:r>
            <a:r>
              <a:rPr lang="en-US" dirty="0" err="1" smtClean="0">
                <a:solidFill>
                  <a:schemeClr val="tx1">
                    <a:lumMod val="95000"/>
                    <a:lumOff val="5000"/>
                  </a:schemeClr>
                </a:solidFill>
              </a:rPr>
              <a:t>Hòa</a:t>
            </a:r>
            <a:endParaRPr lang="en-US" dirty="0" smtClean="0">
              <a:solidFill>
                <a:schemeClr val="tx1">
                  <a:lumMod val="95000"/>
                  <a:lumOff val="5000"/>
                </a:schemeClr>
              </a:solidFill>
            </a:endParaRPr>
          </a:p>
          <a:p>
            <a:r>
              <a:rPr lang="en-US" sz="2000" dirty="0" smtClean="0">
                <a:solidFill>
                  <a:schemeClr val="tx1">
                    <a:lumMod val="95000"/>
                    <a:lumOff val="5000"/>
                  </a:schemeClr>
                </a:solidFill>
              </a:rPr>
              <a:t>                                     14: </a:t>
            </a:r>
            <a:r>
              <a:rPr lang="en-US" sz="2000" dirty="0" err="1" smtClean="0">
                <a:solidFill>
                  <a:schemeClr val="tx1">
                    <a:lumMod val="95000"/>
                    <a:lumOff val="5000"/>
                  </a:schemeClr>
                </a:solidFill>
              </a:rPr>
              <a:t>Nguyễn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Ánh</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Thương</a:t>
            </a:r>
            <a:endParaRPr lang="en-US" sz="2000" dirty="0">
              <a:solidFill>
                <a:schemeClr val="tx1">
                  <a:lumMod val="95000"/>
                  <a:lumOff val="5000"/>
                </a:schemeClr>
              </a:solidFill>
            </a:endParaRPr>
          </a:p>
        </p:txBody>
      </p:sp>
      <p:pic>
        <p:nvPicPr>
          <p:cNvPr id="8197" name="Picture 5" descr="http://i1378.photobucket.com/albums/ah120/xuantruonghmd96/009_zpsb2e52f64.gif?t=140617839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796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78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circle(in)">
                                      <p:cBhvr>
                                        <p:cTn id="36" dur="2000"/>
                                        <p:tgtEl>
                                          <p:spTgt spid="3">
                                            <p:txEl>
                                              <p:pRg st="7" end="7"/>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ircle(in)">
                                      <p:cBhvr>
                                        <p:cTn id="39" dur="2000"/>
                                        <p:tgtEl>
                                          <p:spTgt spid="3">
                                            <p:txEl>
                                              <p:pRg st="8" end="8"/>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ircle(in)">
                                      <p:cBhvr>
                                        <p:cTn id="42" dur="2000"/>
                                        <p:tgtEl>
                                          <p:spTgt spid="3">
                                            <p:txEl>
                                              <p:pRg st="9" end="9"/>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circle(in)">
                                      <p:cBhvr>
                                        <p:cTn id="45" dur="2000"/>
                                        <p:tgtEl>
                                          <p:spTgt spid="3">
                                            <p:txEl>
                                              <p:pRg st="10" end="10"/>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circle(in)">
                                      <p:cBhvr>
                                        <p:cTn id="48" dur="2000"/>
                                        <p:tgtEl>
                                          <p:spTgt spid="3">
                                            <p:txEl>
                                              <p:pRg st="11" end="11"/>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circle(in)">
                                      <p:cBhvr>
                                        <p:cTn id="51" dur="2000"/>
                                        <p:tgtEl>
                                          <p:spTgt spid="3">
                                            <p:txEl>
                                              <p:pRg st="12" end="12"/>
                                            </p:txEl>
                                          </p:spTgt>
                                        </p:tgtEl>
                                      </p:cBhvr>
                                    </p:animEffect>
                                  </p:childTnLst>
                                </p:cTn>
                              </p:par>
                              <p:par>
                                <p:cTn id="52" presetID="6" presetClass="entr" presetSubtype="16"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circle(in)">
                                      <p:cBhvr>
                                        <p:cTn id="54" dur="2000"/>
                                        <p:tgtEl>
                                          <p:spTgt spid="3">
                                            <p:txEl>
                                              <p:pRg st="13" end="13"/>
                                            </p:txEl>
                                          </p:spTgt>
                                        </p:tgtEl>
                                      </p:cBhvr>
                                    </p:animEffect>
                                  </p:childTnLst>
                                </p:cTn>
                              </p:par>
                              <p:par>
                                <p:cTn id="55" presetID="6" presetClass="entr" presetSubtype="16"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circle(in)">
                                      <p:cBhvr>
                                        <p:cTn id="57"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152400" y="2514600"/>
            <a:ext cx="8610600" cy="4267200"/>
          </a:xfrm>
        </p:spPr>
        <p:txBody>
          <a:bodyPr>
            <a:noAutofit/>
          </a:bodyPr>
          <a:lstStyle/>
          <a:p>
            <a:pPr algn="just">
              <a:buFont typeface="Wingdings" pitchFamily="2" charset="2"/>
              <a:buChar char="v"/>
            </a:pPr>
            <a:r>
              <a:rPr lang="en-US" sz="2200" b="1" i="1" dirty="0" smtClean="0">
                <a:latin typeface="Times New Roman" pitchFamily="18" charset="0"/>
                <a:cs typeface="Times New Roman" pitchFamily="18" charset="0"/>
              </a:rPr>
              <a:t>Theo </a:t>
            </a:r>
            <a:r>
              <a:rPr lang="en-US" sz="2200" b="1" i="1" dirty="0" err="1">
                <a:latin typeface="Times New Roman" pitchFamily="18" charset="0"/>
                <a:cs typeface="Times New Roman" pitchFamily="18" charset="0"/>
              </a:rPr>
              <a:t>dõi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huyết</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động</a:t>
            </a:r>
            <a:r>
              <a:rPr lang="en-US" sz="2200" b="1" i="1" dirty="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học</a:t>
            </a:r>
            <a:r>
              <a:rPr lang="en-US" sz="2200" b="1" i="1" dirty="0" smtClean="0">
                <a:latin typeface="Times New Roman" pitchFamily="18" charset="0"/>
                <a:cs typeface="Times New Roman" pitchFamily="18" charset="0"/>
              </a:rPr>
              <a:t>:</a:t>
            </a:r>
          </a:p>
          <a:p>
            <a:pPr marL="0" indent="0" algn="just">
              <a:buNone/>
            </a:pPr>
            <a:r>
              <a:rPr lang="en-US" sz="2200" b="1" i="1" dirty="0" smtClean="0">
                <a:latin typeface="Times New Roman" pitchFamily="18" charset="0"/>
                <a:cs typeface="Times New Roman" pitchFamily="18" charset="0"/>
              </a:rPr>
              <a:t>-</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Á</a:t>
            </a:r>
            <a:r>
              <a:rPr lang="en-GB" sz="2200" dirty="0" err="1" smtClean="0">
                <a:latin typeface="Times New Roman" pitchFamily="18" charset="0"/>
                <a:cs typeface="Times New Roman" pitchFamily="18" charset="0"/>
              </a:rPr>
              <a:t>p</a:t>
            </a:r>
            <a:r>
              <a:rPr lang="en-GB" sz="2200" dirty="0" smtClean="0">
                <a:latin typeface="Times New Roman" pitchFamily="18" charset="0"/>
                <a:cs typeface="Times New Roman" pitchFamily="18" charset="0"/>
              </a:rPr>
              <a:t> </a:t>
            </a:r>
            <a:r>
              <a:rPr lang="en-GB" sz="2200" dirty="0" err="1">
                <a:latin typeface="Times New Roman" pitchFamily="18" charset="0"/>
                <a:cs typeface="Times New Roman" pitchFamily="18" charset="0"/>
              </a:rPr>
              <a:t>lực</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tĩnh</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mạch</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trung</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tâm</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tăng</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áp</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lực</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mao</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mạch</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phổi</a:t>
            </a:r>
            <a:r>
              <a:rPr lang="en-GB" sz="2200">
                <a:latin typeface="Times New Roman" pitchFamily="18" charset="0"/>
                <a:cs typeface="Times New Roman" pitchFamily="18" charset="0"/>
              </a:rPr>
              <a:t> </a:t>
            </a:r>
            <a:r>
              <a:rPr lang="en-GB" sz="2200" smtClean="0">
                <a:latin typeface="Times New Roman" pitchFamily="18" charset="0"/>
                <a:cs typeface="Times New Roman" pitchFamily="18" charset="0"/>
              </a:rPr>
              <a:t>ít</a:t>
            </a:r>
            <a:r>
              <a:rPr lang="en-GB" sz="2200" dirty="0" smtClean="0">
                <a:latin typeface="Times New Roman" pitchFamily="18" charset="0"/>
                <a:cs typeface="Times New Roman" pitchFamily="18" charset="0"/>
              </a:rPr>
              <a:t> </a:t>
            </a:r>
            <a:r>
              <a:rPr lang="en-GB" sz="2200" dirty="0" err="1">
                <a:latin typeface="Times New Roman" pitchFamily="18" charset="0"/>
                <a:cs typeface="Times New Roman" pitchFamily="18" charset="0"/>
              </a:rPr>
              <a:t>tăng</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trên</a:t>
            </a:r>
            <a:r>
              <a:rPr lang="en-GB" sz="2200" dirty="0">
                <a:latin typeface="Times New Roman" pitchFamily="18" charset="0"/>
                <a:cs typeface="Times New Roman" pitchFamily="18" charset="0"/>
              </a:rPr>
              <a:t> 15mmHg), </a:t>
            </a:r>
            <a:r>
              <a:rPr lang="en-GB" sz="2200" dirty="0" err="1">
                <a:latin typeface="Times New Roman" pitchFamily="18" charset="0"/>
                <a:cs typeface="Times New Roman" pitchFamily="18" charset="0"/>
              </a:rPr>
              <a:t>cung</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lượng</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tim</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giảm</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chỉ</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số</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tim</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giảm</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dưới</a:t>
            </a:r>
            <a:r>
              <a:rPr lang="en-GB" sz="2200" dirty="0">
                <a:latin typeface="Times New Roman" pitchFamily="18" charset="0"/>
                <a:cs typeface="Times New Roman" pitchFamily="18" charset="0"/>
              </a:rPr>
              <a:t> 2,2 </a:t>
            </a:r>
            <a:r>
              <a:rPr lang="en-GB" sz="2200" dirty="0" err="1" smtClean="0">
                <a:latin typeface="Times New Roman" pitchFamily="18" charset="0"/>
                <a:cs typeface="Times New Roman" pitchFamily="18" charset="0"/>
              </a:rPr>
              <a:t>lít</a:t>
            </a:r>
            <a:r>
              <a:rPr lang="en-GB" sz="2200" dirty="0" smtClean="0">
                <a:latin typeface="Times New Roman" pitchFamily="18" charset="0"/>
                <a:cs typeface="Times New Roman" pitchFamily="18" charset="0"/>
              </a:rPr>
              <a:t>/</a:t>
            </a:r>
            <a:r>
              <a:rPr lang="en-GB" sz="2200" dirty="0" err="1" smtClean="0">
                <a:latin typeface="Times New Roman" pitchFamily="18" charset="0"/>
                <a:cs typeface="Times New Roman" pitchFamily="18" charset="0"/>
              </a:rPr>
              <a:t>phút</a:t>
            </a:r>
            <a:r>
              <a:rPr lang="en-GB" sz="2200" dirty="0" smtClean="0">
                <a:latin typeface="Times New Roman" pitchFamily="18" charset="0"/>
                <a:cs typeface="Times New Roman" pitchFamily="18" charset="0"/>
              </a:rPr>
              <a:t>/m2.</a:t>
            </a:r>
            <a:endParaRPr lang="en-US" sz="2200" dirty="0">
              <a:latin typeface="Times New Roman" pitchFamily="18" charset="0"/>
              <a:cs typeface="Times New Roman" pitchFamily="18" charset="0"/>
            </a:endParaRPr>
          </a:p>
          <a:p>
            <a:pPr marL="0" indent="0" algn="just">
              <a:buNone/>
            </a:pP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Đặt</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catheter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phổi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thường</a:t>
            </a:r>
            <a:r>
              <a:rPr lang="en-US" sz="2200" dirty="0">
                <a:latin typeface="Times New Roman" pitchFamily="18" charset="0"/>
                <a:cs typeface="Times New Roman" pitchFamily="18" charset="0"/>
              </a:rPr>
              <a:t> qui ở </a:t>
            </a:r>
            <a:r>
              <a:rPr lang="en-US" sz="2200" dirty="0" err="1">
                <a:latin typeface="Times New Roman" pitchFamily="18" charset="0"/>
                <a:cs typeface="Times New Roman" pitchFamily="18" charset="0"/>
              </a:rPr>
              <a:t>bệnh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kịch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còn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đang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tranh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giúp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chẩn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đoán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biệt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tim</a:t>
            </a:r>
            <a:r>
              <a:rPr lang="en-US" sz="2200" dirty="0" err="1"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marL="0" indent="0" algn="just">
              <a:buNone/>
            </a:pPr>
            <a:r>
              <a:rPr lang="en-US" sz="2200" dirty="0" smtClean="0">
                <a:latin typeface="Times New Roman" pitchFamily="18" charset="0"/>
                <a:cs typeface="Times New Roman" pitchFamily="18" charset="0"/>
              </a:rPr>
              <a:t>-Catheter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phổi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phép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thống</a:t>
            </a:r>
            <a:r>
              <a:rPr lang="en-US" sz="2200" dirty="0">
                <a:latin typeface="Times New Roman" pitchFamily="18" charset="0"/>
                <a:cs typeface="Times New Roman" pitchFamily="18" charset="0"/>
              </a:rPr>
              <a:t>.</a:t>
            </a:r>
          </a:p>
          <a:p>
            <a:pPr algn="just">
              <a:buFont typeface="Wingdings" pitchFamily="2" charset="2"/>
              <a:buChar char="v"/>
            </a:pPr>
            <a:r>
              <a:rPr lang="en-US" sz="2200" b="1" i="1" dirty="0" err="1" smtClean="0">
                <a:latin typeface="Times New Roman" pitchFamily="18" charset="0"/>
                <a:cs typeface="Times New Roman" pitchFamily="18" charset="0"/>
              </a:rPr>
              <a:t>Thông</a:t>
            </a:r>
            <a:r>
              <a:rPr lang="en-US" sz="2200" b="1" i="1" dirty="0" smtClean="0">
                <a:latin typeface="Times New Roman" pitchFamily="18" charset="0"/>
                <a:cs typeface="Times New Roman" pitchFamily="18" charset="0"/>
              </a:rPr>
              <a:t> </a:t>
            </a:r>
            <a:r>
              <a:rPr lang="en-US" sz="2200" b="1" i="1" dirty="0" err="1">
                <a:latin typeface="Times New Roman" pitchFamily="18" charset="0"/>
                <a:cs typeface="Times New Roman" pitchFamily="18" charset="0"/>
              </a:rPr>
              <a:t>tim</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trái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và</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chụp</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động</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mạch</a:t>
            </a:r>
            <a:r>
              <a:rPr lang="en-US" sz="2200" b="1" i="1" dirty="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vành</a:t>
            </a:r>
            <a:r>
              <a:rPr lang="en-US" sz="2200" b="1" i="1"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marL="0" indent="0" algn="just">
              <a:buNone/>
            </a:pP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Đánh</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vành</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bệnh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tim</a:t>
            </a:r>
            <a:r>
              <a:rPr lang="en-US" sz="2200" dirty="0">
                <a:latin typeface="Times New Roman" pitchFamily="18" charset="0"/>
                <a:cs typeface="Times New Roman" pitchFamily="18" charset="0"/>
              </a:rPr>
              <a:t> do </a:t>
            </a:r>
            <a:r>
              <a:rPr lang="en-US" sz="2200" dirty="0" err="1">
                <a:latin typeface="Times New Roman" pitchFamily="18" charset="0"/>
                <a:cs typeface="Times New Roman" pitchFamily="18" charset="0"/>
              </a:rPr>
              <a:t>biến</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chứng</a:t>
            </a: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nhồi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máu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cơ</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tim</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cấp</a:t>
            </a:r>
            <a:r>
              <a:rPr lang="en-US" sz="2200" dirty="0">
                <a:latin typeface="Times New Roman" pitchFamily="18" charset="0"/>
                <a:cs typeface="Times New Roman" pitchFamily="18" charset="0"/>
              </a:rPr>
              <a:t>.</a:t>
            </a:r>
          </a:p>
          <a:p>
            <a:pPr marL="0" indent="0" algn="just">
              <a:buNone/>
            </a:pPr>
            <a:endParaRPr lang="en-US" sz="2200" dirty="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
            <a:ext cx="8297917" cy="2438400"/>
          </a:xfrm>
          <a:prstGeom prst="rect">
            <a:avLst/>
          </a:prstGeom>
        </p:spPr>
      </p:pic>
    </p:spTree>
    <p:extLst>
      <p:ext uri="{BB962C8B-B14F-4D97-AF65-F5344CB8AC3E}">
        <p14:creationId xmlns:p14="http://schemas.microsoft.com/office/powerpoint/2010/main" val="16952647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extBox 4"/>
          <p:cNvSpPr txBox="1"/>
          <p:nvPr/>
        </p:nvSpPr>
        <p:spPr>
          <a:xfrm>
            <a:off x="827584" y="620688"/>
            <a:ext cx="1944216" cy="369332"/>
          </a:xfrm>
          <a:prstGeom prst="rect">
            <a:avLst/>
          </a:prstGeom>
          <a:noFill/>
        </p:spPr>
        <p:txBody>
          <a:bodyPr wrap="square" rtlCol="0">
            <a:spAutoFit/>
          </a:bodyPr>
          <a:lstStyle/>
          <a:p>
            <a:endParaRPr lang="en-US" dirty="0">
              <a:solidFill>
                <a:prstClr val="black"/>
              </a:solidFill>
            </a:endParaRPr>
          </a:p>
        </p:txBody>
      </p:sp>
      <p:sp>
        <p:nvSpPr>
          <p:cNvPr id="6" name="Oval 5"/>
          <p:cNvSpPr/>
          <p:nvPr/>
        </p:nvSpPr>
        <p:spPr>
          <a:xfrm>
            <a:off x="1810454" y="64949"/>
            <a:ext cx="5400600" cy="1111478"/>
          </a:xfrm>
          <a:prstGeom prst="ellipse">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smtClean="0">
                <a:solidFill>
                  <a:srgbClr val="C00000"/>
                </a:solidFill>
                <a:latin typeface="Times New Roman" pitchFamily="18" charset="0"/>
                <a:cs typeface="Times New Roman" pitchFamily="18" charset="0"/>
              </a:rPr>
              <a:t>4. CHẨN ĐOÁN</a:t>
            </a:r>
            <a:endParaRPr lang="en-US" sz="3200" dirty="0">
              <a:solidFill>
                <a:srgbClr val="C00000"/>
              </a:solidFill>
              <a:latin typeface="Times New Roman" pitchFamily="18" charset="0"/>
              <a:cs typeface="Times New Roman" pitchFamily="18" charset="0"/>
            </a:endParaRPr>
          </a:p>
        </p:txBody>
      </p:sp>
      <p:sp>
        <p:nvSpPr>
          <p:cNvPr id="7" name="Flowchart: Alternate Process 6"/>
          <p:cNvSpPr/>
          <p:nvPr/>
        </p:nvSpPr>
        <p:spPr>
          <a:xfrm>
            <a:off x="698402" y="1481305"/>
            <a:ext cx="2160240" cy="504056"/>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Tình</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trạng</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sốc</a:t>
            </a:r>
            <a:endParaRPr lang="en-US" b="1" dirty="0">
              <a:solidFill>
                <a:srgbClr val="C00000"/>
              </a:solidFill>
              <a:latin typeface="Times New Roman" pitchFamily="18" charset="0"/>
              <a:cs typeface="Times New Roman" pitchFamily="18" charset="0"/>
            </a:endParaRPr>
          </a:p>
        </p:txBody>
      </p:sp>
      <p:sp>
        <p:nvSpPr>
          <p:cNvPr id="8" name="TextBox 7"/>
          <p:cNvSpPr txBox="1"/>
          <p:nvPr/>
        </p:nvSpPr>
        <p:spPr>
          <a:xfrm>
            <a:off x="665820" y="2179390"/>
            <a:ext cx="7956375" cy="646331"/>
          </a:xfrm>
          <a:prstGeom prst="rect">
            <a:avLst/>
          </a:prstGeom>
          <a:noFill/>
        </p:spPr>
        <p:txBody>
          <a:bodyPr wrap="square" rtlCol="0">
            <a:spAutoFit/>
          </a:bodyPr>
          <a:lstStyle/>
          <a:p>
            <a:r>
              <a:rPr lang="en-US" dirty="0" err="1" smtClean="0">
                <a:solidFill>
                  <a:prstClr val="black"/>
                </a:solidFill>
                <a:latin typeface="Times New Roman" pitchFamily="18" charset="0"/>
                <a:cs typeface="Times New Roman" pitchFamily="18" charset="0"/>
              </a:rPr>
              <a:t>Tình</a:t>
            </a:r>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trạng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sốc</a:t>
            </a:r>
            <a:r>
              <a:rPr lang="en-US" dirty="0">
                <a:solidFill>
                  <a:prstClr val="black"/>
                </a:solidFill>
                <a:latin typeface="Times New Roman" pitchFamily="18" charset="0"/>
                <a:cs typeface="Times New Roman" pitchFamily="18" charset="0"/>
              </a:rPr>
              <a:t>: da </a:t>
            </a:r>
            <a:r>
              <a:rPr lang="en-US" dirty="0" err="1">
                <a:solidFill>
                  <a:prstClr val="black"/>
                </a:solidFill>
                <a:latin typeface="Times New Roman" pitchFamily="18" charset="0"/>
                <a:cs typeface="Times New Roman" pitchFamily="18" charset="0"/>
              </a:rPr>
              <a:t>trắng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lạnh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vã</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mồ</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hôi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hoặc</a:t>
            </a:r>
            <a:r>
              <a:rPr lang="en-US" dirty="0">
                <a:solidFill>
                  <a:prstClr val="black"/>
                </a:solidFill>
                <a:latin typeface="Times New Roman" pitchFamily="18" charset="0"/>
                <a:cs typeface="Times New Roman" pitchFamily="18" charset="0"/>
              </a:rPr>
              <a:t> da </a:t>
            </a:r>
            <a:r>
              <a:rPr lang="en-US" dirty="0" err="1">
                <a:solidFill>
                  <a:prstClr val="black"/>
                </a:solidFill>
                <a:latin typeface="Times New Roman" pitchFamily="18" charset="0"/>
                <a:cs typeface="Times New Roman" pitchFamily="18" charset="0"/>
              </a:rPr>
              <a:t>tím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tái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huyết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áp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tâm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thu</a:t>
            </a:r>
            <a:r>
              <a:rPr lang="en-US" dirty="0">
                <a:solidFill>
                  <a:prstClr val="black"/>
                </a:solidFill>
                <a:latin typeface="Times New Roman" pitchFamily="18" charset="0"/>
                <a:cs typeface="Times New Roman" pitchFamily="18" charset="0"/>
              </a:rPr>
              <a:t> ≤ 80 mmHg, </a:t>
            </a:r>
            <a:r>
              <a:rPr lang="en-US" dirty="0" err="1" smtClean="0">
                <a:solidFill>
                  <a:prstClr val="black"/>
                </a:solidFill>
                <a:latin typeface="Times New Roman" pitchFamily="18" charset="0"/>
                <a:cs typeface="Times New Roman" pitchFamily="18" charset="0"/>
              </a:rPr>
              <a:t>mạch</a:t>
            </a:r>
            <a:r>
              <a:rPr lang="en-US" dirty="0" smtClean="0">
                <a:solidFill>
                  <a:prstClr val="black"/>
                </a:solidFill>
                <a:latin typeface="Times New Roman" pitchFamily="18" charset="0"/>
                <a:cs typeface="Times New Roman" pitchFamily="18" charset="0"/>
              </a:rPr>
              <a:t> 120 </a:t>
            </a:r>
            <a:r>
              <a:rPr lang="en-US" dirty="0" err="1" smtClean="0">
                <a:solidFill>
                  <a:prstClr val="black"/>
                </a:solidFill>
                <a:latin typeface="Times New Roman" pitchFamily="18" charset="0"/>
                <a:cs typeface="Times New Roman" pitchFamily="18" charset="0"/>
              </a:rPr>
              <a:t>lần</a:t>
            </a:r>
            <a:r>
              <a:rPr lang="en-US" dirty="0" smtClean="0">
                <a:solidFill>
                  <a:prstClr val="black"/>
                </a:solidFill>
                <a:latin typeface="Times New Roman" pitchFamily="18" charset="0"/>
                <a:cs typeface="Times New Roman" pitchFamily="18" charset="0"/>
              </a:rPr>
              <a:t>/</a:t>
            </a:r>
            <a:r>
              <a:rPr lang="en-US" dirty="0" err="1" smtClean="0">
                <a:solidFill>
                  <a:prstClr val="black"/>
                </a:solidFill>
                <a:latin typeface="Times New Roman" pitchFamily="18" charset="0"/>
                <a:cs typeface="Times New Roman" pitchFamily="18" charset="0"/>
              </a:rPr>
              <a:t>phút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thiểu</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niệu</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hoặc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vô</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niệu</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rối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loạn</a:t>
            </a:r>
            <a:r>
              <a:rPr lang="en-US" dirty="0">
                <a:solidFill>
                  <a:prstClr val="black"/>
                </a:solidFill>
                <a:latin typeface="Times New Roman" pitchFamily="18" charset="0"/>
                <a:cs typeface="Times New Roman" pitchFamily="18" charset="0"/>
              </a:rPr>
              <a:t> ý </a:t>
            </a:r>
            <a:r>
              <a:rPr lang="en-US" dirty="0" err="1">
                <a:solidFill>
                  <a:prstClr val="black"/>
                </a:solidFill>
                <a:latin typeface="Times New Roman" pitchFamily="18" charset="0"/>
                <a:cs typeface="Times New Roman" pitchFamily="18" charset="0"/>
              </a:rPr>
              <a:t>thức</a:t>
            </a:r>
            <a:r>
              <a:rPr lang="en-US" dirty="0">
                <a:solidFill>
                  <a:prstClr val="black"/>
                </a:solidFill>
                <a:latin typeface="Times New Roman" pitchFamily="18" charset="0"/>
                <a:cs typeface="Times New Roman" pitchFamily="18" charset="0"/>
              </a:rPr>
              <a:t>.</a:t>
            </a:r>
          </a:p>
        </p:txBody>
      </p:sp>
      <p:sp>
        <p:nvSpPr>
          <p:cNvPr id="9" name="Flowchart: Alternate Process 8"/>
          <p:cNvSpPr/>
          <p:nvPr/>
        </p:nvSpPr>
        <p:spPr>
          <a:xfrm>
            <a:off x="665820" y="3068960"/>
            <a:ext cx="6408712" cy="57606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err="1">
                <a:solidFill>
                  <a:srgbClr val="C00000"/>
                </a:solidFill>
                <a:latin typeface="Times New Roman" pitchFamily="18" charset="0"/>
                <a:cs typeface="Times New Roman" pitchFamily="18" charset="0"/>
              </a:rPr>
              <a:t>Khám</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thực</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thể</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thường</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phát</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hiện</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có</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bệnh</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lý</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tim</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mạch</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rõ</a:t>
            </a:r>
            <a:r>
              <a:rPr lang="en-US" b="1" dirty="0">
                <a:solidFill>
                  <a:srgbClr val="C00000"/>
                </a:solidFill>
                <a:latin typeface="Times New Roman" pitchFamily="18" charset="0"/>
                <a:cs typeface="Times New Roman" pitchFamily="18" charset="0"/>
              </a:rPr>
              <a:t>.</a:t>
            </a:r>
          </a:p>
        </p:txBody>
      </p:sp>
      <p:sp>
        <p:nvSpPr>
          <p:cNvPr id="10" name="Flowchart: Alternate Process 9"/>
          <p:cNvSpPr/>
          <p:nvPr/>
        </p:nvSpPr>
        <p:spPr>
          <a:xfrm>
            <a:off x="698402" y="4059235"/>
            <a:ext cx="3841665" cy="57606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err="1">
                <a:solidFill>
                  <a:srgbClr val="C00000"/>
                </a:solidFill>
                <a:latin typeface="Times New Roman" pitchFamily="18" charset="0"/>
                <a:cs typeface="Times New Roman" pitchFamily="18" charset="0"/>
              </a:rPr>
              <a:t>Xét</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nghiệm</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cận</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lâm</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sàng</a:t>
            </a:r>
            <a:endParaRPr lang="en-US" b="1" dirty="0">
              <a:solidFill>
                <a:srgbClr val="C00000"/>
              </a:solidFill>
              <a:latin typeface="Times New Roman" pitchFamily="18" charset="0"/>
              <a:cs typeface="Times New Roman" pitchFamily="18" charset="0"/>
            </a:endParaRPr>
          </a:p>
        </p:txBody>
      </p:sp>
      <p:sp>
        <p:nvSpPr>
          <p:cNvPr id="11" name="TextBox 10"/>
          <p:cNvSpPr txBox="1"/>
          <p:nvPr/>
        </p:nvSpPr>
        <p:spPr>
          <a:xfrm>
            <a:off x="698402" y="4845059"/>
            <a:ext cx="7632848" cy="1200329"/>
          </a:xfrm>
          <a:prstGeom prst="rect">
            <a:avLst/>
          </a:prstGeom>
          <a:noFill/>
        </p:spPr>
        <p:txBody>
          <a:bodyPr wrap="square" rtlCol="0">
            <a:spAutoFit/>
          </a:bodyPr>
          <a:lstStyle/>
          <a:p>
            <a:r>
              <a:rPr lang="en-US" dirty="0" err="1" smtClean="0">
                <a:solidFill>
                  <a:prstClr val="black"/>
                </a:solidFill>
                <a:latin typeface="Times New Roman" pitchFamily="18" charset="0"/>
                <a:cs typeface="Times New Roman" pitchFamily="18" charset="0"/>
              </a:rPr>
              <a:t>Nồng</a:t>
            </a:r>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độ</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bão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hoà</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ôxy</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máu</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động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mạch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giảm</a:t>
            </a:r>
            <a:r>
              <a:rPr lang="en-US" dirty="0">
                <a:solidFill>
                  <a:prstClr val="black"/>
                </a:solidFill>
                <a:latin typeface="Times New Roman" pitchFamily="18" charset="0"/>
                <a:cs typeface="Times New Roman" pitchFamily="18" charset="0"/>
              </a:rPr>
              <a:t> (SpO2 </a:t>
            </a:r>
            <a:r>
              <a:rPr lang="en-US" dirty="0" err="1">
                <a:solidFill>
                  <a:prstClr val="black"/>
                </a:solidFill>
                <a:latin typeface="Times New Roman" pitchFamily="18" charset="0"/>
                <a:cs typeface="Times New Roman" pitchFamily="18" charset="0"/>
              </a:rPr>
              <a:t>giảm</a:t>
            </a:r>
            <a:r>
              <a:rPr lang="en-US" dirty="0">
                <a:solidFill>
                  <a:prstClr val="black"/>
                </a:solidFill>
                <a:latin typeface="Times New Roman" pitchFamily="18" charset="0"/>
                <a:cs typeface="Times New Roman" pitchFamily="18" charset="0"/>
              </a:rPr>
              <a:t>). </a:t>
            </a:r>
            <a:endParaRPr lang="en-US" dirty="0" smtClean="0">
              <a:solidFill>
                <a:prstClr val="black"/>
              </a:solidFill>
              <a:latin typeface="Times New Roman" pitchFamily="18" charset="0"/>
              <a:cs typeface="Times New Roman" pitchFamily="18" charset="0"/>
            </a:endParaRPr>
          </a:p>
          <a:p>
            <a:r>
              <a:rPr lang="en-US" dirty="0" err="1" smtClean="0">
                <a:solidFill>
                  <a:prstClr val="black"/>
                </a:solidFill>
                <a:latin typeface="Times New Roman" pitchFamily="18" charset="0"/>
                <a:cs typeface="Times New Roman" pitchFamily="18" charset="0"/>
              </a:rPr>
              <a:t>Siêu</a:t>
            </a:r>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âm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tim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giảm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cung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lượng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tim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giảm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thể</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tích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tim</a:t>
            </a:r>
            <a:r>
              <a:rPr lang="en-US" dirty="0">
                <a:solidFill>
                  <a:prstClr val="black"/>
                </a:solidFill>
                <a:latin typeface="Times New Roman" pitchFamily="18" charset="0"/>
                <a:cs typeface="Times New Roman" pitchFamily="18" charset="0"/>
              </a:rPr>
              <a:t>/</a:t>
            </a:r>
            <a:r>
              <a:rPr lang="en-US" dirty="0" err="1">
                <a:solidFill>
                  <a:prstClr val="black"/>
                </a:solidFill>
                <a:latin typeface="Times New Roman" pitchFamily="18" charset="0"/>
                <a:cs typeface="Times New Roman" pitchFamily="18" charset="0"/>
              </a:rPr>
              <a:t>phút</a:t>
            </a:r>
            <a:r>
              <a:rPr lang="en-US" dirty="0">
                <a:solidFill>
                  <a:prstClr val="black"/>
                </a:solidFill>
                <a:latin typeface="Times New Roman" pitchFamily="18" charset="0"/>
                <a:cs typeface="Times New Roman" pitchFamily="18" charset="0"/>
              </a:rPr>
              <a:t>. ECG: </a:t>
            </a:r>
            <a:r>
              <a:rPr lang="en-US" dirty="0" err="1">
                <a:solidFill>
                  <a:prstClr val="black"/>
                </a:solidFill>
                <a:latin typeface="Times New Roman" pitchFamily="18" charset="0"/>
                <a:cs typeface="Times New Roman" pitchFamily="18" charset="0"/>
              </a:rPr>
              <a:t>có</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thể</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gặp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một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hình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ảnh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rối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loạn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nhịp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nặng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gây</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tim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blốc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nhĩ</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thất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độ</a:t>
            </a:r>
            <a:r>
              <a:rPr lang="en-US" dirty="0">
                <a:solidFill>
                  <a:prstClr val="black"/>
                </a:solidFill>
                <a:latin typeface="Times New Roman" pitchFamily="18" charset="0"/>
                <a:cs typeface="Times New Roman" pitchFamily="18" charset="0"/>
              </a:rPr>
              <a:t> II </a:t>
            </a:r>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độ</a:t>
            </a:r>
            <a:r>
              <a:rPr lang="en-US" dirty="0">
                <a:solidFill>
                  <a:prstClr val="black"/>
                </a:solidFill>
                <a:latin typeface="Times New Roman" pitchFamily="18" charset="0"/>
                <a:cs typeface="Times New Roman" pitchFamily="18" charset="0"/>
              </a:rPr>
              <a:t> III, </a:t>
            </a:r>
            <a:r>
              <a:rPr lang="en-US" dirty="0" err="1">
                <a:solidFill>
                  <a:prstClr val="black"/>
                </a:solidFill>
                <a:latin typeface="Times New Roman" pitchFamily="18" charset="0"/>
                <a:cs typeface="Times New Roman" pitchFamily="18" charset="0"/>
              </a:rPr>
              <a:t>cơn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nhịp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nhanh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thất</a:t>
            </a:r>
            <a:r>
              <a:rPr lang="en-US" dirty="0">
                <a:solidFill>
                  <a:prstClr val="black"/>
                </a:solidFill>
                <a:latin typeface="Times New Roman" pitchFamily="18" charset="0"/>
                <a:cs typeface="Times New Roman" pitchFamily="18" charset="0"/>
              </a:rPr>
              <a:t>, rung </a:t>
            </a:r>
            <a:r>
              <a:rPr lang="en-US" dirty="0" err="1">
                <a:solidFill>
                  <a:prstClr val="black"/>
                </a:solidFill>
                <a:latin typeface="Times New Roman" pitchFamily="18" charset="0"/>
                <a:cs typeface="Times New Roman" pitchFamily="18" charset="0"/>
              </a:rPr>
              <a:t>thất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hình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ảnh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nhồi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máu</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cơ</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tim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cấp</a:t>
            </a:r>
            <a:r>
              <a:rPr lang="en-US"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668379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Flowchart: Alternate Process 4"/>
          <p:cNvSpPr/>
          <p:nvPr/>
        </p:nvSpPr>
        <p:spPr>
          <a:xfrm>
            <a:off x="611560" y="620389"/>
            <a:ext cx="5328592" cy="504056"/>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solidFill>
                  <a:srgbClr val="FF0000"/>
                </a:solidFill>
                <a:latin typeface="Times New Roman" pitchFamily="18" charset="0"/>
                <a:cs typeface="Times New Roman" pitchFamily="18" charset="0"/>
              </a:rPr>
              <a:t>CHẨN ĐOÁN PHÂN BIỆT</a:t>
            </a:r>
            <a:endParaRPr lang="en-US" sz="3200" dirty="0">
              <a:solidFill>
                <a:srgbClr val="FF0000"/>
              </a:solidFill>
              <a:latin typeface="Times New Roman" pitchFamily="18" charset="0"/>
              <a:cs typeface="Times New Roman" pitchFamily="18" charset="0"/>
            </a:endParaRPr>
          </a:p>
        </p:txBody>
      </p:sp>
      <p:sp>
        <p:nvSpPr>
          <p:cNvPr id="6" name="TextBox 5"/>
          <p:cNvSpPr txBox="1"/>
          <p:nvPr/>
        </p:nvSpPr>
        <p:spPr>
          <a:xfrm>
            <a:off x="450179" y="1502688"/>
            <a:ext cx="8532440" cy="5355312"/>
          </a:xfrm>
          <a:prstGeom prst="rect">
            <a:avLst/>
          </a:prstGeom>
          <a:noFill/>
        </p:spPr>
        <p:txBody>
          <a:bodyPr wrap="square" rtlCol="0">
            <a:spAutoFit/>
          </a:bodyPr>
          <a:lstStyle/>
          <a:p>
            <a:r>
              <a:rPr lang="en-US" dirty="0" err="1">
                <a:solidFill>
                  <a:prstClr val="black"/>
                </a:solidFill>
                <a:latin typeface="Times New Roman" pitchFamily="18" charset="0"/>
                <a:cs typeface="Times New Roman" pitchFamily="18" charset="0"/>
              </a:rPr>
              <a:t>Cần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chẩn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đoán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phân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biệt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với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các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nguyên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nhân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khác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của</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sốc</a:t>
            </a:r>
            <a:r>
              <a:rPr lang="en-US" dirty="0">
                <a:solidFill>
                  <a:prstClr val="black"/>
                </a:solidFill>
                <a:latin typeface="Times New Roman" pitchFamily="18" charset="0"/>
                <a:cs typeface="Times New Roman" pitchFamily="18" charset="0"/>
              </a:rPr>
              <a:t/>
            </a:r>
            <a:br>
              <a:rPr lang="en-US" dirty="0">
                <a:solidFill>
                  <a:prstClr val="black"/>
                </a:solidFill>
                <a:latin typeface="Times New Roman" pitchFamily="18" charset="0"/>
                <a:cs typeface="Times New Roman" pitchFamily="18" charset="0"/>
              </a:rPr>
            </a:br>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Sốc</a:t>
            </a:r>
            <a:r>
              <a:rPr lang="en-US" dirty="0" smtClean="0">
                <a:solidFill>
                  <a:prstClr val="black"/>
                </a:solidFill>
                <a:latin typeface="Times New Roman" pitchFamily="18" charset="0"/>
                <a:cs typeface="Times New Roman" pitchFamily="18" charset="0"/>
              </a:rPr>
              <a:t> </a:t>
            </a:r>
            <a:r>
              <a:rPr lang="en-US" dirty="0">
                <a:solidFill>
                  <a:prstClr val="black"/>
                </a:solidFill>
                <a:latin typeface="Times New Roman" pitchFamily="18" charset="0"/>
                <a:cs typeface="Times New Roman" pitchFamily="18" charset="0"/>
              </a:rPr>
              <a:t>do </a:t>
            </a:r>
            <a:r>
              <a:rPr lang="en-US" dirty="0" err="1">
                <a:solidFill>
                  <a:prstClr val="black"/>
                </a:solidFill>
                <a:latin typeface="Times New Roman" pitchFamily="18" charset="0"/>
                <a:cs typeface="Times New Roman" pitchFamily="18" charset="0"/>
              </a:rPr>
              <a:t>tắc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nghẽn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ngoài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tim.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Tắc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động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mạch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phổi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Tăng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áp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động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mạch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phổi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tiên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phát</a:t>
            </a:r>
            <a:r>
              <a:rPr lang="en-US" dirty="0">
                <a:solidFill>
                  <a:prstClr val="black"/>
                </a:solidFill>
                <a:latin typeface="Times New Roman" pitchFamily="18" charset="0"/>
                <a:cs typeface="Times New Roman" pitchFamily="18" charset="0"/>
              </a:rPr>
              <a:t>.</a:t>
            </a:r>
            <a:br>
              <a:rPr lang="en-US" dirty="0">
                <a:solidFill>
                  <a:prstClr val="black"/>
                </a:solidFill>
                <a:latin typeface="Times New Roman" pitchFamily="18" charset="0"/>
                <a:cs typeface="Times New Roman" pitchFamily="18" charset="0"/>
              </a:rPr>
            </a:br>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Sốc</a:t>
            </a:r>
            <a:r>
              <a:rPr lang="en-US" dirty="0" smtClean="0">
                <a:solidFill>
                  <a:prstClr val="black"/>
                </a:solidFill>
                <a:latin typeface="Times New Roman" pitchFamily="18" charset="0"/>
                <a:cs typeface="Times New Roman" pitchFamily="18" charset="0"/>
              </a:rPr>
              <a:t> </a:t>
            </a:r>
            <a:r>
              <a:rPr lang="en-US" dirty="0">
                <a:solidFill>
                  <a:prstClr val="black"/>
                </a:solidFill>
                <a:latin typeface="Times New Roman" pitchFamily="18" charset="0"/>
                <a:cs typeface="Times New Roman" pitchFamily="18" charset="0"/>
              </a:rPr>
              <a:t>do </a:t>
            </a:r>
            <a:r>
              <a:rPr lang="en-US" dirty="0" err="1">
                <a:solidFill>
                  <a:prstClr val="black"/>
                </a:solidFill>
                <a:latin typeface="Times New Roman" pitchFamily="18" charset="0"/>
                <a:cs typeface="Times New Roman" pitchFamily="18" charset="0"/>
              </a:rPr>
              <a:t>giảm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khối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lượng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máu</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lưu</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hành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chấn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thương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Sốc</a:t>
            </a:r>
            <a:r>
              <a:rPr lang="en-US" dirty="0">
                <a:solidFill>
                  <a:prstClr val="black"/>
                </a:solidFill>
                <a:latin typeface="Times New Roman" pitchFamily="18" charset="0"/>
                <a:cs typeface="Times New Roman" pitchFamily="18" charset="0"/>
              </a:rPr>
              <a:t> do </a:t>
            </a:r>
            <a:r>
              <a:rPr lang="en-US" dirty="0" err="1">
                <a:solidFill>
                  <a:prstClr val="black"/>
                </a:solidFill>
                <a:latin typeface="Times New Roman" pitchFamily="18" charset="0"/>
                <a:cs typeface="Times New Roman" pitchFamily="18" charset="0"/>
              </a:rPr>
              <a:t>mất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máu</a:t>
            </a:r>
            <a:r>
              <a:rPr lang="en-US" dirty="0">
                <a:solidFill>
                  <a:prstClr val="black"/>
                </a:solidFill>
                <a:latin typeface="Times New Roman" pitchFamily="18" charset="0"/>
                <a:cs typeface="Times New Roman" pitchFamily="18" charset="0"/>
              </a:rPr>
              <a:t>, do </a:t>
            </a:r>
            <a:r>
              <a:rPr lang="en-US" dirty="0" err="1">
                <a:solidFill>
                  <a:prstClr val="black"/>
                </a:solidFill>
                <a:latin typeface="Times New Roman" pitchFamily="18" charset="0"/>
                <a:cs typeface="Times New Roman" pitchFamily="18" charset="0"/>
              </a:rPr>
              <a:t>các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bệnh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lý</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nội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khoa</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khác</a:t>
            </a:r>
            <a:r>
              <a:rPr lang="en-US" dirty="0">
                <a:solidFill>
                  <a:prstClr val="black"/>
                </a:solidFill>
                <a:latin typeface="Times New Roman" pitchFamily="18" charset="0"/>
                <a:cs typeface="Times New Roman" pitchFamily="18" charset="0"/>
              </a:rPr>
              <a:t>.</a:t>
            </a:r>
            <a:br>
              <a:rPr lang="en-US" dirty="0">
                <a:solidFill>
                  <a:prstClr val="black"/>
                </a:solidFill>
                <a:latin typeface="Times New Roman" pitchFamily="18" charset="0"/>
                <a:cs typeface="Times New Roman" pitchFamily="18" charset="0"/>
              </a:rPr>
            </a:br>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Sốc</a:t>
            </a:r>
            <a:r>
              <a:rPr lang="en-US" dirty="0">
                <a:solidFill>
                  <a:prstClr val="black"/>
                </a:solidFill>
                <a:latin typeface="Times New Roman" pitchFamily="18" charset="0"/>
                <a:cs typeface="Times New Roman" pitchFamily="18" charset="0"/>
              </a:rPr>
              <a:t> do </a:t>
            </a:r>
            <a:r>
              <a:rPr lang="en-US" dirty="0" err="1">
                <a:solidFill>
                  <a:prstClr val="black"/>
                </a:solidFill>
                <a:latin typeface="Times New Roman" pitchFamily="18" charset="0"/>
                <a:cs typeface="Times New Roman" pitchFamily="18" charset="0"/>
              </a:rPr>
              <a:t>rối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loạn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phân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phối</a:t>
            </a:r>
            <a:r>
              <a:rPr lang="en-US" dirty="0">
                <a:solidFill>
                  <a:prstClr val="black"/>
                </a:solidFill>
                <a:latin typeface="Times New Roman" pitchFamily="18" charset="0"/>
                <a:cs typeface="Times New Roman" pitchFamily="18" charset="0"/>
              </a:rPr>
              <a:t> (distributive shock).</a:t>
            </a:r>
            <a:br>
              <a:rPr lang="en-US" dirty="0">
                <a:solidFill>
                  <a:prstClr val="black"/>
                </a:solidFill>
                <a:latin typeface="Times New Roman" pitchFamily="18" charset="0"/>
                <a:cs typeface="Times New Roman" pitchFamily="18" charset="0"/>
              </a:rPr>
            </a:br>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nhiễm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trùng</a:t>
            </a:r>
            <a:r>
              <a:rPr lang="en-US" dirty="0">
                <a:solidFill>
                  <a:prstClr val="black"/>
                </a:solidFill>
                <a:latin typeface="Times New Roman" pitchFamily="18" charset="0"/>
                <a:cs typeface="Times New Roman" pitchFamily="18" charset="0"/>
              </a:rPr>
              <a:t>.</a:t>
            </a:r>
            <a:br>
              <a:rPr lang="en-US" dirty="0">
                <a:solidFill>
                  <a:prstClr val="black"/>
                </a:solidFill>
                <a:latin typeface="Times New Roman" pitchFamily="18" charset="0"/>
                <a:cs typeface="Times New Roman" pitchFamily="18" charset="0"/>
              </a:rPr>
            </a:br>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Ngộ</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độc</a:t>
            </a:r>
            <a:r>
              <a:rPr lang="en-US" dirty="0">
                <a:solidFill>
                  <a:prstClr val="black"/>
                </a:solidFill>
                <a:latin typeface="Times New Roman" pitchFamily="18" charset="0"/>
                <a:cs typeface="Times New Roman" pitchFamily="18" charset="0"/>
              </a:rPr>
              <a:t>.</a:t>
            </a:r>
            <a:br>
              <a:rPr lang="en-US" dirty="0">
                <a:solidFill>
                  <a:prstClr val="black"/>
                </a:solidFill>
                <a:latin typeface="Times New Roman" pitchFamily="18" charset="0"/>
                <a:cs typeface="Times New Roman" pitchFamily="18" charset="0"/>
              </a:rPr>
            </a:br>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phản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vệ</a:t>
            </a:r>
            <a:r>
              <a:rPr lang="en-US" dirty="0">
                <a:solidFill>
                  <a:prstClr val="black"/>
                </a:solidFill>
                <a:latin typeface="Times New Roman" pitchFamily="18" charset="0"/>
                <a:cs typeface="Times New Roman" pitchFamily="18" charset="0"/>
              </a:rPr>
              <a:t>.</a:t>
            </a:r>
            <a:br>
              <a:rPr lang="en-US" dirty="0">
                <a:solidFill>
                  <a:prstClr val="black"/>
                </a:solidFill>
                <a:latin typeface="Times New Roman" pitchFamily="18" charset="0"/>
                <a:cs typeface="Times New Roman" pitchFamily="18" charset="0"/>
              </a:rPr>
            </a:br>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Sốc</a:t>
            </a:r>
            <a:r>
              <a:rPr lang="en-US" dirty="0">
                <a:solidFill>
                  <a:prstClr val="black"/>
                </a:solidFill>
                <a:latin typeface="Times New Roman" pitchFamily="18" charset="0"/>
                <a:cs typeface="Times New Roman" pitchFamily="18" charset="0"/>
              </a:rPr>
              <a:t> do </a:t>
            </a:r>
            <a:r>
              <a:rPr lang="en-US" dirty="0" err="1">
                <a:solidFill>
                  <a:prstClr val="black"/>
                </a:solidFill>
                <a:latin typeface="Times New Roman" pitchFamily="18" charset="0"/>
                <a:cs typeface="Times New Roman" pitchFamily="18" charset="0"/>
              </a:rPr>
              <a:t>thần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kinh</a:t>
            </a:r>
            <a:r>
              <a:rPr lang="en-US" dirty="0">
                <a:solidFill>
                  <a:prstClr val="black"/>
                </a:solidFill>
                <a:latin typeface="Times New Roman" pitchFamily="18" charset="0"/>
                <a:cs typeface="Times New Roman" pitchFamily="18" charset="0"/>
              </a:rPr>
              <a:t>.</a:t>
            </a:r>
            <a:br>
              <a:rPr lang="en-US" dirty="0">
                <a:solidFill>
                  <a:prstClr val="black"/>
                </a:solidFill>
                <a:latin typeface="Times New Roman" pitchFamily="18" charset="0"/>
                <a:cs typeface="Times New Roman" pitchFamily="18" charset="0"/>
              </a:rPr>
            </a:br>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Sốc</a:t>
            </a:r>
            <a:r>
              <a:rPr lang="en-US" dirty="0">
                <a:solidFill>
                  <a:prstClr val="black"/>
                </a:solidFill>
                <a:latin typeface="Times New Roman" pitchFamily="18" charset="0"/>
                <a:cs typeface="Times New Roman" pitchFamily="18" charset="0"/>
              </a:rPr>
              <a:t> do </a:t>
            </a:r>
            <a:r>
              <a:rPr lang="en-US" dirty="0" err="1">
                <a:solidFill>
                  <a:prstClr val="black"/>
                </a:solidFill>
                <a:latin typeface="Times New Roman" pitchFamily="18" charset="0"/>
                <a:cs typeface="Times New Roman" pitchFamily="18" charset="0"/>
              </a:rPr>
              <a:t>nội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tiết</a:t>
            </a:r>
            <a:r>
              <a:rPr lang="en-US" dirty="0">
                <a:solidFill>
                  <a:prstClr val="black"/>
                </a:solidFill>
                <a:latin typeface="Times New Roman" pitchFamily="18" charset="0"/>
                <a:cs typeface="Times New Roman" pitchFamily="18" charset="0"/>
              </a:rPr>
              <a:t>.</a:t>
            </a:r>
          </a:p>
          <a:p>
            <a:endParaRPr lang="en-US" dirty="0">
              <a:solidFill>
                <a:prstClr val="black"/>
              </a:solidFill>
            </a:endParaRPr>
          </a:p>
        </p:txBody>
      </p:sp>
    </p:spTree>
    <p:extLst>
      <p:ext uri="{BB962C8B-B14F-4D97-AF65-F5344CB8AC3E}">
        <p14:creationId xmlns:p14="http://schemas.microsoft.com/office/powerpoint/2010/main" val="2475100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82000" cy="6095999"/>
          </a:xfrm>
        </p:spPr>
        <p:txBody>
          <a:bodyPr>
            <a:normAutofit/>
          </a:bodyPr>
          <a:lstStyle/>
          <a:p>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143000"/>
            <a:ext cx="6629400" cy="4953000"/>
          </a:xfrm>
          <a:prstGeom prst="rect">
            <a:avLst/>
          </a:prstGeom>
        </p:spPr>
      </p:pic>
      <p:sp>
        <p:nvSpPr>
          <p:cNvPr id="5" name="TextBox 4"/>
          <p:cNvSpPr txBox="1"/>
          <p:nvPr/>
        </p:nvSpPr>
        <p:spPr>
          <a:xfrm>
            <a:off x="381000" y="401508"/>
            <a:ext cx="84582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3200" b="1" dirty="0" smtClean="0">
                <a:solidFill>
                  <a:prstClr val="black"/>
                </a:solidFill>
                <a:latin typeface="Times New Roman" pitchFamily="18" charset="0"/>
                <a:cs typeface="Times New Roman" pitchFamily="18" charset="0"/>
              </a:rPr>
              <a:t>V. XỬ TRÍ BỆNH NHÂN BỊ SHOCK TIM:</a:t>
            </a:r>
            <a:endParaRPr lang="en-US" sz="32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07805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300" smtClean="0">
                <a:latin typeface="Times New Roman" pitchFamily="18" charset="0"/>
                <a:cs typeface="Times New Roman" pitchFamily="18" charset="0"/>
              </a:rPr>
              <a:t>Nguyên tắc chung</a:t>
            </a:r>
            <a:r>
              <a:rPr lang="en-US" sz="2600" smtClean="0">
                <a:latin typeface="Times New Roman" pitchFamily="18" charset="0"/>
                <a:cs typeface="Times New Roman" pitchFamily="18" charset="0"/>
              </a:rPr>
              <a:t/>
            </a:r>
            <a:br>
              <a:rPr lang="en-US" sz="2600" smtClean="0">
                <a:latin typeface="Times New Roman" pitchFamily="18" charset="0"/>
                <a:cs typeface="Times New Roman" pitchFamily="18" charset="0"/>
              </a:rPr>
            </a:br>
            <a:endParaRPr lang="en-US" sz="260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838200"/>
            <a:ext cx="8229600" cy="5287963"/>
          </a:xfrm>
        </p:spPr>
        <p:txBody>
          <a:bodyPr>
            <a:normAutofit fontScale="92500" lnSpcReduction="10000"/>
          </a:bodyPr>
          <a:lstStyle/>
          <a:p>
            <a:r>
              <a:rPr lang="vi-VN" sz="2800" b="1">
                <a:latin typeface="+mj-lt"/>
              </a:rPr>
              <a:t>- </a:t>
            </a:r>
            <a:r>
              <a:rPr lang="vi-VN" sz="2800">
                <a:latin typeface="+mj-lt"/>
              </a:rPr>
              <a:t>Giai đoạn sớm, hỗ trợ huyết động để phòng ngừa các rối loạn và suy chức năng cơ quan, thậm chí phải giải quyết nguyên nhân gây sốc tim như tái tưới máu sớm trong nhồi máu cơ tim cấp , tạo nhịp cấp cứu trong trường hợp nhịp chậm. </a:t>
            </a:r>
            <a:r>
              <a:rPr lang="vi-VN" sz="2800" smtClean="0">
                <a:latin typeface="+mj-lt"/>
              </a:rPr>
              <a:t/>
            </a:r>
            <a:br>
              <a:rPr lang="vi-VN" sz="2800" smtClean="0">
                <a:latin typeface="+mj-lt"/>
              </a:rPr>
            </a:br>
            <a:r>
              <a:rPr lang="vi-VN" sz="2800">
                <a:latin typeface="+mj-lt"/>
              </a:rPr>
              <a:t>+ Hỗ trợ chức năng tim: Tim phổi nhân tạo tại giừơng ( ECMO), bơm bóng ngược dòng động mạch chủ hoặc thiết bị hỗ trợ thất trái. </a:t>
            </a:r>
            <a:r>
              <a:rPr lang="vi-VN" sz="2800" smtClean="0">
                <a:latin typeface="+mj-lt"/>
              </a:rPr>
              <a:t/>
            </a:r>
            <a:br>
              <a:rPr lang="vi-VN" sz="2800" smtClean="0">
                <a:latin typeface="+mj-lt"/>
              </a:rPr>
            </a:br>
            <a:r>
              <a:rPr lang="vi-VN" sz="2800">
                <a:latin typeface="+mj-lt"/>
              </a:rPr>
              <a:t>+ Hồi sức cơ bản: điều chỉnh các rối loạn do sốc tim gây nên như suy hô hấp, suy thận... </a:t>
            </a:r>
            <a:r>
              <a:rPr lang="vi-VN" sz="2800" smtClean="0">
                <a:latin typeface="+mj-lt"/>
              </a:rPr>
              <a:t/>
            </a:r>
            <a:br>
              <a:rPr lang="vi-VN" sz="2800" smtClean="0">
                <a:latin typeface="+mj-lt"/>
              </a:rPr>
            </a:br>
            <a:r>
              <a:rPr lang="vi-VN" sz="2800" smtClean="0">
                <a:latin typeface="+mj-lt"/>
              </a:rPr>
              <a:t/>
            </a:r>
            <a:br>
              <a:rPr lang="vi-VN" sz="2800" smtClean="0">
                <a:latin typeface="+mj-lt"/>
              </a:rPr>
            </a:br>
            <a:r>
              <a:rPr lang="vi-VN" sz="2800">
                <a:latin typeface="+mj-lt"/>
              </a:rPr>
              <a:t>- Giai đoạn giải quyết nguyên nhân nhanh chóng để đảo ngược tình trạng sốc tim. </a:t>
            </a:r>
            <a:r>
              <a:rPr lang="vi-VN" sz="2800" smtClean="0">
                <a:latin typeface="+mj-lt"/>
              </a:rPr>
              <a:t/>
            </a:r>
            <a:br>
              <a:rPr lang="vi-VN" sz="2800" smtClean="0">
                <a:latin typeface="+mj-lt"/>
              </a:rPr>
            </a:br>
            <a:endParaRPr lang="en-US" sz="2600">
              <a:latin typeface="+mj-lt"/>
              <a:cs typeface="Times New Roman" pitchFamily="18" charset="0"/>
            </a:endParaRPr>
          </a:p>
        </p:txBody>
      </p:sp>
    </p:spTree>
    <p:extLst>
      <p:ext uri="{BB962C8B-B14F-4D97-AF65-F5344CB8AC3E}">
        <p14:creationId xmlns:p14="http://schemas.microsoft.com/office/powerpoint/2010/main" val="131396654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8077200" cy="6321552"/>
          </a:xfrm>
        </p:spPr>
        <p:txBody>
          <a:bodyPr>
            <a:normAutofit lnSpcReduction="10000"/>
          </a:bodyPr>
          <a:lstStyle/>
          <a:p>
            <a:pPr lvl="0"/>
            <a:r>
              <a:rPr lang="vi-VN" b="1"/>
              <a:t>Xử trí ban đầu và vận</a:t>
            </a:r>
            <a:r>
              <a:rPr lang="en-US" b="1"/>
              <a:t> </a:t>
            </a:r>
            <a:r>
              <a:rPr lang="vi-VN" b="1" smtClean="0"/>
              <a:t>chuyển </a:t>
            </a:r>
            <a:r>
              <a:rPr lang="vi-VN" b="1"/>
              <a:t>cấp </a:t>
            </a:r>
            <a:r>
              <a:rPr lang="vi-VN" b="1" smtClean="0"/>
              <a:t>cứu</a:t>
            </a:r>
            <a:endParaRPr lang="en-US" b="1" smtClean="0"/>
          </a:p>
          <a:p>
            <a:pPr marL="0" lvl="0" indent="0">
              <a:buNone/>
            </a:pPr>
            <a:endParaRPr lang="en-US" b="1" smtClean="0"/>
          </a:p>
          <a:p>
            <a:pPr marL="0" lvl="0" indent="0">
              <a:buNone/>
            </a:pPr>
            <a:r>
              <a:rPr lang="vi-VN" b="1" smtClean="0"/>
              <a:t>-</a:t>
            </a:r>
            <a:r>
              <a:rPr lang="vi-VN" b="1"/>
              <a:t> </a:t>
            </a:r>
            <a:r>
              <a:rPr lang="vi-VN"/>
              <a:t>Nhanh chóng xác định tình trạng sốc tim của bệnh nhân, loại trừ các nguyên nhân khác gây ra huyết áp thấp. </a:t>
            </a:r>
            <a:br>
              <a:rPr lang="vi-VN"/>
            </a:br>
            <a:r>
              <a:rPr lang="vi-VN"/>
              <a:t/>
            </a:r>
            <a:br>
              <a:rPr lang="vi-VN"/>
            </a:br>
            <a:r>
              <a:rPr lang="vi-VN" b="1"/>
              <a:t>- </a:t>
            </a:r>
            <a:r>
              <a:rPr lang="vi-VN"/>
              <a:t>Giảm tối đa các gắng sức: giảm đau, giảm căng thẳng lo âu. </a:t>
            </a:r>
            <a:br>
              <a:rPr lang="vi-VN"/>
            </a:br>
            <a:r>
              <a:rPr lang="vi-VN"/>
              <a:t/>
            </a:r>
            <a:br>
              <a:rPr lang="vi-VN"/>
            </a:br>
            <a:r>
              <a:rPr lang="vi-VN" b="1"/>
              <a:t>- </a:t>
            </a:r>
            <a:r>
              <a:rPr lang="vi-VN"/>
              <a:t>Thiết lập đường truyền tĩnh mạch. </a:t>
            </a:r>
            <a:br>
              <a:rPr lang="vi-VN"/>
            </a:br>
            <a:r>
              <a:rPr lang="vi-VN"/>
              <a:t/>
            </a:r>
            <a:br>
              <a:rPr lang="vi-VN"/>
            </a:br>
            <a:r>
              <a:rPr lang="vi-VN" b="1"/>
              <a:t>- </a:t>
            </a:r>
            <a:r>
              <a:rPr lang="vi-VN"/>
              <a:t>Hỗ trợ thở oxy (nếu có). </a:t>
            </a:r>
            <a:br>
              <a:rPr lang="vi-VN"/>
            </a:br>
            <a:r>
              <a:rPr lang="vi-VN"/>
              <a:t/>
            </a:r>
            <a:br>
              <a:rPr lang="vi-VN"/>
            </a:br>
            <a:r>
              <a:rPr lang="vi-VN" b="1"/>
              <a:t>- </a:t>
            </a:r>
            <a:r>
              <a:rPr lang="vi-VN"/>
              <a:t>Làm điện tim, xác định chẩn đoán nhồi máu cơ tim cấp và xét chỉ định dùng thuốc tiêu sợi huyết nếu thời gian vận chuyển đến trung tâm can thiệp mạch gần nhất trên 3 giờ. </a:t>
            </a:r>
            <a:br>
              <a:rPr lang="vi-VN"/>
            </a:br>
            <a:r>
              <a:rPr lang="vi-VN"/>
              <a:t/>
            </a:r>
            <a:br>
              <a:rPr lang="vi-VN"/>
            </a:br>
            <a:r>
              <a:rPr lang="vi-VN" b="1"/>
              <a:t>- </a:t>
            </a:r>
            <a:r>
              <a:rPr lang="vi-VN"/>
              <a:t>Vận chuyển bệnh nhân đến các trung tâm cấp cứu và hồi sức gần nhất. </a:t>
            </a:r>
            <a:br>
              <a:rPr lang="vi-VN"/>
            </a:br>
            <a:endParaRPr lang="en-US"/>
          </a:p>
          <a:p>
            <a:endParaRPr lang="en-US"/>
          </a:p>
        </p:txBody>
      </p:sp>
    </p:spTree>
    <p:extLst>
      <p:ext uri="{BB962C8B-B14F-4D97-AF65-F5344CB8AC3E}">
        <p14:creationId xmlns:p14="http://schemas.microsoft.com/office/powerpoint/2010/main" val="2287839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752244639"/>
              </p:ext>
            </p:extLst>
          </p:nvPr>
        </p:nvGraphicFramePr>
        <p:xfrm>
          <a:off x="381000" y="228600"/>
          <a:ext cx="8001000" cy="6169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ounded Rectangle 19"/>
          <p:cNvSpPr/>
          <p:nvPr/>
        </p:nvSpPr>
        <p:spPr>
          <a:xfrm>
            <a:off x="7353300" y="2438400"/>
            <a:ext cx="9144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prstClr val="white"/>
                </a:solidFill>
              </a:rPr>
              <a:t>Một số biện pháp khác</a:t>
            </a:r>
            <a:endParaRPr lang="en-US">
              <a:solidFill>
                <a:prstClr val="white"/>
              </a:solidFill>
            </a:endParaRPr>
          </a:p>
        </p:txBody>
      </p:sp>
      <p:sp>
        <p:nvSpPr>
          <p:cNvPr id="19" name="Rounded Rectangle 18"/>
          <p:cNvSpPr/>
          <p:nvPr/>
        </p:nvSpPr>
        <p:spPr>
          <a:xfrm>
            <a:off x="6149686" y="2452255"/>
            <a:ext cx="10668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prstClr val="white"/>
                </a:solidFill>
              </a:rPr>
              <a:t>Điều trị nguyên nhân cụ thể</a:t>
            </a:r>
            <a:endParaRPr lang="en-US">
              <a:solidFill>
                <a:prstClr val="white"/>
              </a:solidFill>
            </a:endParaRPr>
          </a:p>
        </p:txBody>
      </p:sp>
      <p:sp>
        <p:nvSpPr>
          <p:cNvPr id="18" name="Rounded Rectangle 17"/>
          <p:cNvSpPr/>
          <p:nvPr/>
        </p:nvSpPr>
        <p:spPr>
          <a:xfrm>
            <a:off x="5124450" y="2452255"/>
            <a:ext cx="9144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prstClr val="white"/>
                </a:solidFill>
              </a:rPr>
              <a:t>Các biện pháp hỗ trợ cơ học</a:t>
            </a:r>
            <a:endParaRPr lang="en-US">
              <a:solidFill>
                <a:prstClr val="white"/>
              </a:solidFill>
            </a:endParaRPr>
          </a:p>
        </p:txBody>
      </p:sp>
      <p:sp>
        <p:nvSpPr>
          <p:cNvPr id="9" name="Rounded Rectangle 8"/>
          <p:cNvSpPr/>
          <p:nvPr/>
        </p:nvSpPr>
        <p:spPr>
          <a:xfrm>
            <a:off x="4038600" y="2438400"/>
            <a:ext cx="9906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prstClr val="white"/>
                </a:solidFill>
              </a:rPr>
              <a:t>Thuốc vận mạch và trợ tim</a:t>
            </a:r>
            <a:endParaRPr lang="en-US">
              <a:solidFill>
                <a:prstClr val="white"/>
              </a:solidFill>
            </a:endParaRPr>
          </a:p>
        </p:txBody>
      </p:sp>
      <p:sp>
        <p:nvSpPr>
          <p:cNvPr id="8" name="Rounded Rectangle 7"/>
          <p:cNvSpPr/>
          <p:nvPr/>
        </p:nvSpPr>
        <p:spPr>
          <a:xfrm>
            <a:off x="3048000" y="2438400"/>
            <a:ext cx="9144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prstClr val="white"/>
                </a:solidFill>
              </a:rPr>
              <a:t>Hồi sức dịch</a:t>
            </a:r>
            <a:endParaRPr lang="en-US">
              <a:solidFill>
                <a:prstClr val="white"/>
              </a:solidFill>
            </a:endParaRPr>
          </a:p>
        </p:txBody>
      </p:sp>
      <p:sp>
        <p:nvSpPr>
          <p:cNvPr id="7" name="Rounded Rectangle 6"/>
          <p:cNvSpPr/>
          <p:nvPr/>
        </p:nvSpPr>
        <p:spPr>
          <a:xfrm>
            <a:off x="2015836" y="2438400"/>
            <a:ext cx="9144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prstClr val="white"/>
                </a:solidFill>
              </a:rPr>
              <a:t>Hỗ trợ thông khí</a:t>
            </a:r>
            <a:endParaRPr lang="en-US">
              <a:solidFill>
                <a:prstClr val="white"/>
              </a:solidFill>
            </a:endParaRPr>
          </a:p>
        </p:txBody>
      </p:sp>
      <p:cxnSp>
        <p:nvCxnSpPr>
          <p:cNvPr id="22" name="Straight Connector 21"/>
          <p:cNvCxnSpPr/>
          <p:nvPr/>
        </p:nvCxnSpPr>
        <p:spPr>
          <a:xfrm flipH="1">
            <a:off x="2246168" y="1981200"/>
            <a:ext cx="20955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276600" y="1981200"/>
            <a:ext cx="104775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41668" y="19812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24350" y="1981200"/>
            <a:ext cx="10287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24350" y="1981200"/>
            <a:ext cx="23241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19600" y="1981200"/>
            <a:ext cx="3390900" cy="457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84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0" grpId="0" animBg="1"/>
      <p:bldP spid="19" grpId="0" animBg="1"/>
      <p:bldP spid="18" grpId="0" animBg="1"/>
      <p:bldP spid="9" grpId="0" animBg="1"/>
      <p:bldP spid="8"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77200" cy="6169152"/>
          </a:xfrm>
        </p:spPr>
        <p:txBody>
          <a:bodyPr/>
          <a:lstStyle/>
          <a:p>
            <a:r>
              <a:rPr lang="vi-VN" b="1" i="1"/>
              <a:t>Hỗ trợ thông khí </a:t>
            </a:r>
            <a:r>
              <a:rPr lang="vi-VN"/>
              <a:t/>
            </a:r>
            <a:br>
              <a:rPr lang="vi-VN"/>
            </a:br>
            <a:r>
              <a:rPr lang="vi-VN"/>
              <a:t/>
            </a:r>
            <a:br>
              <a:rPr lang="vi-VN"/>
            </a:br>
            <a:r>
              <a:rPr lang="vi-VN" b="1"/>
              <a:t>- </a:t>
            </a:r>
            <a:r>
              <a:rPr lang="vi-VN"/>
              <a:t>Oxy liệu pháp: hỗ trợ oxy nên được tiến hành ngay để tăng oxy vận chuyển và phòng ngừa tăng áp lực động mạch phổi.</a:t>
            </a:r>
            <a:br>
              <a:rPr lang="vi-VN"/>
            </a:br>
            <a:r>
              <a:rPr lang="vi-VN" smtClean="0"/>
              <a:t>- </a:t>
            </a:r>
            <a:r>
              <a:rPr lang="vi-VN"/>
              <a:t>Thông khí nhân tạo: ưu tiên thông khí nhân tạo xâm nhập khi bệnh nhân sốc tim với các lợi ích: nhu cầu oxy của cơ hô hấp và giảm hậu gánh thất trái, chỉ định gồm: </a:t>
            </a:r>
            <a:br>
              <a:rPr lang="vi-VN"/>
            </a:br>
            <a:r>
              <a:rPr lang="vi-VN"/>
              <a:t>+ Bệnh nhân khó thở nhiều. </a:t>
            </a:r>
            <a:br>
              <a:rPr lang="vi-VN"/>
            </a:br>
            <a:r>
              <a:rPr lang="vi-VN"/>
              <a:t>+ Giảm oxy máu. </a:t>
            </a:r>
            <a:br>
              <a:rPr lang="vi-VN"/>
            </a:br>
            <a:r>
              <a:rPr lang="vi-VN"/>
              <a:t>+ pH &lt; 7,30. </a:t>
            </a:r>
            <a:endParaRPr lang="en-US"/>
          </a:p>
        </p:txBody>
      </p:sp>
    </p:spTree>
    <p:extLst>
      <p:ext uri="{BB962C8B-B14F-4D97-AF65-F5344CB8AC3E}">
        <p14:creationId xmlns:p14="http://schemas.microsoft.com/office/powerpoint/2010/main" val="355609262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153400" cy="6092952"/>
          </a:xfrm>
        </p:spPr>
        <p:txBody>
          <a:bodyPr>
            <a:normAutofit/>
          </a:bodyPr>
          <a:lstStyle/>
          <a:p>
            <a:r>
              <a:rPr lang="vi-VN" b="1" i="1"/>
              <a:t>Hồi sức dịch </a:t>
            </a:r>
            <a:r>
              <a:rPr lang="vi-VN"/>
              <a:t/>
            </a:r>
            <a:br>
              <a:rPr lang="vi-VN"/>
            </a:br>
            <a:r>
              <a:rPr lang="vi-VN"/>
              <a:t/>
            </a:r>
            <a:br>
              <a:rPr lang="vi-VN"/>
            </a:br>
            <a:r>
              <a:rPr lang="vi-VN" b="1"/>
              <a:t>- </a:t>
            </a:r>
            <a:r>
              <a:rPr lang="vi-VN"/>
              <a:t>Hồi sức dịch giúp cải thiện vi tuần hoàn và tăng cung lượng tim. </a:t>
            </a:r>
            <a:br>
              <a:rPr lang="vi-VN"/>
            </a:br>
            <a:r>
              <a:rPr lang="vi-VN" smtClean="0"/>
              <a:t>- </a:t>
            </a:r>
            <a:r>
              <a:rPr lang="vi-VN"/>
              <a:t>Lượng dịch truyền đủ rất khó xác định ở bệnh nhân sốc </a:t>
            </a:r>
            <a:r>
              <a:rPr lang="vi-VN" smtClean="0"/>
              <a:t>tim</a:t>
            </a:r>
            <a:r>
              <a:rPr lang="en-US"/>
              <a:t>.</a:t>
            </a:r>
            <a:r>
              <a:rPr lang="vi-VN"/>
              <a:t/>
            </a:r>
            <a:br>
              <a:rPr lang="vi-VN"/>
            </a:br>
            <a:r>
              <a:rPr lang="vi-VN" smtClean="0"/>
              <a:t>- </a:t>
            </a:r>
            <a:r>
              <a:rPr lang="vi-VN"/>
              <a:t>Lựa chọn dịch truyền: </a:t>
            </a:r>
            <a:br>
              <a:rPr lang="vi-VN"/>
            </a:br>
            <a:r>
              <a:rPr lang="vi-VN"/>
              <a:t>+ Dịch muối đẳng trương là lựa chọn đầu tiên với ưu điểm dễ dung nạp và giá thành rẻ. </a:t>
            </a:r>
            <a:br>
              <a:rPr lang="vi-VN"/>
            </a:br>
            <a:r>
              <a:rPr lang="vi-VN"/>
              <a:t>+ Các dung dịch keo cũng được sử dụng khi có thiếu lượng lớn dịch trong long mạch. </a:t>
            </a:r>
            <a:br>
              <a:rPr lang="vi-VN"/>
            </a:br>
            <a:r>
              <a:rPr lang="vi-VN"/>
              <a:t>+ Dung dịch albumin cũng được sử dụng trong các trường hợp giảm albumin máu. </a:t>
            </a:r>
            <a:br>
              <a:rPr lang="vi-VN"/>
            </a:br>
            <a:r>
              <a:rPr lang="vi-VN"/>
              <a:t/>
            </a:r>
            <a:br>
              <a:rPr lang="vi-VN"/>
            </a:br>
            <a:r>
              <a:rPr lang="vi-VN"/>
              <a:t>- Liệu pháp truyền dịch có thể nhắc lại khi nghi ngờ bệnh nhân thiếu dịch ở bệnh nhân sốc tim. </a:t>
            </a:r>
            <a:br>
              <a:rPr lang="vi-VN"/>
            </a:br>
            <a:endParaRPr lang="en-US"/>
          </a:p>
        </p:txBody>
      </p:sp>
    </p:spTree>
    <p:extLst>
      <p:ext uri="{BB962C8B-B14F-4D97-AF65-F5344CB8AC3E}">
        <p14:creationId xmlns:p14="http://schemas.microsoft.com/office/powerpoint/2010/main" val="60548894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77200" cy="6169152"/>
          </a:xfrm>
        </p:spPr>
        <p:txBody>
          <a:bodyPr>
            <a:normAutofit/>
          </a:bodyPr>
          <a:lstStyle/>
          <a:p>
            <a:r>
              <a:rPr lang="vi-VN" b="1" i="1"/>
              <a:t>Thuốc vận mạch và trợ tim </a:t>
            </a:r>
            <a:r>
              <a:rPr lang="vi-VN"/>
              <a:t/>
            </a:r>
            <a:br>
              <a:rPr lang="vi-VN"/>
            </a:br>
            <a:r>
              <a:rPr lang="vi-VN"/>
              <a:t/>
            </a:r>
            <a:br>
              <a:rPr lang="vi-VN"/>
            </a:br>
            <a:r>
              <a:rPr lang="vi-VN"/>
              <a:t>- Dùng thuốc vận mạch để duy trì huyết áp tối đa trên </a:t>
            </a:r>
            <a:r>
              <a:rPr lang="vi-VN" smtClean="0">
                <a:latin typeface="Times New Roman" pitchFamily="18" charset="0"/>
                <a:cs typeface="Times New Roman" pitchFamily="18" charset="0"/>
              </a:rPr>
              <a:t>90mm</a:t>
            </a:r>
            <a:r>
              <a:rPr lang="en-US">
                <a:latin typeface="Times New Roman" pitchFamily="18" charset="0"/>
                <a:cs typeface="Times New Roman" pitchFamily="18" charset="0"/>
              </a:rPr>
              <a:t>H</a:t>
            </a:r>
            <a:r>
              <a:rPr lang="vi-VN" smtClean="0">
                <a:latin typeface="Times New Roman" pitchFamily="18" charset="0"/>
                <a:cs typeface="Times New Roman" pitchFamily="18" charset="0"/>
              </a:rPr>
              <a:t>g</a:t>
            </a:r>
            <a:r>
              <a:rPr lang="vi-VN" smtClean="0"/>
              <a:t> </a:t>
            </a:r>
            <a:r>
              <a:rPr lang="vi-VN"/>
              <a:t>(hoặc huyết áp trung bình trên 70mmHg). Ưu tiên dùng noradrenalin hơn dopamine vì khả năng ít gây rối loạn nhịp ở bệnh nhân sốc tim. </a:t>
            </a:r>
            <a:br>
              <a:rPr lang="vi-VN"/>
            </a:br>
            <a:endParaRPr lang="en-US" smtClean="0"/>
          </a:p>
          <a:p>
            <a:pPr marL="0" indent="0">
              <a:buNone/>
            </a:pPr>
            <a:r>
              <a:rPr lang="en-US" smtClean="0"/>
              <a:t>    </a:t>
            </a:r>
            <a:r>
              <a:rPr lang="vi-VN" smtClean="0"/>
              <a:t>- </a:t>
            </a:r>
            <a:r>
              <a:rPr lang="vi-VN"/>
              <a:t>Dobutamin được chỉ định trong các trường hợp sốc tim do tổn thương cơ tim. </a:t>
            </a:r>
            <a:br>
              <a:rPr lang="vi-VN"/>
            </a:br>
            <a:r>
              <a:rPr lang="vi-VN"/>
              <a:t> </a:t>
            </a:r>
            <a:endParaRPr lang="en-US" smtClean="0"/>
          </a:p>
          <a:p>
            <a:pPr marL="0" indent="0">
              <a:buNone/>
            </a:pPr>
            <a:r>
              <a:rPr lang="en-US"/>
              <a:t> </a:t>
            </a:r>
            <a:r>
              <a:rPr lang="en-US" smtClean="0"/>
              <a:t>   </a:t>
            </a:r>
            <a:r>
              <a:rPr lang="vi-VN" smtClean="0"/>
              <a:t>- </a:t>
            </a:r>
            <a:r>
              <a:rPr lang="vi-VN"/>
              <a:t>Thuốc giãn </a:t>
            </a:r>
            <a:r>
              <a:rPr lang="vi-VN" smtClean="0"/>
              <a:t>mạch</a:t>
            </a:r>
            <a:endParaRPr lang="en-US"/>
          </a:p>
        </p:txBody>
      </p:sp>
    </p:spTree>
    <p:extLst>
      <p:ext uri="{BB962C8B-B14F-4D97-AF65-F5344CB8AC3E}">
        <p14:creationId xmlns:p14="http://schemas.microsoft.com/office/powerpoint/2010/main" val="27257774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Rectangle 3"/>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b="1" u="sng" dirty="0" smtClean="0">
                <a:solidFill>
                  <a:prstClr val="black"/>
                </a:solidFill>
                <a:latin typeface="Times New Roman" pitchFamily="18" charset="0"/>
                <a:cs typeface="Times New Roman" pitchFamily="18" charset="0"/>
              </a:rPr>
              <a:t>ĐỀ TÀI: </a:t>
            </a:r>
            <a:r>
              <a:rPr lang="en-US" sz="6000" dirty="0" smtClean="0">
                <a:solidFill>
                  <a:prstClr val="black"/>
                </a:solidFill>
                <a:latin typeface="Times New Roman" pitchFamily="18" charset="0"/>
                <a:cs typeface="Times New Roman" pitchFamily="18" charset="0"/>
              </a:rPr>
              <a:t>CHĂM SÓC BỆNH NHÂN SHOCK TIM</a:t>
            </a:r>
            <a:endParaRPr lang="en-US" sz="6000" dirty="0">
              <a:solidFill>
                <a:prstClr val="black"/>
              </a:solidFill>
              <a:latin typeface="Times New Roman" pitchFamily="18" charset="0"/>
              <a:cs typeface="Times New Roman" pitchFamily="18" charset="0"/>
            </a:endParaRPr>
          </a:p>
        </p:txBody>
      </p:sp>
      <p:pic>
        <p:nvPicPr>
          <p:cNvPr id="1026" name="Picture 2" descr="http://i114.photobucket.com/albums/n264/jjfan06/butterflies/flyingbutterfli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37" y="-11373"/>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32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305800" cy="6092952"/>
          </a:xfrm>
        </p:spPr>
        <p:txBody>
          <a:bodyPr>
            <a:normAutofit/>
          </a:bodyPr>
          <a:lstStyle/>
          <a:p>
            <a:r>
              <a:rPr lang="vi-VN" b="1" i="1"/>
              <a:t>Các biện pháp hỗ trợ cơ học </a:t>
            </a:r>
            <a:r>
              <a:rPr lang="vi-VN"/>
              <a:t/>
            </a:r>
            <a:br>
              <a:rPr lang="vi-VN"/>
            </a:br>
            <a:r>
              <a:rPr lang="vi-VN"/>
              <a:t/>
            </a:r>
            <a:br>
              <a:rPr lang="vi-VN"/>
            </a:br>
            <a:r>
              <a:rPr lang="vi-VN"/>
              <a:t>- Tim phổi nhân tạo (ECMO – extracorporeal membrane oxygenation) chỉ làm được ở các đơn vị chuyên sâu và được đào tạo:</a:t>
            </a:r>
            <a:br>
              <a:rPr lang="vi-VN"/>
            </a:br>
            <a:r>
              <a:rPr lang="en-US"/>
              <a:t> </a:t>
            </a:r>
            <a:r>
              <a:rPr lang="en-US" smtClean="0"/>
              <a:t> </a:t>
            </a:r>
            <a:r>
              <a:rPr lang="vi-VN" smtClean="0"/>
              <a:t> </a:t>
            </a:r>
            <a:r>
              <a:rPr lang="vi-VN"/>
              <a:t>Để duy trì huyết động nhân tạo thay thế chức năng co bóp của cơ tim, tạo điều kiện cho cơ tim được nghỉ ngơi để hồi phục. </a:t>
            </a:r>
            <a:br>
              <a:rPr lang="vi-VN"/>
            </a:br>
            <a:r>
              <a:rPr lang="vi-VN"/>
              <a:t> </a:t>
            </a:r>
            <a:br>
              <a:rPr lang="vi-VN"/>
            </a:br>
            <a:r>
              <a:rPr lang="vi-VN"/>
              <a:t>- Bơm bóng ngược dòng động mạch chủ (IABC – intraaortic balloon counterpulsation).</a:t>
            </a:r>
            <a:br>
              <a:rPr lang="vi-VN"/>
            </a:br>
            <a:r>
              <a:rPr lang="en-US"/>
              <a:t> </a:t>
            </a:r>
            <a:r>
              <a:rPr lang="en-US" smtClean="0"/>
              <a:t>  </a:t>
            </a:r>
            <a:r>
              <a:rPr lang="vi-VN" smtClean="0"/>
              <a:t>Để </a:t>
            </a:r>
            <a:r>
              <a:rPr lang="vi-VN"/>
              <a:t>làm giảm hậu gánh và tăng tưới máu mạch vành. </a:t>
            </a:r>
            <a:br>
              <a:rPr lang="vi-VN"/>
            </a:br>
            <a:endParaRPr lang="en-US"/>
          </a:p>
        </p:txBody>
      </p:sp>
    </p:spTree>
    <p:extLst>
      <p:ext uri="{BB962C8B-B14F-4D97-AF65-F5344CB8AC3E}">
        <p14:creationId xmlns:p14="http://schemas.microsoft.com/office/powerpoint/2010/main" val="147742436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153400" cy="6169152"/>
          </a:xfrm>
        </p:spPr>
        <p:txBody>
          <a:bodyPr>
            <a:normAutofit/>
          </a:bodyPr>
          <a:lstStyle/>
          <a:p>
            <a:r>
              <a:rPr lang="vi-VN" b="1" i="1"/>
              <a:t>Điều trị nguyên nhân cụ thể </a:t>
            </a:r>
            <a:r>
              <a:rPr lang="vi-VN"/>
              <a:t/>
            </a:r>
            <a:br>
              <a:rPr lang="vi-VN"/>
            </a:br>
            <a:r>
              <a:rPr lang="vi-VN"/>
              <a:t/>
            </a:r>
            <a:br>
              <a:rPr lang="vi-VN"/>
            </a:br>
            <a:r>
              <a:rPr lang="en-US" smtClean="0"/>
              <a:t>- </a:t>
            </a:r>
            <a:r>
              <a:rPr lang="vi-VN" smtClean="0">
                <a:latin typeface="+mj-lt"/>
              </a:rPr>
              <a:t>Nh</a:t>
            </a:r>
            <a:r>
              <a:rPr lang="en-US" smtClean="0">
                <a:latin typeface="Times New Roman" pitchFamily="18" charset="0"/>
                <a:cs typeface="Times New Roman" pitchFamily="18" charset="0"/>
              </a:rPr>
              <a:t>ồi</a:t>
            </a:r>
            <a:r>
              <a:rPr lang="vi-VN" smtClean="0">
                <a:latin typeface="+mj-lt"/>
              </a:rPr>
              <a:t> </a:t>
            </a:r>
            <a:r>
              <a:rPr lang="vi-VN">
                <a:latin typeface="+mj-lt"/>
              </a:rPr>
              <a:t>máu cơ tim </a:t>
            </a:r>
            <a:br>
              <a:rPr lang="vi-VN">
                <a:latin typeface="+mj-lt"/>
              </a:rPr>
            </a:br>
            <a:endParaRPr lang="en-US" smtClean="0">
              <a:latin typeface="+mj-lt"/>
            </a:endParaRPr>
          </a:p>
          <a:p>
            <a:pPr marL="0" indent="0">
              <a:buNone/>
            </a:pPr>
            <a:r>
              <a:rPr lang="en-US">
                <a:latin typeface="+mj-lt"/>
              </a:rPr>
              <a:t> </a:t>
            </a:r>
            <a:r>
              <a:rPr lang="en-US" smtClean="0">
                <a:latin typeface="+mj-lt"/>
              </a:rPr>
              <a:t>   - </a:t>
            </a:r>
            <a:r>
              <a:rPr lang="vi-VN" smtClean="0">
                <a:latin typeface="+mj-lt"/>
              </a:rPr>
              <a:t>Tắc </a:t>
            </a:r>
            <a:r>
              <a:rPr lang="vi-VN">
                <a:latin typeface="+mj-lt"/>
              </a:rPr>
              <a:t>động mạch phổi lớn </a:t>
            </a:r>
            <a:br>
              <a:rPr lang="vi-VN">
                <a:latin typeface="+mj-lt"/>
              </a:rPr>
            </a:br>
            <a:r>
              <a:rPr lang="vi-VN">
                <a:latin typeface="+mj-lt"/>
              </a:rPr>
              <a:t/>
            </a:r>
            <a:br>
              <a:rPr lang="vi-VN">
                <a:latin typeface="+mj-lt"/>
              </a:rPr>
            </a:br>
            <a:r>
              <a:rPr lang="en-US" smtClean="0">
                <a:latin typeface="+mj-lt"/>
              </a:rPr>
              <a:t>    - </a:t>
            </a:r>
            <a:r>
              <a:rPr lang="vi-VN" smtClean="0">
                <a:latin typeface="+mj-lt"/>
              </a:rPr>
              <a:t>Ép </a:t>
            </a:r>
            <a:r>
              <a:rPr lang="vi-VN">
                <a:latin typeface="+mj-lt"/>
              </a:rPr>
              <a:t>tim cấp do tràn dịch màng ngoài tim </a:t>
            </a:r>
            <a:br>
              <a:rPr lang="vi-VN">
                <a:latin typeface="+mj-lt"/>
              </a:rPr>
            </a:br>
            <a:r>
              <a:rPr lang="vi-VN">
                <a:latin typeface="+mj-lt"/>
              </a:rPr>
              <a:t/>
            </a:r>
            <a:br>
              <a:rPr lang="vi-VN">
                <a:latin typeface="+mj-lt"/>
              </a:rPr>
            </a:br>
            <a:r>
              <a:rPr lang="en-US" smtClean="0">
                <a:latin typeface="+mj-lt"/>
              </a:rPr>
              <a:t>    - </a:t>
            </a:r>
            <a:r>
              <a:rPr lang="vi-VN" smtClean="0">
                <a:latin typeface="+mj-lt"/>
              </a:rPr>
              <a:t>Sốc </a:t>
            </a:r>
            <a:r>
              <a:rPr lang="vi-VN">
                <a:latin typeface="+mj-lt"/>
              </a:rPr>
              <a:t>do tổn thương cơ học của tim: cần mổ cấp cứu để </a:t>
            </a:r>
            <a:r>
              <a:rPr lang="vi-VN" smtClean="0">
                <a:latin typeface="+mj-lt"/>
              </a:rPr>
              <a:t>giải</a:t>
            </a:r>
            <a:r>
              <a:rPr lang="en-US" smtClean="0">
                <a:latin typeface="+mj-lt"/>
              </a:rPr>
              <a:t> </a:t>
            </a:r>
            <a:r>
              <a:rPr lang="vi-VN" smtClean="0">
                <a:latin typeface="+mj-lt"/>
              </a:rPr>
              <a:t> </a:t>
            </a:r>
            <a:r>
              <a:rPr lang="en-US" smtClean="0">
                <a:latin typeface="+mj-lt"/>
              </a:rPr>
              <a:t>                                       </a:t>
            </a:r>
            <a:r>
              <a:rPr lang="vi-VN" smtClean="0">
                <a:latin typeface="+mj-lt"/>
              </a:rPr>
              <a:t>quyết </a:t>
            </a:r>
            <a:r>
              <a:rPr lang="vi-VN">
                <a:latin typeface="+mj-lt"/>
              </a:rPr>
              <a:t>tổn thương. </a:t>
            </a:r>
            <a:br>
              <a:rPr lang="vi-VN">
                <a:latin typeface="+mj-lt"/>
              </a:rPr>
            </a:br>
            <a:r>
              <a:rPr lang="vi-VN">
                <a:latin typeface="+mj-lt"/>
              </a:rPr>
              <a:t/>
            </a:r>
            <a:br>
              <a:rPr lang="vi-VN">
                <a:latin typeface="+mj-lt"/>
              </a:rPr>
            </a:br>
            <a:r>
              <a:rPr lang="en-US" smtClean="0">
                <a:latin typeface="+mj-lt"/>
              </a:rPr>
              <a:t>    - </a:t>
            </a:r>
            <a:r>
              <a:rPr lang="vi-VN" smtClean="0">
                <a:latin typeface="+mj-lt"/>
              </a:rPr>
              <a:t>Sốc </a:t>
            </a:r>
            <a:r>
              <a:rPr lang="vi-VN">
                <a:latin typeface="+mj-lt"/>
              </a:rPr>
              <a:t>do loạn nhịp tim </a:t>
            </a:r>
            <a:br>
              <a:rPr lang="vi-VN">
                <a:latin typeface="+mj-lt"/>
              </a:rPr>
            </a:br>
            <a:r>
              <a:rPr lang="vi-VN">
                <a:latin typeface="+mj-lt"/>
              </a:rPr>
              <a:t/>
            </a:r>
            <a:br>
              <a:rPr lang="vi-VN">
                <a:latin typeface="+mj-lt"/>
              </a:rPr>
            </a:br>
            <a:endParaRPr lang="en-US">
              <a:latin typeface="+mj-lt"/>
            </a:endParaRPr>
          </a:p>
        </p:txBody>
      </p:sp>
    </p:spTree>
    <p:extLst>
      <p:ext uri="{BB962C8B-B14F-4D97-AF65-F5344CB8AC3E}">
        <p14:creationId xmlns:p14="http://schemas.microsoft.com/office/powerpoint/2010/main" val="259327160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153400" cy="6169152"/>
          </a:xfrm>
        </p:spPr>
        <p:txBody>
          <a:bodyPr/>
          <a:lstStyle/>
          <a:p>
            <a:r>
              <a:rPr lang="vi-VN" b="1" i="1"/>
              <a:t>Một số biện pháp khác </a:t>
            </a:r>
            <a:r>
              <a:rPr lang="vi-VN"/>
              <a:t/>
            </a:r>
            <a:br>
              <a:rPr lang="vi-VN"/>
            </a:br>
            <a:r>
              <a:rPr lang="vi-VN"/>
              <a:t/>
            </a:r>
            <a:br>
              <a:rPr lang="vi-VN"/>
            </a:br>
            <a:r>
              <a:rPr lang="vi-VN"/>
              <a:t>- Kiểm soát tốt các rối loạn nhịp tim kèm theo (nếu có): sốc điện, đặt máy tạo nhịp tạm thời. </a:t>
            </a:r>
            <a:br>
              <a:rPr lang="vi-VN"/>
            </a:br>
            <a:r>
              <a:rPr lang="vi-VN"/>
              <a:t/>
            </a:r>
            <a:br>
              <a:rPr lang="vi-VN"/>
            </a:br>
            <a:r>
              <a:rPr lang="vi-VN"/>
              <a:t>- Điều chỉnh các thăng bằng kiềm toan và các rối loạn điện giải (tăng/hạ kali,magie,…).</a:t>
            </a:r>
            <a:br>
              <a:rPr lang="vi-VN"/>
            </a:br>
            <a:r>
              <a:rPr lang="vi-VN"/>
              <a:t/>
            </a:r>
            <a:br>
              <a:rPr lang="vi-VN"/>
            </a:br>
            <a:r>
              <a:rPr lang="vi-VN"/>
              <a:t>- Cho vitamin B1 nếu nghi ngờ viêm cơ tim do thiếu vitamin B1, corticoid nếu nghi ngờ tổn thương cơ tim do miễn dịch.</a:t>
            </a:r>
            <a:endParaRPr lang="en-US"/>
          </a:p>
        </p:txBody>
      </p:sp>
    </p:spTree>
    <p:extLst>
      <p:ext uri="{BB962C8B-B14F-4D97-AF65-F5344CB8AC3E}">
        <p14:creationId xmlns:p14="http://schemas.microsoft.com/office/powerpoint/2010/main" val="305420693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565" y="321972"/>
            <a:ext cx="6820435" cy="1390918"/>
          </a:xfrm>
        </p:spPr>
        <p:txBody>
          <a:bodyPr>
            <a:noAutofit/>
          </a:bodyPr>
          <a:lstStyle/>
          <a:p>
            <a:r>
              <a:rPr lang="en-US" sz="7200" dirty="0" smtClean="0"/>
              <a:t>VI. </a:t>
            </a:r>
            <a:r>
              <a:rPr lang="vi-VN" sz="7200" dirty="0" smtClean="0"/>
              <a:t>Biến</a:t>
            </a:r>
            <a:r>
              <a:rPr lang="en-US" sz="7200" dirty="0" smtClean="0"/>
              <a:t> </a:t>
            </a:r>
            <a:r>
              <a:rPr lang="vi-VN" sz="7200" dirty="0" smtClean="0"/>
              <a:t>chứng</a:t>
            </a:r>
            <a:endParaRPr lang="en-US" sz="7200" dirty="0"/>
          </a:p>
        </p:txBody>
      </p:sp>
      <p:sp>
        <p:nvSpPr>
          <p:cNvPr id="3" name="Subtitle 2"/>
          <p:cNvSpPr>
            <a:spLocks noGrp="1"/>
          </p:cNvSpPr>
          <p:nvPr>
            <p:ph type="subTitle" idx="1"/>
          </p:nvPr>
        </p:nvSpPr>
        <p:spPr>
          <a:xfrm>
            <a:off x="1403796" y="1983346"/>
            <a:ext cx="7250806" cy="3786389"/>
          </a:xfrm>
        </p:spPr>
        <p:txBody>
          <a:bodyPr>
            <a:normAutofit fontScale="85000" lnSpcReduction="10000"/>
          </a:bodyPr>
          <a:lstStyle/>
          <a:p>
            <a:r>
              <a:rPr lang="vi-VN" sz="3200" dirty="0" smtClean="0"/>
              <a:t>- Nếu </a:t>
            </a:r>
            <a:r>
              <a:rPr lang="vi-VN" sz="3200" dirty="0"/>
              <a:t>không được điều trị ngay lập tức, sốc tim có thể gây tử vong. Một biến chứng nghiêm trọng của cú sốc tim là cơ quan bị hư hại</a:t>
            </a:r>
            <a:r>
              <a:rPr lang="vi-VN" sz="3200" dirty="0" smtClean="0"/>
              <a:t>.</a:t>
            </a:r>
          </a:p>
          <a:p>
            <a:pPr marL="342900" indent="-342900">
              <a:buFontTx/>
              <a:buChar char="-"/>
            </a:pPr>
            <a:endParaRPr lang="vi-VN" sz="3200" dirty="0"/>
          </a:p>
          <a:p>
            <a:r>
              <a:rPr lang="vi-VN" sz="3200" dirty="0" smtClean="0"/>
              <a:t> - Nếu </a:t>
            </a:r>
            <a:r>
              <a:rPr lang="vi-VN" sz="3200" dirty="0"/>
              <a:t>tim không thể bơm đủ máu giàu ôxy ra phần còn lại của cơ thể, gan, thận hoặc các cơ quan khác có thể bị hư hỏng</a:t>
            </a:r>
          </a:p>
        </p:txBody>
      </p:sp>
    </p:spTree>
    <p:extLst>
      <p:ext uri="{BB962C8B-B14F-4D97-AF65-F5344CB8AC3E}">
        <p14:creationId xmlns:p14="http://schemas.microsoft.com/office/powerpoint/2010/main" val="178987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547463" y="-561544"/>
            <a:ext cx="6571060" cy="561544"/>
          </a:xfrm>
        </p:spPr>
        <p:txBody>
          <a:bodyPr/>
          <a:lstStyle/>
          <a:p>
            <a:endParaRPr lang="en-US" dirty="0"/>
          </a:p>
        </p:txBody>
      </p:sp>
      <p:sp>
        <p:nvSpPr>
          <p:cNvPr id="3" name="Content Placeholder 2"/>
          <p:cNvSpPr>
            <a:spLocks noGrp="1"/>
          </p:cNvSpPr>
          <p:nvPr>
            <p:ph idx="1"/>
          </p:nvPr>
        </p:nvSpPr>
        <p:spPr>
          <a:xfrm>
            <a:off x="609601" y="2318197"/>
            <a:ext cx="8077200" cy="3320604"/>
          </a:xfrm>
        </p:spPr>
        <p:txBody>
          <a:bodyPr>
            <a:noAutofit/>
          </a:bodyPr>
          <a:lstStyle/>
          <a:p>
            <a:r>
              <a:rPr lang="vi-VN" sz="3600" dirty="0"/>
              <a:t>Các thiệt hại cho gan hay thận có thể xấu làm xấu đi sốc tim, kể từ khi các hóa chất thận đào thải bị giữ lại ở các cơ và gan sản xuất một loại protein giúp cơ chế đông máu. Tùy thuộc vào bao lâu trong tình trạng sốc, những thiệt hại có thể là vĩnh viễn.</a:t>
            </a:r>
            <a:endParaRPr lang="en-US" sz="3600" dirty="0"/>
          </a:p>
        </p:txBody>
      </p:sp>
    </p:spTree>
    <p:extLst>
      <p:ext uri="{BB962C8B-B14F-4D97-AF65-F5344CB8AC3E}">
        <p14:creationId xmlns:p14="http://schemas.microsoft.com/office/powerpoint/2010/main" val="2051981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769625" y="-631065"/>
            <a:ext cx="6571060" cy="77279"/>
          </a:xfrm>
        </p:spPr>
        <p:txBody>
          <a:bodyPr/>
          <a:lstStyle/>
          <a:p>
            <a:endParaRPr lang="en-US" dirty="0"/>
          </a:p>
        </p:txBody>
      </p:sp>
      <p:pic>
        <p:nvPicPr>
          <p:cNvPr id="1026" name="Picture 2" descr="http://huyetap.net/wp-content/uploads/2011/01/nhoi-mau-co-tim-e129429053711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210" y="721220"/>
            <a:ext cx="2857500" cy="5818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suckhoegiadinh.com.vn/StaticFile/Subject/2015/11/08/2221450/5-trieu-chung-nguy-hiem-cua-benh-huyet-ap-cao_814487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108" y="3966069"/>
            <a:ext cx="445931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enhvienthucuc.vn/wp-content/uploads/2016/05/dau-hieu-va-trieu-chung-chua-ngoai-da-con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8926" y="365125"/>
            <a:ext cx="422749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87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err="1" smtClean="0"/>
              <a:t>Tiên</a:t>
            </a:r>
            <a:r>
              <a:rPr lang="en-US" sz="6600" dirty="0" smtClean="0"/>
              <a:t> </a:t>
            </a:r>
            <a:r>
              <a:rPr lang="en-US" sz="6600" dirty="0" err="1" smtClean="0"/>
              <a:t>lượng</a:t>
            </a:r>
            <a:endParaRPr lang="en-US" sz="6600" dirty="0"/>
          </a:p>
        </p:txBody>
      </p:sp>
      <p:sp>
        <p:nvSpPr>
          <p:cNvPr id="3" name="Content Placeholder 2"/>
          <p:cNvSpPr>
            <a:spLocks noGrp="1"/>
          </p:cNvSpPr>
          <p:nvPr>
            <p:ph idx="1"/>
          </p:nvPr>
        </p:nvSpPr>
        <p:spPr>
          <a:xfrm>
            <a:off x="628650" y="2506662"/>
            <a:ext cx="6944128" cy="4351338"/>
          </a:xfrm>
        </p:spPr>
        <p:txBody>
          <a:bodyPr>
            <a:normAutofit/>
          </a:bodyPr>
          <a:lstStyle/>
          <a:p>
            <a:pPr>
              <a:buFontTx/>
              <a:buChar char="-"/>
            </a:pPr>
            <a:r>
              <a:rPr lang="en-US" sz="3200" dirty="0" err="1" smtClean="0"/>
              <a:t>Tiên</a:t>
            </a:r>
            <a:r>
              <a:rPr lang="en-US" sz="3200" dirty="0" smtClean="0"/>
              <a:t> </a:t>
            </a:r>
            <a:r>
              <a:rPr lang="en-US" sz="3200" dirty="0" err="1" smtClean="0"/>
              <a:t>lượng</a:t>
            </a:r>
            <a:r>
              <a:rPr lang="en-US" sz="3200" dirty="0" smtClean="0"/>
              <a:t> </a:t>
            </a:r>
            <a:r>
              <a:rPr lang="en-US" sz="3200" dirty="0" err="1" smtClean="0"/>
              <a:t>của</a:t>
            </a:r>
            <a:r>
              <a:rPr lang="en-US" sz="3200" dirty="0" smtClean="0"/>
              <a:t> </a:t>
            </a:r>
            <a:r>
              <a:rPr lang="en-US" sz="3200" dirty="0" err="1" smtClean="0"/>
              <a:t>sốc</a:t>
            </a:r>
            <a:r>
              <a:rPr lang="en-US" sz="3200" dirty="0" smtClean="0"/>
              <a:t> </a:t>
            </a:r>
            <a:r>
              <a:rPr lang="en-US" sz="3200" dirty="0" err="1" smtClean="0"/>
              <a:t>tim</a:t>
            </a:r>
            <a:r>
              <a:rPr lang="en-US" sz="3200" dirty="0" smtClean="0"/>
              <a:t> </a:t>
            </a:r>
            <a:r>
              <a:rPr lang="en-US" sz="3200" dirty="0" err="1" smtClean="0"/>
              <a:t>phụ</a:t>
            </a:r>
            <a:r>
              <a:rPr lang="en-US" sz="3200" dirty="0" smtClean="0"/>
              <a:t> </a:t>
            </a:r>
            <a:r>
              <a:rPr lang="en-US" sz="3200" dirty="0" err="1" smtClean="0"/>
              <a:t>thuộc</a:t>
            </a:r>
            <a:r>
              <a:rPr lang="en-US" sz="3200" dirty="0" smtClean="0"/>
              <a:t> </a:t>
            </a:r>
            <a:r>
              <a:rPr lang="en-US" sz="3200" dirty="0" err="1" smtClean="0"/>
              <a:t>vào</a:t>
            </a:r>
            <a:r>
              <a:rPr lang="en-US" sz="3200" dirty="0" smtClean="0"/>
              <a:t> </a:t>
            </a:r>
            <a:r>
              <a:rPr lang="en-US" sz="3200" dirty="0" err="1" smtClean="0"/>
              <a:t>nguyên</a:t>
            </a:r>
            <a:r>
              <a:rPr lang="en-US" sz="3200" dirty="0" smtClean="0"/>
              <a:t> </a:t>
            </a:r>
            <a:r>
              <a:rPr lang="en-US" sz="3200" dirty="0" err="1" smtClean="0"/>
              <a:t>nhân</a:t>
            </a:r>
            <a:r>
              <a:rPr lang="en-US" sz="3200" dirty="0" smtClean="0"/>
              <a:t> </a:t>
            </a:r>
            <a:r>
              <a:rPr lang="en-US" sz="3200" dirty="0" err="1" smtClean="0"/>
              <a:t>gây</a:t>
            </a:r>
            <a:r>
              <a:rPr lang="en-US" sz="3200" dirty="0" smtClean="0"/>
              <a:t> </a:t>
            </a:r>
            <a:r>
              <a:rPr lang="en-US" sz="3200" dirty="0" err="1" smtClean="0"/>
              <a:t>bệnh</a:t>
            </a:r>
            <a:r>
              <a:rPr lang="en-US" sz="3200" dirty="0" smtClean="0"/>
              <a:t> </a:t>
            </a:r>
            <a:r>
              <a:rPr lang="en-US" sz="3200" dirty="0" err="1" smtClean="0"/>
              <a:t>và</a:t>
            </a:r>
            <a:r>
              <a:rPr lang="en-US" sz="3200" dirty="0" smtClean="0"/>
              <a:t> </a:t>
            </a:r>
            <a:r>
              <a:rPr lang="en-US" sz="3200" dirty="0" err="1" smtClean="0"/>
              <a:t>việc</a:t>
            </a:r>
            <a:r>
              <a:rPr lang="en-US" sz="3200" dirty="0" smtClean="0"/>
              <a:t> </a:t>
            </a:r>
            <a:r>
              <a:rPr lang="en-US" sz="3200" dirty="0" err="1" smtClean="0"/>
              <a:t>tổ</a:t>
            </a:r>
            <a:r>
              <a:rPr lang="en-US" sz="3200" dirty="0" smtClean="0"/>
              <a:t> </a:t>
            </a:r>
            <a:r>
              <a:rPr lang="en-US" sz="3200" dirty="0" err="1" smtClean="0"/>
              <a:t>chức</a:t>
            </a:r>
            <a:r>
              <a:rPr lang="en-US" sz="3200" dirty="0" smtClean="0"/>
              <a:t> </a:t>
            </a:r>
            <a:r>
              <a:rPr lang="en-US" sz="3200" dirty="0" err="1" smtClean="0"/>
              <a:t>cấp</a:t>
            </a:r>
            <a:r>
              <a:rPr lang="en-US" sz="3200" dirty="0" smtClean="0"/>
              <a:t> </a:t>
            </a:r>
            <a:r>
              <a:rPr lang="en-US" sz="3200" dirty="0" err="1" smtClean="0"/>
              <a:t>cứu</a:t>
            </a:r>
            <a:r>
              <a:rPr lang="en-US" sz="3200" dirty="0" smtClean="0"/>
              <a:t> </a:t>
            </a:r>
            <a:r>
              <a:rPr lang="en-US" sz="3200" dirty="0" err="1" smtClean="0"/>
              <a:t>kịp</a:t>
            </a:r>
            <a:r>
              <a:rPr lang="en-US" sz="3200" dirty="0" smtClean="0"/>
              <a:t> </a:t>
            </a:r>
            <a:r>
              <a:rPr lang="en-US" sz="3200" dirty="0" err="1" smtClean="0"/>
              <a:t>thời</a:t>
            </a:r>
            <a:r>
              <a:rPr lang="en-US" sz="3200" dirty="0" smtClean="0"/>
              <a:t>.</a:t>
            </a:r>
          </a:p>
          <a:p>
            <a:pPr>
              <a:buFontTx/>
              <a:buChar char="-"/>
            </a:pPr>
            <a:r>
              <a:rPr lang="en-US" sz="3200" dirty="0" err="1" smtClean="0"/>
              <a:t>Bệnh</a:t>
            </a:r>
            <a:r>
              <a:rPr lang="en-US" sz="3200" dirty="0" smtClean="0"/>
              <a:t> </a:t>
            </a:r>
            <a:r>
              <a:rPr lang="en-US" sz="3200" dirty="0" err="1" smtClean="0"/>
              <a:t>nhân</a:t>
            </a:r>
            <a:r>
              <a:rPr lang="en-US" sz="3200" dirty="0" smtClean="0"/>
              <a:t> </a:t>
            </a:r>
            <a:r>
              <a:rPr lang="en-US" sz="3200" dirty="0" err="1" smtClean="0"/>
              <a:t>đều</a:t>
            </a:r>
            <a:r>
              <a:rPr lang="en-US" sz="3200" dirty="0" smtClean="0"/>
              <a:t> </a:t>
            </a:r>
            <a:r>
              <a:rPr lang="en-US" sz="3200" dirty="0" err="1" smtClean="0"/>
              <a:t>có</a:t>
            </a:r>
            <a:r>
              <a:rPr lang="en-US" sz="3200" dirty="0" smtClean="0"/>
              <a:t> </a:t>
            </a:r>
            <a:r>
              <a:rPr lang="en-US" sz="3200" dirty="0" err="1" smtClean="0"/>
              <a:t>tiên</a:t>
            </a:r>
            <a:r>
              <a:rPr lang="en-US" sz="3200" dirty="0" smtClean="0"/>
              <a:t> </a:t>
            </a:r>
            <a:r>
              <a:rPr lang="en-US" sz="3200" dirty="0" err="1" smtClean="0"/>
              <a:t>lượng</a:t>
            </a:r>
            <a:r>
              <a:rPr lang="en-US" sz="3200" dirty="0" smtClean="0"/>
              <a:t> </a:t>
            </a:r>
            <a:r>
              <a:rPr lang="en-US" sz="3200" dirty="0" err="1" smtClean="0"/>
              <a:t>nặng</a:t>
            </a:r>
            <a:r>
              <a:rPr lang="en-US" sz="3200" dirty="0" smtClean="0"/>
              <a:t>, </a:t>
            </a:r>
            <a:r>
              <a:rPr lang="en-US" sz="3200" dirty="0" err="1" smtClean="0"/>
              <a:t>nếu</a:t>
            </a:r>
            <a:r>
              <a:rPr lang="en-US" sz="3200" dirty="0" smtClean="0"/>
              <a:t> </a:t>
            </a:r>
            <a:r>
              <a:rPr lang="en-US" sz="3200" dirty="0" err="1" smtClean="0"/>
              <a:t>được</a:t>
            </a:r>
            <a:r>
              <a:rPr lang="en-US" sz="3200" dirty="0" smtClean="0"/>
              <a:t> </a:t>
            </a:r>
            <a:r>
              <a:rPr lang="en-US" sz="3200" dirty="0" err="1" smtClean="0"/>
              <a:t>cấp</a:t>
            </a:r>
            <a:r>
              <a:rPr lang="en-US" sz="3200" dirty="0" smtClean="0"/>
              <a:t> </a:t>
            </a:r>
            <a:r>
              <a:rPr lang="en-US" sz="3200" dirty="0" err="1" smtClean="0"/>
              <a:t>cứu</a:t>
            </a:r>
            <a:r>
              <a:rPr lang="en-US" sz="3200" dirty="0" smtClean="0"/>
              <a:t> </a:t>
            </a:r>
            <a:r>
              <a:rPr lang="en-US" sz="3200" dirty="0" err="1" smtClean="0"/>
              <a:t>kịp</a:t>
            </a:r>
            <a:r>
              <a:rPr lang="en-US" sz="3200" dirty="0" smtClean="0"/>
              <a:t> </a:t>
            </a:r>
            <a:r>
              <a:rPr lang="en-US" sz="3200" dirty="0" err="1" smtClean="0"/>
              <a:t>thời</a:t>
            </a:r>
            <a:r>
              <a:rPr lang="en-US" sz="3200" dirty="0" smtClean="0"/>
              <a:t> </a:t>
            </a:r>
            <a:r>
              <a:rPr lang="en-US" sz="3200" dirty="0" err="1" smtClean="0"/>
              <a:t>bệnh</a:t>
            </a:r>
            <a:r>
              <a:rPr lang="en-US" sz="3200" dirty="0" smtClean="0"/>
              <a:t> </a:t>
            </a:r>
            <a:r>
              <a:rPr lang="en-US" sz="3200" dirty="0" err="1" smtClean="0"/>
              <a:t>nhân</a:t>
            </a:r>
            <a:r>
              <a:rPr lang="en-US" sz="3200" dirty="0" smtClean="0"/>
              <a:t> </a:t>
            </a:r>
            <a:r>
              <a:rPr lang="en-US" sz="3200" dirty="0" err="1" smtClean="0"/>
              <a:t>sẽ</a:t>
            </a:r>
            <a:r>
              <a:rPr lang="en-US" sz="3200" dirty="0" smtClean="0"/>
              <a:t> </a:t>
            </a:r>
            <a:r>
              <a:rPr lang="en-US" sz="3200" dirty="0" err="1" smtClean="0"/>
              <a:t>thoát</a:t>
            </a:r>
            <a:r>
              <a:rPr lang="en-US" sz="3200" dirty="0" smtClean="0"/>
              <a:t> </a:t>
            </a:r>
            <a:r>
              <a:rPr lang="en-US" sz="3200" dirty="0" err="1" smtClean="0"/>
              <a:t>sốc</a:t>
            </a:r>
            <a:r>
              <a:rPr lang="en-US" sz="3200" dirty="0"/>
              <a:t>.</a:t>
            </a:r>
          </a:p>
        </p:txBody>
      </p:sp>
    </p:spTree>
    <p:extLst>
      <p:ext uri="{BB962C8B-B14F-4D97-AF65-F5344CB8AC3E}">
        <p14:creationId xmlns:p14="http://schemas.microsoft.com/office/powerpoint/2010/main" val="425156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70" name="Group 138"/>
          <p:cNvGrpSpPr>
            <a:grpSpLocks/>
          </p:cNvGrpSpPr>
          <p:nvPr/>
        </p:nvGrpSpPr>
        <p:grpSpPr bwMode="auto">
          <a:xfrm>
            <a:off x="322263" y="1168400"/>
            <a:ext cx="8512175" cy="5492750"/>
            <a:chOff x="336150" y="1183465"/>
            <a:chExt cx="8512351" cy="5491452"/>
          </a:xfrm>
        </p:grpSpPr>
        <p:sp>
          <p:nvSpPr>
            <p:cNvPr id="7172" name="WordArt 15"/>
            <p:cNvSpPr>
              <a:spLocks noChangeArrowheads="1" noChangeShapeType="1" noTextEdit="1"/>
            </p:cNvSpPr>
            <p:nvPr/>
          </p:nvSpPr>
          <p:spPr bwMode="black">
            <a:xfrm rot="18363950">
              <a:off x="3558716" y="1215494"/>
              <a:ext cx="1099755" cy="10564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865964"/>
                </a:avLst>
              </a:prstTxWarp>
            </a:bodyPr>
            <a:lstStyle/>
            <a:p>
              <a:pPr algn="ctr" fontAlgn="base">
                <a:spcBef>
                  <a:spcPct val="0"/>
                </a:spcBef>
                <a:spcAft>
                  <a:spcPct val="0"/>
                </a:spcAft>
              </a:pPr>
              <a:r>
                <a:rPr lang="en-US" sz="700" b="1" kern="10" dirty="0" smtClean="0">
                  <a:solidFill>
                    <a:srgbClr val="8C8C8C"/>
                  </a:solidFill>
                  <a:ea typeface="+mn-lt"/>
                  <a:cs typeface="Arial"/>
                </a:rPr>
                <a:t>2</a:t>
              </a:r>
            </a:p>
          </p:txBody>
        </p:sp>
        <p:sp>
          <p:nvSpPr>
            <p:cNvPr id="7173" name="WordArt 15"/>
            <p:cNvSpPr>
              <a:spLocks noChangeArrowheads="1" noChangeShapeType="1" noTextEdit="1"/>
            </p:cNvSpPr>
            <p:nvPr/>
          </p:nvSpPr>
          <p:spPr bwMode="black">
            <a:xfrm rot="18363950">
              <a:off x="812148" y="1215494"/>
              <a:ext cx="1099755" cy="10564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865964"/>
                </a:avLst>
              </a:prstTxWarp>
            </a:bodyPr>
            <a:lstStyle/>
            <a:p>
              <a:pPr algn="ctr" fontAlgn="base">
                <a:spcBef>
                  <a:spcPct val="0"/>
                </a:spcBef>
                <a:spcAft>
                  <a:spcPct val="0"/>
                </a:spcAft>
              </a:pPr>
              <a:r>
                <a:rPr lang="en-US" sz="700" b="1" kern="10" dirty="0" smtClean="0">
                  <a:solidFill>
                    <a:srgbClr val="8C8C8C"/>
                  </a:solidFill>
                  <a:ea typeface="+mn-lt"/>
                  <a:cs typeface="Arial"/>
                </a:rPr>
                <a:t>1</a:t>
              </a:r>
            </a:p>
          </p:txBody>
        </p:sp>
        <p:grpSp>
          <p:nvGrpSpPr>
            <p:cNvPr id="7174" name="Group 40"/>
            <p:cNvGrpSpPr>
              <a:grpSpLocks/>
            </p:cNvGrpSpPr>
            <p:nvPr/>
          </p:nvGrpSpPr>
          <p:grpSpPr bwMode="auto">
            <a:xfrm>
              <a:off x="336150" y="3681211"/>
              <a:ext cx="8512351" cy="508660"/>
              <a:chOff x="336150" y="3613976"/>
              <a:chExt cx="8512351" cy="508660"/>
            </a:xfrm>
          </p:grpSpPr>
          <p:sp>
            <p:nvSpPr>
              <p:cNvPr id="15" name="Rectangle 14"/>
              <p:cNvSpPr/>
              <p:nvPr/>
            </p:nvSpPr>
            <p:spPr>
              <a:xfrm>
                <a:off x="336150" y="3833388"/>
                <a:ext cx="8512351" cy="63485"/>
              </a:xfrm>
              <a:prstGeom prst="rect">
                <a:avLst/>
              </a:prstGeom>
              <a:solidFill>
                <a:schemeClr val="bg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7" name="Rectangle 6"/>
              <p:cNvSpPr/>
              <p:nvPr/>
            </p:nvSpPr>
            <p:spPr>
              <a:xfrm>
                <a:off x="336150" y="3614365"/>
                <a:ext cx="90489" cy="507880"/>
              </a:xfrm>
              <a:prstGeom prst="rect">
                <a:avLst/>
              </a:prstGeom>
              <a:solidFill>
                <a:schemeClr val="bg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37" name="Rectangle 36"/>
              <p:cNvSpPr/>
              <p:nvPr/>
            </p:nvSpPr>
            <p:spPr>
              <a:xfrm>
                <a:off x="8758011" y="3614365"/>
                <a:ext cx="90490" cy="507880"/>
              </a:xfrm>
              <a:prstGeom prst="rect">
                <a:avLst/>
              </a:prstGeom>
              <a:solidFill>
                <a:schemeClr val="bg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grpSp>
          <p:nvGrpSpPr>
            <p:cNvPr id="7175" name="Group 22"/>
            <p:cNvGrpSpPr>
              <a:grpSpLocks/>
            </p:cNvGrpSpPr>
            <p:nvPr/>
          </p:nvGrpSpPr>
          <p:grpSpPr bwMode="auto">
            <a:xfrm>
              <a:off x="945625" y="1183465"/>
              <a:ext cx="1735367" cy="1735367"/>
              <a:chOff x="1816987" y="1098550"/>
              <a:chExt cx="1602488" cy="1602488"/>
            </a:xfrm>
          </p:grpSpPr>
          <p:sp>
            <p:nvSpPr>
              <p:cNvPr id="12" name="Oval 11"/>
              <p:cNvSpPr/>
              <p:nvPr/>
            </p:nvSpPr>
            <p:spPr>
              <a:xfrm>
                <a:off x="1817114" y="1098550"/>
                <a:ext cx="1602309" cy="1601898"/>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13" name="Donut 12"/>
              <p:cNvSpPr/>
              <p:nvPr/>
            </p:nvSpPr>
            <p:spPr>
              <a:xfrm>
                <a:off x="1864026" y="1145449"/>
                <a:ext cx="1508487" cy="1508100"/>
              </a:xfrm>
              <a:prstGeom prst="donut">
                <a:avLst>
                  <a:gd name="adj" fmla="val 1557"/>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47" name="Rectangle 46"/>
            <p:cNvSpPr/>
            <p:nvPr/>
          </p:nvSpPr>
          <p:spPr>
            <a:xfrm>
              <a:off x="1753816" y="2908670"/>
              <a:ext cx="127003" cy="896725"/>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nvGrpSpPr>
            <p:cNvPr id="7177" name="Group 24"/>
            <p:cNvGrpSpPr>
              <a:grpSpLocks/>
            </p:cNvGrpSpPr>
            <p:nvPr/>
          </p:nvGrpSpPr>
          <p:grpSpPr bwMode="auto">
            <a:xfrm>
              <a:off x="3706911" y="1183465"/>
              <a:ext cx="1735367" cy="1735367"/>
              <a:chOff x="3748986" y="1098550"/>
              <a:chExt cx="1602488" cy="1602488"/>
            </a:xfrm>
          </p:grpSpPr>
          <p:sp>
            <p:nvSpPr>
              <p:cNvPr id="52" name="Oval 51"/>
              <p:cNvSpPr/>
              <p:nvPr/>
            </p:nvSpPr>
            <p:spPr>
              <a:xfrm>
                <a:off x="3748590" y="1098550"/>
                <a:ext cx="1602310" cy="1601898"/>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53" name="Donut 52"/>
              <p:cNvSpPr/>
              <p:nvPr/>
            </p:nvSpPr>
            <p:spPr>
              <a:xfrm>
                <a:off x="3795501" y="1145449"/>
                <a:ext cx="1508487" cy="1508100"/>
              </a:xfrm>
              <a:prstGeom prst="donut">
                <a:avLst>
                  <a:gd name="adj" fmla="val 1557"/>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54" name="Rectangle 53"/>
            <p:cNvSpPr/>
            <p:nvPr/>
          </p:nvSpPr>
          <p:spPr>
            <a:xfrm>
              <a:off x="4514536" y="2908670"/>
              <a:ext cx="127003" cy="896725"/>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nvGrpSpPr>
            <p:cNvPr id="7179" name="Group 25"/>
            <p:cNvGrpSpPr>
              <a:grpSpLocks/>
            </p:cNvGrpSpPr>
            <p:nvPr/>
          </p:nvGrpSpPr>
          <p:grpSpPr bwMode="auto">
            <a:xfrm>
              <a:off x="6408256" y="1183465"/>
              <a:ext cx="1735367" cy="1735367"/>
              <a:chOff x="5715000" y="1098550"/>
              <a:chExt cx="1602488" cy="1602488"/>
            </a:xfrm>
          </p:grpSpPr>
          <p:sp>
            <p:nvSpPr>
              <p:cNvPr id="59" name="Oval 58"/>
              <p:cNvSpPr/>
              <p:nvPr/>
            </p:nvSpPr>
            <p:spPr>
              <a:xfrm>
                <a:off x="5715191" y="1098550"/>
                <a:ext cx="1602310" cy="1601898"/>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60" name="Donut 59"/>
              <p:cNvSpPr/>
              <p:nvPr/>
            </p:nvSpPr>
            <p:spPr>
              <a:xfrm>
                <a:off x="5762102" y="1145449"/>
                <a:ext cx="1508487" cy="1508100"/>
              </a:xfrm>
              <a:prstGeom prst="donut">
                <a:avLst>
                  <a:gd name="adj" fmla="val 1557"/>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61" name="Rectangle 60"/>
            <p:cNvSpPr/>
            <p:nvPr/>
          </p:nvSpPr>
          <p:spPr>
            <a:xfrm>
              <a:off x="7216517" y="2908670"/>
              <a:ext cx="127003" cy="896725"/>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nvGrpSpPr>
            <p:cNvPr id="7181" name="Group 112"/>
            <p:cNvGrpSpPr>
              <a:grpSpLocks/>
            </p:cNvGrpSpPr>
            <p:nvPr/>
          </p:nvGrpSpPr>
          <p:grpSpPr bwMode="auto">
            <a:xfrm flipV="1">
              <a:off x="2330672" y="4939550"/>
              <a:ext cx="1735367" cy="1735367"/>
              <a:chOff x="1816987" y="1098550"/>
              <a:chExt cx="1602488" cy="1602488"/>
            </a:xfrm>
          </p:grpSpPr>
          <p:sp>
            <p:nvSpPr>
              <p:cNvPr id="118" name="Oval 117"/>
              <p:cNvSpPr/>
              <p:nvPr/>
            </p:nvSpPr>
            <p:spPr>
              <a:xfrm>
                <a:off x="1816450" y="1098550"/>
                <a:ext cx="1602309" cy="1601897"/>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119" name="Donut 118"/>
              <p:cNvSpPr/>
              <p:nvPr/>
            </p:nvSpPr>
            <p:spPr>
              <a:xfrm>
                <a:off x="1863362" y="1145449"/>
                <a:ext cx="1508487" cy="1508099"/>
              </a:xfrm>
              <a:prstGeom prst="donut">
                <a:avLst>
                  <a:gd name="adj" fmla="val 1557"/>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16" name="Rectangle 115"/>
            <p:cNvSpPr/>
            <p:nvPr/>
          </p:nvSpPr>
          <p:spPr>
            <a:xfrm flipV="1">
              <a:off x="3139733" y="4056161"/>
              <a:ext cx="125415" cy="89355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nvGrpSpPr>
            <p:cNvPr id="7183" name="Group 120"/>
            <p:cNvGrpSpPr>
              <a:grpSpLocks/>
            </p:cNvGrpSpPr>
            <p:nvPr/>
          </p:nvGrpSpPr>
          <p:grpSpPr bwMode="auto">
            <a:xfrm flipV="1">
              <a:off x="5091958" y="4939550"/>
              <a:ext cx="1735367" cy="1735367"/>
              <a:chOff x="3748986" y="1098550"/>
              <a:chExt cx="1602488" cy="1602488"/>
            </a:xfrm>
          </p:grpSpPr>
          <p:sp>
            <p:nvSpPr>
              <p:cNvPr id="126" name="Oval 125"/>
              <p:cNvSpPr/>
              <p:nvPr/>
            </p:nvSpPr>
            <p:spPr>
              <a:xfrm>
                <a:off x="3749392" y="1098550"/>
                <a:ext cx="1602309" cy="1601897"/>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127" name="Donut 126"/>
              <p:cNvSpPr/>
              <p:nvPr/>
            </p:nvSpPr>
            <p:spPr>
              <a:xfrm>
                <a:off x="3796303" y="1145449"/>
                <a:ext cx="1508487" cy="1508099"/>
              </a:xfrm>
              <a:prstGeom prst="donut">
                <a:avLst>
                  <a:gd name="adj" fmla="val 1557"/>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7184" name="Group 84"/>
            <p:cNvGrpSpPr>
              <a:grpSpLocks/>
            </p:cNvGrpSpPr>
            <p:nvPr/>
          </p:nvGrpSpPr>
          <p:grpSpPr bwMode="auto">
            <a:xfrm>
              <a:off x="1671340" y="3777620"/>
              <a:ext cx="5754405" cy="303143"/>
              <a:chOff x="1671340" y="3710385"/>
              <a:chExt cx="5754405" cy="303143"/>
            </a:xfrm>
          </p:grpSpPr>
          <p:grpSp>
            <p:nvGrpSpPr>
              <p:cNvPr id="7199" name="Group 44"/>
              <p:cNvGrpSpPr>
                <a:grpSpLocks/>
              </p:cNvGrpSpPr>
              <p:nvPr/>
            </p:nvGrpSpPr>
            <p:grpSpPr bwMode="auto">
              <a:xfrm>
                <a:off x="1671340" y="3721756"/>
                <a:ext cx="291774" cy="291772"/>
                <a:chOff x="1574932" y="3625347"/>
                <a:chExt cx="484590" cy="484589"/>
              </a:xfrm>
            </p:grpSpPr>
            <p:sp>
              <p:nvSpPr>
                <p:cNvPr id="8" name="Oval 7"/>
                <p:cNvSpPr/>
                <p:nvPr/>
              </p:nvSpPr>
              <p:spPr>
                <a:xfrm>
                  <a:off x="1574807" y="3607781"/>
                  <a:ext cx="485141" cy="519286"/>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39" name="Oval 38"/>
                <p:cNvSpPr/>
                <p:nvPr/>
              </p:nvSpPr>
              <p:spPr>
                <a:xfrm>
                  <a:off x="1667091" y="3715855"/>
                  <a:ext cx="300577" cy="303138"/>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grpSp>
            <p:nvGrpSpPr>
              <p:cNvPr id="7200" name="Group 47"/>
              <p:cNvGrpSpPr>
                <a:grpSpLocks/>
              </p:cNvGrpSpPr>
              <p:nvPr/>
            </p:nvGrpSpPr>
            <p:grpSpPr bwMode="auto">
              <a:xfrm>
                <a:off x="4432626" y="3721756"/>
                <a:ext cx="291774" cy="291772"/>
                <a:chOff x="4336218" y="3625347"/>
                <a:chExt cx="484590" cy="484589"/>
              </a:xfrm>
            </p:grpSpPr>
            <p:sp>
              <p:nvSpPr>
                <p:cNvPr id="50" name="Oval 49"/>
                <p:cNvSpPr/>
                <p:nvPr/>
              </p:nvSpPr>
              <p:spPr>
                <a:xfrm>
                  <a:off x="4335153" y="3607781"/>
                  <a:ext cx="485141" cy="519286"/>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51" name="Oval 50"/>
                <p:cNvSpPr/>
                <p:nvPr/>
              </p:nvSpPr>
              <p:spPr>
                <a:xfrm>
                  <a:off x="4427435" y="3715855"/>
                  <a:ext cx="300577" cy="303138"/>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grpSp>
            <p:nvGrpSpPr>
              <p:cNvPr id="7201" name="Group 83"/>
              <p:cNvGrpSpPr>
                <a:grpSpLocks/>
              </p:cNvGrpSpPr>
              <p:nvPr/>
            </p:nvGrpSpPr>
            <p:grpSpPr bwMode="auto">
              <a:xfrm>
                <a:off x="7133971" y="3721756"/>
                <a:ext cx="291774" cy="291772"/>
                <a:chOff x="7037563" y="3625347"/>
                <a:chExt cx="484590" cy="484589"/>
              </a:xfrm>
            </p:grpSpPr>
            <p:sp>
              <p:nvSpPr>
                <p:cNvPr id="57" name="Oval 56"/>
                <p:cNvSpPr/>
                <p:nvPr/>
              </p:nvSpPr>
              <p:spPr>
                <a:xfrm>
                  <a:off x="7037555" y="3607781"/>
                  <a:ext cx="485141" cy="519286"/>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58" name="Oval 57"/>
                <p:cNvSpPr/>
                <p:nvPr/>
              </p:nvSpPr>
              <p:spPr>
                <a:xfrm>
                  <a:off x="7129836" y="3715855"/>
                  <a:ext cx="300577" cy="303138"/>
                </a:xfrm>
                <a:prstGeom prst="ellipse">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grpSp>
            <p:nvGrpSpPr>
              <p:cNvPr id="7202" name="Group 45"/>
              <p:cNvGrpSpPr>
                <a:grpSpLocks/>
              </p:cNvGrpSpPr>
              <p:nvPr/>
            </p:nvGrpSpPr>
            <p:grpSpPr bwMode="auto">
              <a:xfrm>
                <a:off x="3056387" y="3710385"/>
                <a:ext cx="291774" cy="291772"/>
                <a:chOff x="2959979" y="3613976"/>
                <a:chExt cx="484590" cy="484589"/>
              </a:xfrm>
            </p:grpSpPr>
            <p:sp>
              <p:nvSpPr>
                <p:cNvPr id="114" name="Oval 113"/>
                <p:cNvSpPr/>
                <p:nvPr/>
              </p:nvSpPr>
              <p:spPr>
                <a:xfrm flipV="1">
                  <a:off x="2961299" y="3596843"/>
                  <a:ext cx="482504" cy="519288"/>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115" name="Oval 114"/>
                <p:cNvSpPr/>
                <p:nvPr/>
              </p:nvSpPr>
              <p:spPr>
                <a:xfrm flipV="1">
                  <a:off x="3050945" y="3704919"/>
                  <a:ext cx="303213" cy="303136"/>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grpSp>
            <p:nvGrpSpPr>
              <p:cNvPr id="7203" name="Group 81"/>
              <p:cNvGrpSpPr>
                <a:grpSpLocks/>
              </p:cNvGrpSpPr>
              <p:nvPr/>
            </p:nvGrpSpPr>
            <p:grpSpPr bwMode="auto">
              <a:xfrm>
                <a:off x="5817673" y="3710385"/>
                <a:ext cx="291774" cy="291772"/>
                <a:chOff x="5721265" y="3613976"/>
                <a:chExt cx="484590" cy="484589"/>
              </a:xfrm>
            </p:grpSpPr>
            <p:sp>
              <p:nvSpPr>
                <p:cNvPr id="122" name="Oval 121"/>
                <p:cNvSpPr/>
                <p:nvPr/>
              </p:nvSpPr>
              <p:spPr>
                <a:xfrm flipV="1">
                  <a:off x="5721644" y="3596843"/>
                  <a:ext cx="485141" cy="519288"/>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123" name="Oval 122"/>
                <p:cNvSpPr/>
                <p:nvPr/>
              </p:nvSpPr>
              <p:spPr>
                <a:xfrm flipV="1">
                  <a:off x="5813927" y="3704919"/>
                  <a:ext cx="300577" cy="303136"/>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grpSp>
        <p:sp>
          <p:nvSpPr>
            <p:cNvPr id="124" name="Rectangle 123"/>
            <p:cNvSpPr/>
            <p:nvPr/>
          </p:nvSpPr>
          <p:spPr>
            <a:xfrm flipV="1">
              <a:off x="5900452" y="4056161"/>
              <a:ext cx="127003" cy="89355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7186" name="WordArt 15"/>
            <p:cNvSpPr>
              <a:spLocks noChangeArrowheads="1" noChangeShapeType="1" noTextEdit="1"/>
            </p:cNvSpPr>
            <p:nvPr/>
          </p:nvSpPr>
          <p:spPr bwMode="black">
            <a:xfrm rot="18363950">
              <a:off x="6283550" y="1215494"/>
              <a:ext cx="1099755" cy="10564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865964"/>
                </a:avLst>
              </a:prstTxWarp>
            </a:bodyPr>
            <a:lstStyle/>
            <a:p>
              <a:pPr algn="ctr" fontAlgn="base">
                <a:spcBef>
                  <a:spcPct val="0"/>
                </a:spcBef>
                <a:spcAft>
                  <a:spcPct val="0"/>
                </a:spcAft>
              </a:pPr>
              <a:r>
                <a:rPr lang="en-US" sz="700" b="1" kern="10" dirty="0">
                  <a:solidFill>
                    <a:srgbClr val="8C8C8C"/>
                  </a:solidFill>
                  <a:ea typeface="+mn-lt"/>
                  <a:cs typeface="Arial"/>
                </a:rPr>
                <a:t>3</a:t>
              </a:r>
              <a:endParaRPr lang="en-US" sz="700" b="1" kern="10" dirty="0" smtClean="0">
                <a:solidFill>
                  <a:srgbClr val="8C8C8C"/>
                </a:solidFill>
                <a:ea typeface="+mn-lt"/>
                <a:cs typeface="Arial"/>
              </a:endParaRPr>
            </a:p>
          </p:txBody>
        </p:sp>
        <p:sp>
          <p:nvSpPr>
            <p:cNvPr id="7187" name="WordArt 15"/>
            <p:cNvSpPr>
              <a:spLocks noChangeArrowheads="1" noChangeShapeType="1" noTextEdit="1"/>
            </p:cNvSpPr>
            <p:nvPr/>
          </p:nvSpPr>
          <p:spPr bwMode="black">
            <a:xfrm rot="-3236050">
              <a:off x="2164866" y="4942669"/>
              <a:ext cx="1099755" cy="10564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865964"/>
                </a:avLst>
              </a:prstTxWarp>
            </a:bodyPr>
            <a:lstStyle/>
            <a:p>
              <a:pPr algn="ctr" fontAlgn="base">
                <a:spcBef>
                  <a:spcPct val="0"/>
                </a:spcBef>
                <a:spcAft>
                  <a:spcPct val="0"/>
                </a:spcAft>
              </a:pPr>
              <a:r>
                <a:rPr lang="en-US" sz="700" b="1" kern="10" dirty="0">
                  <a:solidFill>
                    <a:srgbClr val="8C8C8C"/>
                  </a:solidFill>
                  <a:ea typeface="+mn-lt"/>
                  <a:cs typeface="Arial"/>
                </a:rPr>
                <a:t>4</a:t>
              </a:r>
              <a:endParaRPr lang="en-US" sz="700" b="1" kern="10" dirty="0" smtClean="0">
                <a:solidFill>
                  <a:srgbClr val="8C8C8C"/>
                </a:solidFill>
                <a:ea typeface="+mn-lt"/>
                <a:cs typeface="Arial"/>
              </a:endParaRPr>
            </a:p>
          </p:txBody>
        </p:sp>
        <p:sp>
          <p:nvSpPr>
            <p:cNvPr id="7188" name="WordArt 15"/>
            <p:cNvSpPr>
              <a:spLocks noChangeArrowheads="1" noChangeShapeType="1" noTextEdit="1"/>
            </p:cNvSpPr>
            <p:nvPr/>
          </p:nvSpPr>
          <p:spPr bwMode="black">
            <a:xfrm rot="-3236050">
              <a:off x="4985947" y="4942669"/>
              <a:ext cx="1099755" cy="10564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865964"/>
                </a:avLst>
              </a:prstTxWarp>
            </a:bodyPr>
            <a:lstStyle/>
            <a:p>
              <a:pPr algn="ctr" fontAlgn="base">
                <a:spcBef>
                  <a:spcPct val="0"/>
                </a:spcBef>
                <a:spcAft>
                  <a:spcPct val="0"/>
                </a:spcAft>
              </a:pPr>
              <a:r>
                <a:rPr lang="en-US" sz="700" b="1" kern="10" dirty="0" smtClean="0">
                  <a:solidFill>
                    <a:srgbClr val="8C8C8C"/>
                  </a:solidFill>
                  <a:ea typeface="+mn-lt"/>
                  <a:cs typeface="Arial"/>
                </a:rPr>
                <a:t>5</a:t>
              </a:r>
            </a:p>
          </p:txBody>
        </p:sp>
        <p:cxnSp>
          <p:nvCxnSpPr>
            <p:cNvPr id="10" name="Straight Connector 9"/>
            <p:cNvCxnSpPr>
              <a:stCxn id="13" idx="4"/>
              <a:endCxn id="39" idx="0"/>
            </p:cNvCxnSpPr>
            <p:nvPr/>
          </p:nvCxnSpPr>
          <p:spPr>
            <a:xfrm>
              <a:off x="1812556" y="2867405"/>
              <a:ext cx="4762" cy="9760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4"/>
              <a:endCxn id="51" idx="0"/>
            </p:cNvCxnSpPr>
            <p:nvPr/>
          </p:nvCxnSpPr>
          <p:spPr>
            <a:xfrm>
              <a:off x="4574863" y="2867405"/>
              <a:ext cx="3175" cy="9760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0" idx="4"/>
              <a:endCxn id="58" idx="0"/>
            </p:cNvCxnSpPr>
            <p:nvPr/>
          </p:nvCxnSpPr>
          <p:spPr>
            <a:xfrm>
              <a:off x="7275255" y="2867405"/>
              <a:ext cx="4763" cy="9760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19" idx="4"/>
              <a:endCxn id="115" idx="0"/>
            </p:cNvCxnSpPr>
            <p:nvPr/>
          </p:nvCxnSpPr>
          <p:spPr>
            <a:xfrm flipV="1">
              <a:off x="3198471" y="4014896"/>
              <a:ext cx="3175" cy="9760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27" idx="4"/>
              <a:endCxn id="123" idx="0"/>
            </p:cNvCxnSpPr>
            <p:nvPr/>
          </p:nvCxnSpPr>
          <p:spPr>
            <a:xfrm flipV="1">
              <a:off x="5959191" y="4014896"/>
              <a:ext cx="4762" cy="9760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94" name="TextBox 140"/>
            <p:cNvSpPr txBox="1">
              <a:spLocks noChangeArrowheads="1"/>
            </p:cNvSpPr>
            <p:nvPr/>
          </p:nvSpPr>
          <p:spPr bwMode="auto">
            <a:xfrm>
              <a:off x="1247109" y="1574207"/>
              <a:ext cx="1132396" cy="95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1400" b="1" dirty="0" err="1" smtClean="0">
                  <a:solidFill>
                    <a:srgbClr val="FFFF00"/>
                  </a:solidFill>
                  <a:cs typeface="Arial" charset="0"/>
                  <a:hlinkClick r:id="rId3" action="ppaction://hlinksldjump"/>
                </a:rPr>
                <a:t>Kiểm</a:t>
              </a:r>
              <a:r>
                <a:rPr lang="en-US" sz="1400" b="1" dirty="0" smtClean="0">
                  <a:solidFill>
                    <a:srgbClr val="FFFF00"/>
                  </a:solidFill>
                  <a:cs typeface="Arial" charset="0"/>
                  <a:hlinkClick r:id="rId3" action="ppaction://hlinksldjump"/>
                </a:rPr>
                <a:t> </a:t>
              </a:r>
              <a:r>
                <a:rPr lang="en-US" sz="1400" b="1" dirty="0" err="1" smtClean="0">
                  <a:solidFill>
                    <a:srgbClr val="FFFF00"/>
                  </a:solidFill>
                  <a:cs typeface="Arial" charset="0"/>
                  <a:hlinkClick r:id="rId3" action="ppaction://hlinksldjump"/>
                </a:rPr>
                <a:t>soát</a:t>
              </a:r>
              <a:r>
                <a:rPr lang="en-US" sz="1400" b="1" dirty="0" smtClean="0">
                  <a:solidFill>
                    <a:srgbClr val="FFFF00"/>
                  </a:solidFill>
                  <a:cs typeface="Arial" charset="0"/>
                  <a:hlinkClick r:id="rId3" action="ppaction://hlinksldjump"/>
                </a:rPr>
                <a:t> </a:t>
              </a:r>
              <a:r>
                <a:rPr lang="en-US" sz="1400" b="1" dirty="0" err="1" smtClean="0">
                  <a:solidFill>
                    <a:srgbClr val="FFFF00"/>
                  </a:solidFill>
                  <a:cs typeface="Arial" charset="0"/>
                  <a:hlinkClick r:id="rId3" action="ppaction://hlinksldjump"/>
                </a:rPr>
                <a:t>huyết</a:t>
              </a:r>
              <a:r>
                <a:rPr lang="en-US" sz="1400" b="1" dirty="0" smtClean="0">
                  <a:solidFill>
                    <a:srgbClr val="FFFF00"/>
                  </a:solidFill>
                  <a:cs typeface="Arial" charset="0"/>
                  <a:hlinkClick r:id="rId3" action="ppaction://hlinksldjump"/>
                </a:rPr>
                <a:t> </a:t>
              </a:r>
              <a:r>
                <a:rPr lang="en-US" sz="1400" b="1" dirty="0" err="1" smtClean="0">
                  <a:solidFill>
                    <a:srgbClr val="FFFF00"/>
                  </a:solidFill>
                  <a:cs typeface="Arial" charset="0"/>
                  <a:hlinkClick r:id="rId3" action="ppaction://hlinksldjump"/>
                </a:rPr>
                <a:t>áp</a:t>
              </a:r>
              <a:r>
                <a:rPr lang="en-US" sz="1400" b="1" dirty="0" smtClean="0">
                  <a:solidFill>
                    <a:srgbClr val="FFFF00"/>
                  </a:solidFill>
                  <a:cs typeface="Arial" charset="0"/>
                  <a:hlinkClick r:id="rId3" action="ppaction://hlinksldjump"/>
                </a:rPr>
                <a:t> </a:t>
              </a:r>
              <a:r>
                <a:rPr lang="en-US" sz="1400" b="1" dirty="0" err="1" smtClean="0">
                  <a:solidFill>
                    <a:srgbClr val="FFFF00"/>
                  </a:solidFill>
                  <a:cs typeface="Arial" charset="0"/>
                  <a:hlinkClick r:id="rId3" action="ppaction://hlinksldjump"/>
                </a:rPr>
                <a:t>cao</a:t>
              </a:r>
              <a:r>
                <a:rPr lang="en-US" sz="1400" b="1" dirty="0" smtClean="0">
                  <a:solidFill>
                    <a:srgbClr val="FFFF00"/>
                  </a:solidFill>
                  <a:cs typeface="Arial" charset="0"/>
                  <a:hlinkClick r:id="rId3" action="ppaction://hlinksldjump"/>
                </a:rPr>
                <a:t> ( </a:t>
              </a:r>
              <a:r>
                <a:rPr lang="en-US" sz="1400" b="1" dirty="0" err="1" smtClean="0">
                  <a:solidFill>
                    <a:srgbClr val="FFFF00"/>
                  </a:solidFill>
                  <a:cs typeface="Arial" charset="0"/>
                  <a:hlinkClick r:id="rId3" action="ppaction://hlinksldjump"/>
                </a:rPr>
                <a:t>tăng</a:t>
              </a:r>
              <a:r>
                <a:rPr lang="en-US" sz="1400" b="1" dirty="0" smtClean="0">
                  <a:solidFill>
                    <a:srgbClr val="FFFF00"/>
                  </a:solidFill>
                  <a:cs typeface="Arial" charset="0"/>
                  <a:hlinkClick r:id="rId3" action="ppaction://hlinksldjump"/>
                </a:rPr>
                <a:t> </a:t>
              </a:r>
              <a:r>
                <a:rPr lang="en-US" sz="1400" b="1" dirty="0" err="1" smtClean="0">
                  <a:solidFill>
                    <a:srgbClr val="FFFF00"/>
                  </a:solidFill>
                  <a:cs typeface="Arial" charset="0"/>
                  <a:hlinkClick r:id="rId3" action="ppaction://hlinksldjump"/>
                </a:rPr>
                <a:t>huyết</a:t>
              </a:r>
              <a:r>
                <a:rPr lang="en-US" sz="1400" b="1" dirty="0" smtClean="0">
                  <a:solidFill>
                    <a:srgbClr val="FFFF00"/>
                  </a:solidFill>
                  <a:cs typeface="Arial" charset="0"/>
                  <a:hlinkClick r:id="rId3" action="ppaction://hlinksldjump"/>
                </a:rPr>
                <a:t> </a:t>
              </a:r>
              <a:r>
                <a:rPr lang="en-US" sz="1400" b="1" dirty="0" err="1" smtClean="0">
                  <a:solidFill>
                    <a:srgbClr val="FFFF00"/>
                  </a:solidFill>
                  <a:cs typeface="Arial" charset="0"/>
                  <a:hlinkClick r:id="rId3" action="ppaction://hlinksldjump"/>
                </a:rPr>
                <a:t>áp</a:t>
              </a:r>
              <a:r>
                <a:rPr lang="en-US" sz="1400" b="1" dirty="0" smtClean="0">
                  <a:solidFill>
                    <a:srgbClr val="FFFF00"/>
                  </a:solidFill>
                  <a:cs typeface="Arial" charset="0"/>
                  <a:hlinkClick r:id="rId3" action="ppaction://hlinksldjump"/>
                </a:rPr>
                <a:t>)</a:t>
              </a:r>
              <a:endParaRPr lang="en-US" sz="1400" b="1" dirty="0" smtClean="0">
                <a:solidFill>
                  <a:srgbClr val="FFFF00"/>
                </a:solidFill>
                <a:cs typeface="Arial" charset="0"/>
              </a:endParaRPr>
            </a:p>
          </p:txBody>
        </p:sp>
        <p:sp>
          <p:nvSpPr>
            <p:cNvPr id="7195" name="TextBox 141"/>
            <p:cNvSpPr txBox="1">
              <a:spLocks noChangeArrowheads="1"/>
            </p:cNvSpPr>
            <p:nvPr/>
          </p:nvSpPr>
          <p:spPr bwMode="auto">
            <a:xfrm>
              <a:off x="4026127" y="1251118"/>
              <a:ext cx="1132396" cy="160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1400" b="1" dirty="0" err="1" smtClean="0">
                  <a:solidFill>
                    <a:schemeClr val="accent3">
                      <a:lumMod val="50000"/>
                    </a:schemeClr>
                  </a:solidFill>
                  <a:cs typeface="Arial" charset="0"/>
                  <a:hlinkClick r:id="rId4" action="ppaction://hlinksldjump"/>
                </a:rPr>
                <a:t>Hạ</a:t>
              </a:r>
              <a:r>
                <a:rPr lang="en-US" sz="1400" b="1" dirty="0" smtClean="0">
                  <a:solidFill>
                    <a:schemeClr val="accent3">
                      <a:lumMod val="50000"/>
                    </a:schemeClr>
                  </a:solidFill>
                  <a:cs typeface="Arial" charset="0"/>
                  <a:hlinkClick r:id="rId4" action="ppaction://hlinksldjump"/>
                </a:rPr>
                <a:t> </a:t>
              </a:r>
              <a:r>
                <a:rPr lang="en-US" sz="1400" b="1" dirty="0" err="1" smtClean="0">
                  <a:solidFill>
                    <a:schemeClr val="accent3">
                      <a:lumMod val="50000"/>
                    </a:schemeClr>
                  </a:solidFill>
                  <a:cs typeface="Arial" charset="0"/>
                  <a:hlinkClick r:id="rId4" action="ppaction://hlinksldjump"/>
                </a:rPr>
                <a:t>thấp</a:t>
              </a:r>
              <a:r>
                <a:rPr lang="en-US" sz="1400" b="1" dirty="0" smtClean="0">
                  <a:solidFill>
                    <a:schemeClr val="accent3">
                      <a:lumMod val="50000"/>
                    </a:schemeClr>
                  </a:solidFill>
                  <a:cs typeface="Arial" charset="0"/>
                  <a:hlinkClick r:id="rId4" action="ppaction://hlinksldjump"/>
                </a:rPr>
                <a:t> cholesterol </a:t>
              </a:r>
              <a:r>
                <a:rPr lang="en-US" sz="1400" b="1" dirty="0" err="1" smtClean="0">
                  <a:solidFill>
                    <a:schemeClr val="accent3">
                      <a:lumMod val="50000"/>
                    </a:schemeClr>
                  </a:solidFill>
                  <a:cs typeface="Arial" charset="0"/>
                  <a:hlinkClick r:id="rId4" action="ppaction://hlinksldjump"/>
                </a:rPr>
                <a:t>và</a:t>
              </a:r>
              <a:r>
                <a:rPr lang="en-US" sz="1400" b="1" dirty="0" smtClean="0">
                  <a:solidFill>
                    <a:schemeClr val="accent3">
                      <a:lumMod val="50000"/>
                    </a:schemeClr>
                  </a:solidFill>
                  <a:cs typeface="Arial" charset="0"/>
                  <a:hlinkClick r:id="rId4" action="ppaction://hlinksldjump"/>
                </a:rPr>
                <a:t> </a:t>
              </a:r>
              <a:r>
                <a:rPr lang="en-US" sz="1400" b="1" dirty="0" err="1" smtClean="0">
                  <a:solidFill>
                    <a:schemeClr val="accent3">
                      <a:lumMod val="50000"/>
                    </a:schemeClr>
                  </a:solidFill>
                  <a:cs typeface="Arial" charset="0"/>
                  <a:hlinkClick r:id="rId4" action="ppaction://hlinksldjump"/>
                </a:rPr>
                <a:t>chất</a:t>
              </a:r>
              <a:r>
                <a:rPr lang="en-US" sz="1400" b="1" dirty="0" smtClean="0">
                  <a:solidFill>
                    <a:schemeClr val="accent3">
                      <a:lumMod val="50000"/>
                    </a:schemeClr>
                  </a:solidFill>
                  <a:cs typeface="Arial" charset="0"/>
                  <a:hlinkClick r:id="rId4" action="ppaction://hlinksldjump"/>
                </a:rPr>
                <a:t> </a:t>
              </a:r>
              <a:r>
                <a:rPr lang="en-US" sz="1400" b="1" dirty="0" err="1" smtClean="0">
                  <a:solidFill>
                    <a:schemeClr val="accent3">
                      <a:lumMod val="50000"/>
                    </a:schemeClr>
                  </a:solidFill>
                  <a:cs typeface="Arial" charset="0"/>
                  <a:hlinkClick r:id="rId4" action="ppaction://hlinksldjump"/>
                </a:rPr>
                <a:t>béo</a:t>
              </a:r>
              <a:r>
                <a:rPr lang="en-US" sz="1400" b="1" dirty="0" smtClean="0">
                  <a:solidFill>
                    <a:schemeClr val="accent3">
                      <a:lumMod val="50000"/>
                    </a:schemeClr>
                  </a:solidFill>
                  <a:cs typeface="Arial" charset="0"/>
                  <a:hlinkClick r:id="rId4" action="ppaction://hlinksldjump"/>
                </a:rPr>
                <a:t> </a:t>
              </a:r>
              <a:r>
                <a:rPr lang="en-US" sz="1400" b="1" dirty="0" err="1" smtClean="0">
                  <a:solidFill>
                    <a:schemeClr val="accent3">
                      <a:lumMod val="50000"/>
                    </a:schemeClr>
                  </a:solidFill>
                  <a:cs typeface="Arial" charset="0"/>
                  <a:hlinkClick r:id="rId4" action="ppaction://hlinksldjump"/>
                </a:rPr>
                <a:t>bão</a:t>
              </a:r>
              <a:r>
                <a:rPr lang="en-US" sz="1400" b="1" dirty="0" smtClean="0">
                  <a:solidFill>
                    <a:schemeClr val="accent3">
                      <a:lumMod val="50000"/>
                    </a:schemeClr>
                  </a:solidFill>
                  <a:cs typeface="Arial" charset="0"/>
                  <a:hlinkClick r:id="rId4" action="ppaction://hlinksldjump"/>
                </a:rPr>
                <a:t> </a:t>
              </a:r>
              <a:r>
                <a:rPr lang="en-US" sz="1400" b="1" dirty="0" err="1" smtClean="0">
                  <a:solidFill>
                    <a:schemeClr val="accent3">
                      <a:lumMod val="50000"/>
                    </a:schemeClr>
                  </a:solidFill>
                  <a:cs typeface="Arial" charset="0"/>
                  <a:hlinkClick r:id="rId4" action="ppaction://hlinksldjump"/>
                </a:rPr>
                <a:t>hòa</a:t>
              </a:r>
              <a:r>
                <a:rPr lang="en-US" sz="1400" b="1" dirty="0" smtClean="0">
                  <a:solidFill>
                    <a:schemeClr val="accent3">
                      <a:lumMod val="50000"/>
                    </a:schemeClr>
                  </a:solidFill>
                  <a:cs typeface="Arial" charset="0"/>
                  <a:hlinkClick r:id="rId4" action="ppaction://hlinksldjump"/>
                </a:rPr>
                <a:t> </a:t>
              </a:r>
              <a:r>
                <a:rPr lang="en-US" sz="1400" b="1" dirty="0" err="1" smtClean="0">
                  <a:solidFill>
                    <a:schemeClr val="accent3">
                      <a:lumMod val="50000"/>
                    </a:schemeClr>
                  </a:solidFill>
                  <a:cs typeface="Arial" charset="0"/>
                  <a:hlinkClick r:id="rId4" action="ppaction://hlinksldjump"/>
                </a:rPr>
                <a:t>trong</a:t>
              </a:r>
              <a:r>
                <a:rPr lang="en-US" sz="1400" b="1" dirty="0" smtClean="0">
                  <a:solidFill>
                    <a:schemeClr val="accent3">
                      <a:lumMod val="50000"/>
                    </a:schemeClr>
                  </a:solidFill>
                  <a:cs typeface="Arial" charset="0"/>
                  <a:hlinkClick r:id="rId4" action="ppaction://hlinksldjump"/>
                </a:rPr>
                <a:t> </a:t>
              </a:r>
              <a:r>
                <a:rPr lang="en-US" sz="1400" b="1" dirty="0" err="1" smtClean="0">
                  <a:solidFill>
                    <a:schemeClr val="accent3">
                      <a:lumMod val="50000"/>
                    </a:schemeClr>
                  </a:solidFill>
                  <a:cs typeface="Arial" charset="0"/>
                  <a:hlinkClick r:id="rId4" action="ppaction://hlinksldjump"/>
                </a:rPr>
                <a:t>chế</a:t>
              </a:r>
              <a:r>
                <a:rPr lang="en-US" sz="1400" b="1" dirty="0" smtClean="0">
                  <a:solidFill>
                    <a:schemeClr val="accent3">
                      <a:lumMod val="50000"/>
                    </a:schemeClr>
                  </a:solidFill>
                  <a:cs typeface="Arial" charset="0"/>
                  <a:hlinkClick r:id="rId4" action="ppaction://hlinksldjump"/>
                </a:rPr>
                <a:t> </a:t>
              </a:r>
              <a:r>
                <a:rPr lang="en-US" sz="1400" b="1" dirty="0" err="1" smtClean="0">
                  <a:solidFill>
                    <a:schemeClr val="accent3">
                      <a:lumMod val="50000"/>
                    </a:schemeClr>
                  </a:solidFill>
                  <a:cs typeface="Arial" charset="0"/>
                  <a:hlinkClick r:id="rId4" action="ppaction://hlinksldjump"/>
                </a:rPr>
                <a:t>độ</a:t>
              </a:r>
              <a:r>
                <a:rPr lang="en-US" sz="1400" b="1" dirty="0" smtClean="0">
                  <a:solidFill>
                    <a:schemeClr val="accent3">
                      <a:lumMod val="50000"/>
                    </a:schemeClr>
                  </a:solidFill>
                  <a:cs typeface="Arial" charset="0"/>
                  <a:hlinkClick r:id="rId4" action="ppaction://hlinksldjump"/>
                </a:rPr>
                <a:t> </a:t>
              </a:r>
              <a:r>
                <a:rPr lang="en-US" sz="1400" b="1" dirty="0" err="1" smtClean="0">
                  <a:solidFill>
                    <a:schemeClr val="accent3">
                      <a:lumMod val="50000"/>
                    </a:schemeClr>
                  </a:solidFill>
                  <a:cs typeface="Arial" charset="0"/>
                  <a:hlinkClick r:id="rId4" action="ppaction://hlinksldjump"/>
                </a:rPr>
                <a:t>ăn</a:t>
              </a:r>
              <a:r>
                <a:rPr lang="en-US" sz="1400" b="1" dirty="0" smtClean="0">
                  <a:solidFill>
                    <a:schemeClr val="accent3">
                      <a:lumMod val="50000"/>
                    </a:schemeClr>
                  </a:solidFill>
                  <a:cs typeface="Arial" charset="0"/>
                  <a:hlinkClick r:id="rId4" action="ppaction://hlinksldjump"/>
                </a:rPr>
                <a:t> </a:t>
              </a:r>
              <a:r>
                <a:rPr lang="en-US" sz="1400" b="1" dirty="0" err="1" smtClean="0">
                  <a:solidFill>
                    <a:schemeClr val="accent3">
                      <a:lumMod val="50000"/>
                    </a:schemeClr>
                  </a:solidFill>
                  <a:cs typeface="Arial" charset="0"/>
                  <a:hlinkClick r:id="rId4" action="ppaction://hlinksldjump"/>
                </a:rPr>
                <a:t>uống</a:t>
              </a:r>
              <a:endParaRPr lang="en-US" sz="1400" b="1" dirty="0" smtClean="0">
                <a:solidFill>
                  <a:schemeClr val="accent3">
                    <a:lumMod val="50000"/>
                  </a:schemeClr>
                </a:solidFill>
                <a:cs typeface="Arial" charset="0"/>
              </a:endParaRPr>
            </a:p>
          </p:txBody>
        </p:sp>
        <p:sp>
          <p:nvSpPr>
            <p:cNvPr id="7196" name="TextBox 142"/>
            <p:cNvSpPr txBox="1">
              <a:spLocks noChangeArrowheads="1"/>
            </p:cNvSpPr>
            <p:nvPr/>
          </p:nvSpPr>
          <p:spPr bwMode="auto">
            <a:xfrm>
              <a:off x="6761712" y="1800756"/>
              <a:ext cx="1132396" cy="52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1400" b="1" dirty="0" err="1" smtClean="0">
                  <a:solidFill>
                    <a:srgbClr val="FFFF00"/>
                  </a:solidFill>
                  <a:cs typeface="Arial" charset="0"/>
                  <a:hlinkClick r:id="rId5" action="ppaction://hlinksldjump"/>
                </a:rPr>
                <a:t>Không</a:t>
              </a:r>
              <a:r>
                <a:rPr lang="en-US" sz="1400" b="1" dirty="0" smtClean="0">
                  <a:solidFill>
                    <a:srgbClr val="FFFF00"/>
                  </a:solidFill>
                  <a:cs typeface="Arial" charset="0"/>
                  <a:hlinkClick r:id="rId5" action="ppaction://hlinksldjump"/>
                </a:rPr>
                <a:t> </a:t>
              </a:r>
              <a:r>
                <a:rPr lang="en-US" sz="1400" b="1" dirty="0" err="1" smtClean="0">
                  <a:solidFill>
                    <a:srgbClr val="FFFF00"/>
                  </a:solidFill>
                  <a:cs typeface="Arial" charset="0"/>
                  <a:hlinkClick r:id="rId5" action="ppaction://hlinksldjump"/>
                </a:rPr>
                <a:t>hút</a:t>
              </a:r>
              <a:r>
                <a:rPr lang="en-US" sz="1400" b="1" dirty="0" smtClean="0">
                  <a:solidFill>
                    <a:srgbClr val="FFFF00"/>
                  </a:solidFill>
                  <a:cs typeface="Arial" charset="0"/>
                  <a:hlinkClick r:id="rId5" action="ppaction://hlinksldjump"/>
                </a:rPr>
                <a:t> </a:t>
              </a:r>
              <a:r>
                <a:rPr lang="en-US" sz="1400" b="1" dirty="0" err="1" smtClean="0">
                  <a:solidFill>
                    <a:srgbClr val="FFFF00"/>
                  </a:solidFill>
                  <a:cs typeface="Arial" charset="0"/>
                  <a:hlinkClick r:id="rId5" action="ppaction://hlinksldjump"/>
                </a:rPr>
                <a:t>thuốc</a:t>
              </a:r>
              <a:r>
                <a:rPr lang="en-US" sz="1400" b="1" dirty="0" smtClean="0">
                  <a:solidFill>
                    <a:srgbClr val="FFFF00"/>
                  </a:solidFill>
                  <a:cs typeface="Arial" charset="0"/>
                  <a:hlinkClick r:id="rId5" action="ppaction://hlinksldjump"/>
                </a:rPr>
                <a:t>.</a:t>
              </a:r>
              <a:endParaRPr lang="en-US" sz="1400" b="1" dirty="0" smtClean="0">
                <a:solidFill>
                  <a:srgbClr val="FFFF00"/>
                </a:solidFill>
                <a:cs typeface="Arial" charset="0"/>
              </a:endParaRPr>
            </a:p>
          </p:txBody>
        </p:sp>
        <p:sp>
          <p:nvSpPr>
            <p:cNvPr id="7197" name="TextBox 143"/>
            <p:cNvSpPr txBox="1">
              <a:spLocks noChangeArrowheads="1"/>
            </p:cNvSpPr>
            <p:nvPr/>
          </p:nvSpPr>
          <p:spPr bwMode="auto">
            <a:xfrm>
              <a:off x="5397362" y="5330292"/>
              <a:ext cx="1132396" cy="95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1400" b="1" dirty="0" err="1" smtClean="0">
                  <a:solidFill>
                    <a:srgbClr val="FFFF00"/>
                  </a:solidFill>
                  <a:cs typeface="Arial" charset="0"/>
                  <a:hlinkClick r:id="rId6" action="ppaction://hlinksldjump"/>
                </a:rPr>
                <a:t>Tập</a:t>
              </a:r>
              <a:r>
                <a:rPr lang="en-US" sz="1400" b="1" dirty="0" smtClean="0">
                  <a:solidFill>
                    <a:srgbClr val="FFFF00"/>
                  </a:solidFill>
                  <a:cs typeface="Arial" charset="0"/>
                  <a:hlinkClick r:id="rId6" action="ppaction://hlinksldjump"/>
                </a:rPr>
                <a:t> </a:t>
              </a:r>
              <a:r>
                <a:rPr lang="en-US" sz="1400" b="1" dirty="0" err="1" smtClean="0">
                  <a:solidFill>
                    <a:srgbClr val="FFFF00"/>
                  </a:solidFill>
                  <a:cs typeface="Arial" charset="0"/>
                  <a:hlinkClick r:id="rId6" action="ppaction://hlinksldjump"/>
                </a:rPr>
                <a:t>thể</a:t>
              </a:r>
              <a:r>
                <a:rPr lang="en-US" sz="1400" b="1" dirty="0" smtClean="0">
                  <a:solidFill>
                    <a:srgbClr val="FFFF00"/>
                  </a:solidFill>
                  <a:cs typeface="Arial" charset="0"/>
                  <a:hlinkClick r:id="rId6" action="ppaction://hlinksldjump"/>
                </a:rPr>
                <a:t> </a:t>
              </a:r>
              <a:r>
                <a:rPr lang="en-US" sz="1400" b="1" dirty="0" err="1" smtClean="0">
                  <a:solidFill>
                    <a:srgbClr val="FFFF00"/>
                  </a:solidFill>
                  <a:cs typeface="Arial" charset="0"/>
                  <a:hlinkClick r:id="rId6" action="ppaction://hlinksldjump"/>
                </a:rPr>
                <a:t>dục</a:t>
              </a:r>
              <a:r>
                <a:rPr lang="en-US" sz="1400" b="1" dirty="0" smtClean="0">
                  <a:solidFill>
                    <a:srgbClr val="FFFF00"/>
                  </a:solidFill>
                  <a:cs typeface="Arial" charset="0"/>
                  <a:hlinkClick r:id="rId6" action="ppaction://hlinksldjump"/>
                </a:rPr>
                <a:t> </a:t>
              </a:r>
              <a:r>
                <a:rPr lang="en-US" sz="1400" b="1" dirty="0" err="1" smtClean="0">
                  <a:solidFill>
                    <a:srgbClr val="FFFF00"/>
                  </a:solidFill>
                  <a:cs typeface="Arial" charset="0"/>
                  <a:hlinkClick r:id="rId6" action="ppaction://hlinksldjump"/>
                </a:rPr>
                <a:t>thường</a:t>
              </a:r>
              <a:r>
                <a:rPr lang="en-US" sz="1400" b="1" dirty="0" smtClean="0">
                  <a:solidFill>
                    <a:srgbClr val="FFFF00"/>
                  </a:solidFill>
                  <a:cs typeface="Arial" charset="0"/>
                  <a:hlinkClick r:id="rId6" action="ppaction://hlinksldjump"/>
                </a:rPr>
                <a:t> </a:t>
              </a:r>
              <a:r>
                <a:rPr lang="en-US" sz="1400" b="1" dirty="0" err="1" smtClean="0">
                  <a:solidFill>
                    <a:srgbClr val="FFFF00"/>
                  </a:solidFill>
                  <a:cs typeface="Arial" charset="0"/>
                  <a:hlinkClick r:id="rId6" action="ppaction://hlinksldjump"/>
                </a:rPr>
                <a:t>xuyên</a:t>
              </a:r>
              <a:endParaRPr lang="en-US" sz="1400" b="1" dirty="0" smtClean="0">
                <a:solidFill>
                  <a:srgbClr val="FFFF00"/>
                </a:solidFill>
                <a:cs typeface="Arial" charset="0"/>
              </a:endParaRPr>
            </a:p>
          </p:txBody>
        </p:sp>
        <p:sp>
          <p:nvSpPr>
            <p:cNvPr id="7198" name="TextBox 144"/>
            <p:cNvSpPr txBox="1">
              <a:spLocks noChangeArrowheads="1"/>
            </p:cNvSpPr>
            <p:nvPr/>
          </p:nvSpPr>
          <p:spPr bwMode="auto">
            <a:xfrm>
              <a:off x="2636076" y="5222595"/>
              <a:ext cx="1132396" cy="116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1400" b="1" dirty="0" err="1" smtClean="0">
                  <a:solidFill>
                    <a:srgbClr val="FFFF00"/>
                  </a:solidFill>
                  <a:cs typeface="Arial" charset="0"/>
                  <a:hlinkClick r:id="rId7" action="ppaction://hlinksldjump"/>
                </a:rPr>
                <a:t>Duy</a:t>
              </a:r>
              <a:r>
                <a:rPr lang="en-US" sz="1400" b="1" dirty="0" smtClean="0">
                  <a:solidFill>
                    <a:srgbClr val="FFFF00"/>
                  </a:solidFill>
                  <a:cs typeface="Arial" charset="0"/>
                  <a:hlinkClick r:id="rId7" action="ppaction://hlinksldjump"/>
                </a:rPr>
                <a:t> </a:t>
              </a:r>
              <a:r>
                <a:rPr lang="en-US" sz="1400" b="1" dirty="0" err="1" smtClean="0">
                  <a:solidFill>
                    <a:srgbClr val="FFFF00"/>
                  </a:solidFill>
                  <a:cs typeface="Arial" charset="0"/>
                  <a:hlinkClick r:id="rId7" action="ppaction://hlinksldjump"/>
                </a:rPr>
                <a:t>trì</a:t>
              </a:r>
              <a:r>
                <a:rPr lang="en-US" sz="1400" b="1" dirty="0" smtClean="0">
                  <a:solidFill>
                    <a:srgbClr val="FFFF00"/>
                  </a:solidFill>
                  <a:cs typeface="Arial" charset="0"/>
                  <a:hlinkClick r:id="rId7" action="ppaction://hlinksldjump"/>
                </a:rPr>
                <a:t> </a:t>
              </a:r>
              <a:r>
                <a:rPr lang="en-US" sz="1400" b="1" dirty="0" err="1" smtClean="0">
                  <a:solidFill>
                    <a:srgbClr val="FFFF00"/>
                  </a:solidFill>
                  <a:cs typeface="Arial" charset="0"/>
                  <a:hlinkClick r:id="rId7" action="ppaction://hlinksldjump"/>
                </a:rPr>
                <a:t>một</a:t>
              </a:r>
              <a:r>
                <a:rPr lang="en-US" sz="1400" b="1" dirty="0" smtClean="0">
                  <a:solidFill>
                    <a:srgbClr val="FFFF00"/>
                  </a:solidFill>
                  <a:cs typeface="Arial" charset="0"/>
                  <a:hlinkClick r:id="rId7" action="ppaction://hlinksldjump"/>
                </a:rPr>
                <a:t> </a:t>
              </a:r>
              <a:r>
                <a:rPr lang="en-US" sz="1400" b="1" dirty="0" err="1" smtClean="0">
                  <a:solidFill>
                    <a:srgbClr val="FFFF00"/>
                  </a:solidFill>
                  <a:cs typeface="Arial" charset="0"/>
                  <a:hlinkClick r:id="rId7" action="ppaction://hlinksldjump"/>
                </a:rPr>
                <a:t>trọng</a:t>
              </a:r>
              <a:r>
                <a:rPr lang="en-US" sz="1400" b="1" dirty="0" smtClean="0">
                  <a:solidFill>
                    <a:srgbClr val="FFFF00"/>
                  </a:solidFill>
                  <a:cs typeface="Arial" charset="0"/>
                  <a:hlinkClick r:id="rId7" action="ppaction://hlinksldjump"/>
                </a:rPr>
                <a:t> </a:t>
              </a:r>
              <a:r>
                <a:rPr lang="en-US" sz="1400" b="1" dirty="0" err="1" smtClean="0">
                  <a:solidFill>
                    <a:srgbClr val="FFFF00"/>
                  </a:solidFill>
                  <a:cs typeface="Arial" charset="0"/>
                  <a:hlinkClick r:id="rId7" action="ppaction://hlinksldjump"/>
                </a:rPr>
                <a:t>lượng</a:t>
              </a:r>
              <a:r>
                <a:rPr lang="en-US" sz="1400" b="1" dirty="0" smtClean="0">
                  <a:solidFill>
                    <a:srgbClr val="FFFF00"/>
                  </a:solidFill>
                  <a:cs typeface="Arial" charset="0"/>
                  <a:hlinkClick r:id="rId7" action="ppaction://hlinksldjump"/>
                </a:rPr>
                <a:t> </a:t>
              </a:r>
              <a:r>
                <a:rPr lang="en-US" sz="1400" b="1" dirty="0" err="1" smtClean="0">
                  <a:solidFill>
                    <a:srgbClr val="FFFF00"/>
                  </a:solidFill>
                  <a:cs typeface="Arial" charset="0"/>
                  <a:hlinkClick r:id="rId7" action="ppaction://hlinksldjump"/>
                </a:rPr>
                <a:t>khỏe</a:t>
              </a:r>
              <a:r>
                <a:rPr lang="en-US" sz="1400" b="1" dirty="0" smtClean="0">
                  <a:solidFill>
                    <a:srgbClr val="FFFF00"/>
                  </a:solidFill>
                  <a:cs typeface="Arial" charset="0"/>
                  <a:hlinkClick r:id="rId7" action="ppaction://hlinksldjump"/>
                </a:rPr>
                <a:t> </a:t>
              </a:r>
              <a:r>
                <a:rPr lang="en-US" sz="1400" b="1" dirty="0" err="1" smtClean="0">
                  <a:solidFill>
                    <a:srgbClr val="FFFF00"/>
                  </a:solidFill>
                  <a:cs typeface="Arial" charset="0"/>
                  <a:hlinkClick r:id="rId7" action="ppaction://hlinksldjump"/>
                </a:rPr>
                <a:t>mạnh</a:t>
              </a:r>
              <a:r>
                <a:rPr lang="en-US" sz="1400" b="1" dirty="0" smtClean="0">
                  <a:solidFill>
                    <a:srgbClr val="FFFF00"/>
                  </a:solidFill>
                  <a:cs typeface="Arial" charset="0"/>
                  <a:hlinkClick r:id="rId7" action="ppaction://hlinksldjump"/>
                </a:rPr>
                <a:t>.</a:t>
              </a:r>
              <a:endParaRPr lang="en-US" sz="1400" b="1" dirty="0" smtClean="0">
                <a:solidFill>
                  <a:srgbClr val="FFFF00"/>
                </a:solidFill>
                <a:cs typeface="Arial" charset="0"/>
              </a:endParaRPr>
            </a:p>
          </p:txBody>
        </p:sp>
      </p:grpSp>
      <p:sp>
        <p:nvSpPr>
          <p:cNvPr id="7171" name="TextBox 146"/>
          <p:cNvSpPr txBox="1">
            <a:spLocks noChangeArrowheads="1"/>
          </p:cNvSpPr>
          <p:nvPr/>
        </p:nvSpPr>
        <p:spPr bwMode="auto">
          <a:xfrm>
            <a:off x="1866183" y="228927"/>
            <a:ext cx="53687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2800" b="1" u="sng" dirty="0" smtClean="0">
                <a:solidFill>
                  <a:schemeClr val="accent3">
                    <a:lumMod val="50000"/>
                  </a:schemeClr>
                </a:solidFill>
                <a:cs typeface="Arial" charset="0"/>
              </a:rPr>
              <a:t>VII. PHÒNG BỆNH SHOCK TIM</a:t>
            </a:r>
          </a:p>
        </p:txBody>
      </p:sp>
    </p:spTree>
    <p:extLst>
      <p:ext uri="{BB962C8B-B14F-4D97-AF65-F5344CB8AC3E}">
        <p14:creationId xmlns:p14="http://schemas.microsoft.com/office/powerpoint/2010/main" val="3422828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Aft>
                <a:spcPct val="0"/>
              </a:spcAft>
            </a:pPr>
            <a:r>
              <a:rPr lang="en-US" sz="2800" b="1" u="sng" cap="none" dirty="0">
                <a:solidFill>
                  <a:srgbClr val="F2595B">
                    <a:lumMod val="50000"/>
                  </a:srgbClr>
                </a:solidFill>
                <a:latin typeface="Arial"/>
                <a:ea typeface="+mn-ea"/>
                <a:cs typeface="Arial" charset="0"/>
              </a:rPr>
              <a:t>PHÒNG BỆNH SHOCK TIM</a:t>
            </a:r>
            <a:br>
              <a:rPr lang="en-US" sz="2800" b="1" u="sng" cap="none" dirty="0">
                <a:solidFill>
                  <a:srgbClr val="F2595B">
                    <a:lumMod val="50000"/>
                  </a:srgbClr>
                </a:solidFill>
                <a:latin typeface="Arial"/>
                <a:ea typeface="+mn-ea"/>
                <a:cs typeface="Arial" charset="0"/>
              </a:rPr>
            </a:br>
            <a:endParaRPr lang="en-US" dirty="0"/>
          </a:p>
        </p:txBody>
      </p:sp>
      <p:sp>
        <p:nvSpPr>
          <p:cNvPr id="3" name="Content Placeholder 2"/>
          <p:cNvSpPr>
            <a:spLocks noGrp="1"/>
          </p:cNvSpPr>
          <p:nvPr>
            <p:ph sz="quarter" idx="1"/>
          </p:nvPr>
        </p:nvSpPr>
        <p:spPr/>
        <p:txBody>
          <a:bodyPr/>
          <a:lstStyle/>
          <a:p>
            <a:pPr marL="457200" indent="-457200">
              <a:buAutoNum type="arabicPeriod"/>
            </a:pPr>
            <a:r>
              <a:rPr lang="en-US" b="1" dirty="0" err="1" smtClean="0">
                <a:solidFill>
                  <a:schemeClr val="tx1">
                    <a:lumMod val="95000"/>
                    <a:lumOff val="5000"/>
                  </a:schemeClr>
                </a:solidFill>
                <a:cs typeface="Arial" charset="0"/>
              </a:rPr>
              <a:t>Kiểm</a:t>
            </a:r>
            <a:r>
              <a:rPr lang="en-US" b="1" dirty="0" smtClean="0">
                <a:solidFill>
                  <a:schemeClr val="tx1">
                    <a:lumMod val="95000"/>
                    <a:lumOff val="5000"/>
                  </a:schemeClr>
                </a:solidFill>
                <a:cs typeface="Arial" charset="0"/>
              </a:rPr>
              <a:t> </a:t>
            </a:r>
            <a:r>
              <a:rPr lang="en-US" b="1" dirty="0" err="1">
                <a:solidFill>
                  <a:schemeClr val="tx1">
                    <a:lumMod val="95000"/>
                    <a:lumOff val="5000"/>
                  </a:schemeClr>
                </a:solidFill>
                <a:cs typeface="Arial" charset="0"/>
              </a:rPr>
              <a:t>soát</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huyết</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áp</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cao</a:t>
            </a:r>
            <a:r>
              <a:rPr lang="en-US" b="1" dirty="0">
                <a:solidFill>
                  <a:schemeClr val="tx1">
                    <a:lumMod val="95000"/>
                    <a:lumOff val="5000"/>
                  </a:schemeClr>
                </a:solidFill>
                <a:cs typeface="Arial" charset="0"/>
              </a:rPr>
              <a:t> ( </a:t>
            </a:r>
            <a:r>
              <a:rPr lang="en-US" b="1" dirty="0" err="1">
                <a:solidFill>
                  <a:schemeClr val="tx1">
                    <a:lumMod val="95000"/>
                    <a:lumOff val="5000"/>
                  </a:schemeClr>
                </a:solidFill>
                <a:cs typeface="Arial" charset="0"/>
              </a:rPr>
              <a:t>tăng</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huyết</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áp</a:t>
            </a:r>
            <a:r>
              <a:rPr lang="en-US" b="1" dirty="0" smtClean="0">
                <a:solidFill>
                  <a:schemeClr val="tx1">
                    <a:lumMod val="95000"/>
                    <a:lumOff val="5000"/>
                  </a:schemeClr>
                </a:solidFill>
                <a:cs typeface="Arial" charset="0"/>
              </a:rPr>
              <a:t>)</a:t>
            </a:r>
          </a:p>
          <a:p>
            <a:pPr marL="0" indent="0">
              <a:buNone/>
            </a:pPr>
            <a:endParaRPr lang="en-US" b="1" dirty="0">
              <a:solidFill>
                <a:schemeClr val="tx1">
                  <a:lumMod val="95000"/>
                  <a:lumOff val="5000"/>
                </a:schemeClr>
              </a:solidFill>
              <a:cs typeface="Arial" charset="0"/>
            </a:endParaRPr>
          </a:p>
          <a:p>
            <a:pPr marL="0" indent="0">
              <a:buNone/>
            </a:pPr>
            <a:r>
              <a:rPr lang="vi-VN" dirty="0"/>
              <a:t>Một trong những điều quan trọng nhất có thể làm để giảm cơn đau tim và nguy cơ sốc tim là để giữ cho huyết áp được kiểm soát. Tập thể dục, quản lý căng thẳng, duy trì một trọng lượng khỏe mạnh, hạn chế muối và hạn chế uống rượu là những cách để giữ cho huyết áp cao trong kiểm soát.</a:t>
            </a:r>
            <a:endParaRPr lang="en-US" dirty="0">
              <a:solidFill>
                <a:schemeClr val="tx1">
                  <a:lumMod val="95000"/>
                  <a:lumOff val="5000"/>
                </a:schemeClr>
              </a:solidFill>
            </a:endParaRPr>
          </a:p>
        </p:txBody>
      </p:sp>
      <p:sp>
        <p:nvSpPr>
          <p:cNvPr id="4" name="Left Arrow 3">
            <a:hlinkClick r:id="rId2" action="ppaction://hlinksldjump"/>
          </p:cNvPr>
          <p:cNvSpPr/>
          <p:nvPr/>
        </p:nvSpPr>
        <p:spPr>
          <a:xfrm>
            <a:off x="6629400" y="5791200"/>
            <a:ext cx="14478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641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sz="2800" b="1" u="sng" cap="none" dirty="0">
                <a:solidFill>
                  <a:srgbClr val="F2595B">
                    <a:lumMod val="50000"/>
                  </a:srgbClr>
                </a:solidFill>
                <a:latin typeface="Arial"/>
                <a:cs typeface="Arial" charset="0"/>
              </a:rPr>
              <a:t>PHÒNG BỆNH SHOCK TIM</a:t>
            </a:r>
            <a:endParaRPr lang="en-US" dirty="0"/>
          </a:p>
        </p:txBody>
      </p:sp>
      <p:sp>
        <p:nvSpPr>
          <p:cNvPr id="3" name="Content Placeholder 2"/>
          <p:cNvSpPr>
            <a:spLocks noGrp="1"/>
          </p:cNvSpPr>
          <p:nvPr>
            <p:ph sz="quarter" idx="1"/>
          </p:nvPr>
        </p:nvSpPr>
        <p:spPr/>
        <p:txBody>
          <a:bodyPr/>
          <a:lstStyle/>
          <a:p>
            <a:pPr marL="0" indent="0">
              <a:buNone/>
            </a:pPr>
            <a:r>
              <a:rPr lang="en-US" b="1" dirty="0" smtClean="0">
                <a:solidFill>
                  <a:schemeClr val="tx1">
                    <a:lumMod val="95000"/>
                    <a:lumOff val="5000"/>
                  </a:schemeClr>
                </a:solidFill>
                <a:cs typeface="Arial" charset="0"/>
              </a:rPr>
              <a:t>2. </a:t>
            </a:r>
            <a:r>
              <a:rPr lang="en-US" b="1" dirty="0" err="1" smtClean="0">
                <a:solidFill>
                  <a:schemeClr val="tx1">
                    <a:lumMod val="95000"/>
                    <a:lumOff val="5000"/>
                  </a:schemeClr>
                </a:solidFill>
                <a:cs typeface="Arial" charset="0"/>
              </a:rPr>
              <a:t>Hạ</a:t>
            </a:r>
            <a:r>
              <a:rPr lang="en-US" b="1" dirty="0" smtClean="0">
                <a:solidFill>
                  <a:schemeClr val="tx1">
                    <a:lumMod val="95000"/>
                    <a:lumOff val="5000"/>
                  </a:schemeClr>
                </a:solidFill>
                <a:cs typeface="Arial" charset="0"/>
              </a:rPr>
              <a:t> </a:t>
            </a:r>
            <a:r>
              <a:rPr lang="en-US" b="1" dirty="0" err="1">
                <a:solidFill>
                  <a:schemeClr val="tx1">
                    <a:lumMod val="95000"/>
                    <a:lumOff val="5000"/>
                  </a:schemeClr>
                </a:solidFill>
                <a:cs typeface="Arial" charset="0"/>
              </a:rPr>
              <a:t>thấp</a:t>
            </a:r>
            <a:r>
              <a:rPr lang="en-US" b="1" dirty="0">
                <a:solidFill>
                  <a:schemeClr val="tx1">
                    <a:lumMod val="95000"/>
                    <a:lumOff val="5000"/>
                  </a:schemeClr>
                </a:solidFill>
                <a:cs typeface="Arial" charset="0"/>
              </a:rPr>
              <a:t> cholesterol </a:t>
            </a:r>
            <a:r>
              <a:rPr lang="en-US" b="1" dirty="0" err="1">
                <a:solidFill>
                  <a:schemeClr val="tx1">
                    <a:lumMod val="95000"/>
                    <a:lumOff val="5000"/>
                  </a:schemeClr>
                </a:solidFill>
                <a:cs typeface="Arial" charset="0"/>
              </a:rPr>
              <a:t>và</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chất</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béo</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bão</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hòa</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trong</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chế</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độ</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ăn</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uống</a:t>
            </a:r>
            <a:endParaRPr lang="en-US" b="1" dirty="0">
              <a:solidFill>
                <a:schemeClr val="tx1">
                  <a:lumMod val="95000"/>
                  <a:lumOff val="5000"/>
                </a:schemeClr>
              </a:solidFill>
              <a:cs typeface="Arial" charset="0"/>
            </a:endParaRPr>
          </a:p>
          <a:p>
            <a:pPr marL="0" indent="0">
              <a:buNone/>
            </a:pPr>
            <a:r>
              <a:rPr lang="en-US" dirty="0" smtClean="0"/>
              <a:t>  </a:t>
            </a:r>
            <a:r>
              <a:rPr lang="vi-VN" dirty="0"/>
              <a:t>Ăn ít cholesterol và chất béo, đặc biệt là chất béo bão hòa, có thể làm giảm mảng bám trong động mạch. Nếu không thể kiểm soát cholesterol thông qua thay đổi chế độ ăn uống, bác sĩ có thể kê toa một loại thuốc hạ cholesterol.</a:t>
            </a:r>
            <a:endParaRPr lang="en-US" dirty="0"/>
          </a:p>
        </p:txBody>
      </p:sp>
      <p:sp>
        <p:nvSpPr>
          <p:cNvPr id="4" name="Left Arrow 3">
            <a:hlinkClick r:id="rId2" action="ppaction://hlinksldjump"/>
          </p:cNvPr>
          <p:cNvSpPr/>
          <p:nvPr/>
        </p:nvSpPr>
        <p:spPr>
          <a:xfrm>
            <a:off x="6781800" y="5867400"/>
            <a:ext cx="13716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801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itle 1"/>
          <p:cNvSpPr>
            <a:spLocks noGrp="1"/>
          </p:cNvSpPr>
          <p:nvPr>
            <p:ph type="title"/>
          </p:nvPr>
        </p:nvSpPr>
        <p:spPr>
          <a:xfrm>
            <a:off x="457200" y="125413"/>
            <a:ext cx="8229600" cy="1265237"/>
          </a:xfrm>
        </p:spPr>
        <p:txBody>
          <a:bodyPr/>
          <a:lstStyle/>
          <a:p>
            <a:pPr eaLnBrk="1" hangingPunct="1"/>
            <a:r>
              <a:rPr lang="en-US" altLang="en-US" b="1" u="sng" dirty="0" smtClean="0">
                <a:solidFill>
                  <a:srgbClr val="FF0000"/>
                </a:solidFill>
                <a:latin typeface="Times New Roman" pitchFamily="18" charset="0"/>
                <a:cs typeface="Times New Roman" pitchFamily="18" charset="0"/>
              </a:rPr>
              <a:t>I. </a:t>
            </a:r>
            <a:r>
              <a:rPr lang="en-US" altLang="en-US" b="1" u="sng" dirty="0" err="1" smtClean="0">
                <a:solidFill>
                  <a:srgbClr val="FF0000"/>
                </a:solidFill>
                <a:latin typeface="Times New Roman" pitchFamily="18" charset="0"/>
                <a:cs typeface="Times New Roman" pitchFamily="18" charset="0"/>
              </a:rPr>
              <a:t>Khái</a:t>
            </a:r>
            <a:r>
              <a:rPr lang="en-US" altLang="en-US" b="1" u="sng" dirty="0" smtClean="0">
                <a:solidFill>
                  <a:srgbClr val="FF0000"/>
                </a:solidFill>
                <a:latin typeface="Times New Roman" pitchFamily="18" charset="0"/>
                <a:cs typeface="Times New Roman" pitchFamily="18" charset="0"/>
              </a:rPr>
              <a:t> </a:t>
            </a:r>
            <a:r>
              <a:rPr lang="en-US" altLang="en-US" b="1" u="sng" dirty="0" err="1" smtClean="0">
                <a:solidFill>
                  <a:srgbClr val="FF0000"/>
                </a:solidFill>
                <a:latin typeface="Times New Roman" pitchFamily="18" charset="0"/>
                <a:cs typeface="Times New Roman" pitchFamily="18" charset="0"/>
              </a:rPr>
              <a:t>niệm</a:t>
            </a:r>
            <a:r>
              <a:rPr lang="en-US" altLang="en-US" b="1" u="sng" dirty="0" smtClean="0">
                <a:solidFill>
                  <a:srgbClr val="FF0000"/>
                </a:solidFill>
                <a:latin typeface="Times New Roman" pitchFamily="18" charset="0"/>
                <a:cs typeface="Times New Roman" pitchFamily="18" charset="0"/>
              </a:rPr>
              <a:t>:</a:t>
            </a:r>
          </a:p>
        </p:txBody>
      </p:sp>
      <p:sp>
        <p:nvSpPr>
          <p:cNvPr id="3" name="Content Placeholder 2"/>
          <p:cNvSpPr>
            <a:spLocks noGrp="1"/>
          </p:cNvSpPr>
          <p:nvPr>
            <p:ph idx="1"/>
          </p:nvPr>
        </p:nvSpPr>
        <p:spPr>
          <a:xfrm>
            <a:off x="457200" y="1066800"/>
            <a:ext cx="8229600" cy="5638800"/>
          </a:xfrm>
        </p:spPr>
        <p:txBody>
          <a:bodyPr rtlCol="0">
            <a:normAutofit/>
          </a:bodyPr>
          <a:lstStyle/>
          <a:p>
            <a:pPr marL="0" indent="0" eaLnBrk="1" fontAlgn="auto" hangingPunct="1">
              <a:spcAft>
                <a:spcPts val="0"/>
              </a:spcAft>
              <a:buFont typeface="Arial" panose="020B0604020202020204" pitchFamily="34" charset="0"/>
              <a:buNone/>
              <a:defRPr/>
            </a:pPr>
            <a:endParaRPr lang="en-US" dirty="0" smtClean="0">
              <a:latin typeface="Times New Roman" pitchFamily="18" charset="0"/>
              <a:cs typeface="Times New Roman" pitchFamily="18" charset="0"/>
            </a:endParaRPr>
          </a:p>
          <a:p>
            <a:pPr eaLnBrk="1" fontAlgn="auto" hangingPunct="1">
              <a:spcAft>
                <a:spcPts val="0"/>
              </a:spcAft>
              <a:buFont typeface="Arial" panose="020B0604020202020204" pitchFamily="34" charset="0"/>
              <a:buChar char="•"/>
              <a:defRPr/>
            </a:pPr>
            <a:r>
              <a:rPr lang="vi-VN" dirty="0" smtClean="0">
                <a:latin typeface="Times New Roman" pitchFamily="18" charset="0"/>
                <a:cs typeface="Times New Roman" pitchFamily="18" charset="0"/>
              </a:rPr>
              <a:t>S</a:t>
            </a:r>
            <a:r>
              <a:rPr lang="en-US" dirty="0" err="1" smtClean="0">
                <a:latin typeface="Times New Roman" pitchFamily="18" charset="0"/>
                <a:cs typeface="Times New Roman" pitchFamily="18" charset="0"/>
              </a:rPr>
              <a:t>ốc</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tim (cardiogenic shock) là một tình trạng mà trong đó tim đột nhiên không thể bơm máu để đáp ứng nhu cầu cơ thể</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eaLnBrk="1" fontAlgn="auto" hangingPunct="1">
              <a:spcAft>
                <a:spcPts val="0"/>
              </a:spcAft>
              <a:buFont typeface="Arial" panose="020B0604020202020204" pitchFamily="34" charset="0"/>
              <a:buChar char="•"/>
              <a:defRPr/>
            </a:pP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Sốc tim thường gây ra bởi một cơn đau tim nặng</a:t>
            </a:r>
            <a:r>
              <a:rPr lang="vi-VN"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pPr eaLnBrk="1" fontAlgn="auto" hangingPunct="1">
              <a:spcAft>
                <a:spcPts val="0"/>
              </a:spcAft>
              <a:buFont typeface="Arial" panose="020B0604020202020204" pitchFamily="34" charset="0"/>
              <a:buChar char="•"/>
              <a:defRPr/>
            </a:pPr>
            <a:r>
              <a:rPr lang="vi-VN" dirty="0">
                <a:latin typeface="Times New Roman" pitchFamily="18" charset="0"/>
                <a:cs typeface="Times New Roman" pitchFamily="18" charset="0"/>
              </a:rPr>
              <a:t>Sốc tim là hiếm, nhưng nó thường gây tử vong nếu không được điều trị ngay lập tức. Nếu được điều trị ngay lập tức, khoảng một nửa những người sốc tim sống sót.</a:t>
            </a:r>
            <a:endParaRPr lang="vi-VN"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07299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sz="2800" b="1" u="sng" cap="none" dirty="0">
                <a:solidFill>
                  <a:srgbClr val="F2595B">
                    <a:lumMod val="50000"/>
                  </a:srgbClr>
                </a:solidFill>
                <a:latin typeface="Arial"/>
                <a:cs typeface="Arial" charset="0"/>
              </a:rPr>
              <a:t>PHÒNG BỆNH SHOCK TIM</a:t>
            </a:r>
            <a:endParaRPr lang="en-US" dirty="0"/>
          </a:p>
        </p:txBody>
      </p:sp>
      <p:sp>
        <p:nvSpPr>
          <p:cNvPr id="3" name="Content Placeholder 2"/>
          <p:cNvSpPr>
            <a:spLocks noGrp="1"/>
          </p:cNvSpPr>
          <p:nvPr>
            <p:ph sz="quarter" idx="1"/>
          </p:nvPr>
        </p:nvSpPr>
        <p:spPr/>
        <p:txBody>
          <a:bodyPr/>
          <a:lstStyle/>
          <a:p>
            <a:pPr marL="0" indent="0">
              <a:buNone/>
            </a:pPr>
            <a:r>
              <a:rPr lang="en-US" b="1" dirty="0" smtClean="0">
                <a:solidFill>
                  <a:schemeClr val="tx1">
                    <a:lumMod val="95000"/>
                    <a:lumOff val="5000"/>
                  </a:schemeClr>
                </a:solidFill>
                <a:cs typeface="Arial" charset="0"/>
              </a:rPr>
              <a:t>3. </a:t>
            </a:r>
            <a:r>
              <a:rPr lang="en-US" b="1" dirty="0" err="1" smtClean="0">
                <a:solidFill>
                  <a:schemeClr val="tx1">
                    <a:lumMod val="95000"/>
                    <a:lumOff val="5000"/>
                  </a:schemeClr>
                </a:solidFill>
                <a:cs typeface="Arial" charset="0"/>
              </a:rPr>
              <a:t>Không</a:t>
            </a:r>
            <a:r>
              <a:rPr lang="en-US" b="1" dirty="0" smtClean="0">
                <a:solidFill>
                  <a:schemeClr val="tx1">
                    <a:lumMod val="95000"/>
                    <a:lumOff val="5000"/>
                  </a:schemeClr>
                </a:solidFill>
                <a:cs typeface="Arial" charset="0"/>
              </a:rPr>
              <a:t> </a:t>
            </a:r>
            <a:r>
              <a:rPr lang="en-US" b="1" dirty="0" err="1">
                <a:solidFill>
                  <a:schemeClr val="tx1">
                    <a:lumMod val="95000"/>
                    <a:lumOff val="5000"/>
                  </a:schemeClr>
                </a:solidFill>
                <a:cs typeface="Arial" charset="0"/>
              </a:rPr>
              <a:t>hút</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thuốc</a:t>
            </a:r>
            <a:r>
              <a:rPr lang="en-US" b="1" dirty="0">
                <a:solidFill>
                  <a:schemeClr val="tx1">
                    <a:lumMod val="95000"/>
                    <a:lumOff val="5000"/>
                  </a:schemeClr>
                </a:solidFill>
                <a:cs typeface="Arial" charset="0"/>
              </a:rPr>
              <a:t>.</a:t>
            </a:r>
          </a:p>
          <a:p>
            <a:pPr marL="0" indent="0">
              <a:buNone/>
            </a:pPr>
            <a:r>
              <a:rPr lang="vi-VN" dirty="0"/>
              <a:t>Bỏ hút thuốc làm giảm nguy cơ bị đau tim</a:t>
            </a:r>
            <a:r>
              <a:rPr lang="vi-VN" dirty="0" smtClean="0"/>
              <a:t>.</a:t>
            </a:r>
            <a:endParaRPr lang="en-US" dirty="0"/>
          </a:p>
        </p:txBody>
      </p:sp>
      <p:sp>
        <p:nvSpPr>
          <p:cNvPr id="4" name="Left Arrow 3">
            <a:hlinkClick r:id="rId2" action="ppaction://hlinksldjump"/>
          </p:cNvPr>
          <p:cNvSpPr/>
          <p:nvPr/>
        </p:nvSpPr>
        <p:spPr>
          <a:xfrm>
            <a:off x="6781800" y="5867400"/>
            <a:ext cx="13716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750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sz="2800" b="1" u="sng" cap="none" dirty="0">
                <a:solidFill>
                  <a:srgbClr val="F2595B">
                    <a:lumMod val="50000"/>
                  </a:srgbClr>
                </a:solidFill>
                <a:latin typeface="Arial"/>
                <a:cs typeface="Arial" charset="0"/>
              </a:rPr>
              <a:t>PHÒNG BỆNH SHOCK TIM</a:t>
            </a:r>
            <a:endParaRPr lang="en-US" dirty="0"/>
          </a:p>
        </p:txBody>
      </p:sp>
      <p:sp>
        <p:nvSpPr>
          <p:cNvPr id="3" name="Content Placeholder 2"/>
          <p:cNvSpPr>
            <a:spLocks noGrp="1"/>
          </p:cNvSpPr>
          <p:nvPr>
            <p:ph sz="quarter" idx="1"/>
          </p:nvPr>
        </p:nvSpPr>
        <p:spPr/>
        <p:txBody>
          <a:bodyPr/>
          <a:lstStyle/>
          <a:p>
            <a:pPr marL="0" indent="0">
              <a:buNone/>
            </a:pPr>
            <a:r>
              <a:rPr lang="en-US" b="1" dirty="0" smtClean="0">
                <a:solidFill>
                  <a:schemeClr val="tx1">
                    <a:lumMod val="95000"/>
                    <a:lumOff val="5000"/>
                  </a:schemeClr>
                </a:solidFill>
                <a:cs typeface="Arial" charset="0"/>
              </a:rPr>
              <a:t>4. </a:t>
            </a:r>
            <a:r>
              <a:rPr lang="en-US" b="1" dirty="0" err="1" smtClean="0">
                <a:solidFill>
                  <a:schemeClr val="tx1">
                    <a:lumMod val="95000"/>
                    <a:lumOff val="5000"/>
                  </a:schemeClr>
                </a:solidFill>
                <a:cs typeface="Arial" charset="0"/>
              </a:rPr>
              <a:t>Duy</a:t>
            </a:r>
            <a:r>
              <a:rPr lang="en-US" b="1" dirty="0" smtClean="0">
                <a:solidFill>
                  <a:schemeClr val="tx1">
                    <a:lumMod val="95000"/>
                    <a:lumOff val="5000"/>
                  </a:schemeClr>
                </a:solidFill>
                <a:cs typeface="Arial" charset="0"/>
              </a:rPr>
              <a:t> </a:t>
            </a:r>
            <a:r>
              <a:rPr lang="en-US" b="1" dirty="0" err="1">
                <a:solidFill>
                  <a:schemeClr val="tx1">
                    <a:lumMod val="95000"/>
                    <a:lumOff val="5000"/>
                  </a:schemeClr>
                </a:solidFill>
                <a:cs typeface="Arial" charset="0"/>
              </a:rPr>
              <a:t>trì</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một</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trọng</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lượng</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khỏe</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mạnh</a:t>
            </a:r>
            <a:r>
              <a:rPr lang="en-US" b="1" dirty="0">
                <a:solidFill>
                  <a:schemeClr val="tx1">
                    <a:lumMod val="95000"/>
                    <a:lumOff val="5000"/>
                  </a:schemeClr>
                </a:solidFill>
                <a:cs typeface="Arial" charset="0"/>
              </a:rPr>
              <a:t>.</a:t>
            </a:r>
          </a:p>
          <a:p>
            <a:pPr marL="0" indent="0">
              <a:buNone/>
            </a:pPr>
            <a:r>
              <a:rPr lang="vi-VN" dirty="0"/>
              <a:t>Thừa cân góp phần vào các yếu tố nguy cơ khác đối với cơn đau tim và sốc tim, chẳng hạn như huyết áp cao, bệnh tim mạch và tiểu đường. </a:t>
            </a:r>
            <a:endParaRPr lang="en-US" dirty="0"/>
          </a:p>
        </p:txBody>
      </p:sp>
      <p:sp>
        <p:nvSpPr>
          <p:cNvPr id="5" name="Left Arrow 4">
            <a:hlinkClick r:id="rId2" action="ppaction://hlinksldjump"/>
          </p:cNvPr>
          <p:cNvSpPr/>
          <p:nvPr/>
        </p:nvSpPr>
        <p:spPr>
          <a:xfrm>
            <a:off x="6781800" y="5867400"/>
            <a:ext cx="13716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71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sz="2800" b="1" u="sng" cap="none" dirty="0">
                <a:solidFill>
                  <a:srgbClr val="F2595B">
                    <a:lumMod val="50000"/>
                  </a:srgbClr>
                </a:solidFill>
                <a:latin typeface="Arial"/>
                <a:cs typeface="Arial" charset="0"/>
              </a:rPr>
              <a:t>PHÒNG BỆNH SHOCK TIM</a:t>
            </a:r>
            <a:endParaRPr lang="en-US" dirty="0"/>
          </a:p>
        </p:txBody>
      </p:sp>
      <p:sp>
        <p:nvSpPr>
          <p:cNvPr id="3" name="Content Placeholder 2"/>
          <p:cNvSpPr>
            <a:spLocks noGrp="1"/>
          </p:cNvSpPr>
          <p:nvPr>
            <p:ph sz="quarter" idx="1"/>
          </p:nvPr>
        </p:nvSpPr>
        <p:spPr/>
        <p:txBody>
          <a:bodyPr/>
          <a:lstStyle/>
          <a:p>
            <a:pPr marL="0" indent="0">
              <a:buNone/>
            </a:pPr>
            <a:r>
              <a:rPr lang="en-US" b="1" dirty="0" smtClean="0">
                <a:solidFill>
                  <a:schemeClr val="tx1">
                    <a:lumMod val="95000"/>
                    <a:lumOff val="5000"/>
                  </a:schemeClr>
                </a:solidFill>
                <a:cs typeface="Arial" charset="0"/>
              </a:rPr>
              <a:t>5. </a:t>
            </a:r>
            <a:r>
              <a:rPr lang="en-US" b="1" dirty="0" err="1" smtClean="0">
                <a:solidFill>
                  <a:schemeClr val="tx1">
                    <a:lumMod val="95000"/>
                    <a:lumOff val="5000"/>
                  </a:schemeClr>
                </a:solidFill>
                <a:cs typeface="Arial" charset="0"/>
              </a:rPr>
              <a:t>Tập</a:t>
            </a:r>
            <a:r>
              <a:rPr lang="en-US" b="1" dirty="0" smtClean="0">
                <a:solidFill>
                  <a:schemeClr val="tx1">
                    <a:lumMod val="95000"/>
                    <a:lumOff val="5000"/>
                  </a:schemeClr>
                </a:solidFill>
                <a:cs typeface="Arial" charset="0"/>
              </a:rPr>
              <a:t> </a:t>
            </a:r>
            <a:r>
              <a:rPr lang="en-US" b="1" dirty="0" err="1">
                <a:solidFill>
                  <a:schemeClr val="tx1">
                    <a:lumMod val="95000"/>
                    <a:lumOff val="5000"/>
                  </a:schemeClr>
                </a:solidFill>
                <a:cs typeface="Arial" charset="0"/>
              </a:rPr>
              <a:t>thể</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dục</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thường</a:t>
            </a:r>
            <a:r>
              <a:rPr lang="en-US" b="1" dirty="0">
                <a:solidFill>
                  <a:schemeClr val="tx1">
                    <a:lumMod val="95000"/>
                    <a:lumOff val="5000"/>
                  </a:schemeClr>
                </a:solidFill>
                <a:cs typeface="Arial" charset="0"/>
              </a:rPr>
              <a:t> </a:t>
            </a:r>
            <a:r>
              <a:rPr lang="en-US" b="1" dirty="0" err="1">
                <a:solidFill>
                  <a:schemeClr val="tx1">
                    <a:lumMod val="95000"/>
                    <a:lumOff val="5000"/>
                  </a:schemeClr>
                </a:solidFill>
                <a:cs typeface="Arial" charset="0"/>
              </a:rPr>
              <a:t>xuyên</a:t>
            </a:r>
            <a:endParaRPr lang="en-US" b="1" dirty="0">
              <a:solidFill>
                <a:schemeClr val="tx1">
                  <a:lumMod val="95000"/>
                  <a:lumOff val="5000"/>
                </a:schemeClr>
              </a:solidFill>
              <a:cs typeface="Arial" charset="0"/>
            </a:endParaRPr>
          </a:p>
          <a:p>
            <a:pPr marL="0" indent="0">
              <a:buNone/>
            </a:pPr>
            <a:r>
              <a:rPr lang="en-US" dirty="0" smtClean="0"/>
              <a:t>- </a:t>
            </a:r>
            <a:r>
              <a:rPr lang="vi-VN" dirty="0" smtClean="0"/>
              <a:t>Tập </a:t>
            </a:r>
            <a:r>
              <a:rPr lang="vi-VN" dirty="0"/>
              <a:t>thể dục làm giảm nguy cơ bị đau tim bằng nhiều cách. </a:t>
            </a:r>
            <a:endParaRPr lang="en-US" dirty="0" smtClean="0"/>
          </a:p>
          <a:p>
            <a:pPr marL="0" indent="0">
              <a:buNone/>
            </a:pPr>
            <a:r>
              <a:rPr lang="en-US" dirty="0" smtClean="0"/>
              <a:t>- </a:t>
            </a:r>
            <a:r>
              <a:rPr lang="vi-VN" dirty="0" smtClean="0"/>
              <a:t>Tập </a:t>
            </a:r>
            <a:r>
              <a:rPr lang="vi-VN" dirty="0"/>
              <a:t>thể dục có thể hạ thấp huyết áp, tăng mức độ của lipoprotein mật độ cao (HDL) cholesterol, và cải thiện sức khỏe tổng thể của các mạch máu và tim. Nó cũng giúp giảm cân, kiểm soát bệnh tiểu đường và giảm căng thẳng. </a:t>
            </a:r>
            <a:endParaRPr lang="en-US" dirty="0" smtClean="0"/>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Nâng</a:t>
            </a:r>
            <a:r>
              <a:rPr lang="en-US" dirty="0" smtClean="0"/>
              <a:t> </a:t>
            </a:r>
            <a:r>
              <a:rPr lang="vi-VN" dirty="0" smtClean="0"/>
              <a:t>dần </a:t>
            </a:r>
            <a:r>
              <a:rPr lang="vi-VN" dirty="0"/>
              <a:t>công việc thể dục lên đến 30 phút hoạt động - chẳng hạn như đi bộ, chạy bộ, bơi lội hoặc đi xe đạp trên hầu hết các </a:t>
            </a:r>
            <a:r>
              <a:rPr lang="vi-VN" dirty="0" smtClean="0"/>
              <a:t>ngày</a:t>
            </a:r>
            <a:r>
              <a:rPr lang="en-US" dirty="0"/>
              <a:t>.</a:t>
            </a:r>
          </a:p>
        </p:txBody>
      </p:sp>
      <p:sp>
        <p:nvSpPr>
          <p:cNvPr id="4" name="Left Arrow 3">
            <a:hlinkClick r:id="rId2" action="ppaction://hlinksldjump"/>
          </p:cNvPr>
          <p:cNvSpPr/>
          <p:nvPr/>
        </p:nvSpPr>
        <p:spPr>
          <a:xfrm>
            <a:off x="6781800" y="5867400"/>
            <a:ext cx="13716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161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X9mXntIOU9o/U7RMtPutPHI/AAAAAAAABEo/MeHwHQ0SMrs/s1600/h%C3%ACnh+%E1%BA%A3nh+%C4%91%E1%BA%B9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0" y="0"/>
            <a:ext cx="9144000" cy="6858000"/>
          </a:xfrm>
        </p:spPr>
        <p:txBody>
          <a:bodyPr>
            <a:normAutofit/>
            <a:scene3d>
              <a:camera prst="isometricOffAxis1Right"/>
              <a:lightRig rig="threePt" dir="t"/>
            </a:scene3d>
          </a:bodyPr>
          <a:lstStyle/>
          <a:p>
            <a:r>
              <a:rPr lang="en-US" sz="6000" b="1" dirty="0" smtClean="0">
                <a:solidFill>
                  <a:srgbClr val="FF0000"/>
                </a:solidFill>
                <a:effectLst>
                  <a:glow rad="228600">
                    <a:schemeClr val="accent3">
                      <a:satMod val="175000"/>
                      <a:alpha val="40000"/>
                    </a:schemeClr>
                  </a:glow>
                </a:effectLst>
              </a:rPr>
              <a:t>CẢM ƠN THẦY VÀ CÁC BẠN ĐÃ LẮNG NGHE</a:t>
            </a:r>
            <a:endParaRPr lang="en-US" sz="6000" b="1" dirty="0">
              <a:solidFill>
                <a:srgbClr val="FF0000"/>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3816308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0" y="0"/>
            <a:ext cx="9144000" cy="6858000"/>
          </a:xfrm>
          <a:prstGeom prst="rect">
            <a:avLst/>
          </a:prstGeom>
        </p:spPr>
      </p:pic>
      <p:sp>
        <p:nvSpPr>
          <p:cNvPr id="6" name="TextBox 5"/>
          <p:cNvSpPr txBox="1"/>
          <p:nvPr/>
        </p:nvSpPr>
        <p:spPr>
          <a:xfrm>
            <a:off x="461958" y="412103"/>
            <a:ext cx="6264696" cy="584775"/>
          </a:xfrm>
          <a:prstGeom prst="rect">
            <a:avLst/>
          </a:prstGeom>
          <a:noFill/>
        </p:spPr>
        <p:txBody>
          <a:bodyPr wrap="square" rtlCol="0">
            <a:spAutoFit/>
          </a:bodyPr>
          <a:lstStyle/>
          <a:p>
            <a:pPr algn="ctr"/>
            <a:r>
              <a:rPr lang="en-US" sz="3200" b="1" u="sng" dirty="0" smtClean="0">
                <a:solidFill>
                  <a:srgbClr val="FF0000"/>
                </a:solidFill>
              </a:rPr>
              <a:t>II. NGUYÊN NHÂN</a:t>
            </a:r>
            <a:endParaRPr lang="vi-VN" sz="3200" b="1" u="sng" dirty="0">
              <a:solidFill>
                <a:srgbClr val="FF0000"/>
              </a:solidFill>
            </a:endParaRPr>
          </a:p>
        </p:txBody>
      </p:sp>
      <p:sp>
        <p:nvSpPr>
          <p:cNvPr id="7" name="TextBox 6"/>
          <p:cNvSpPr txBox="1"/>
          <p:nvPr/>
        </p:nvSpPr>
        <p:spPr>
          <a:xfrm>
            <a:off x="164946" y="996878"/>
            <a:ext cx="8784976" cy="5632311"/>
          </a:xfrm>
          <a:prstGeom prst="rect">
            <a:avLst/>
          </a:prstGeom>
          <a:noFill/>
        </p:spPr>
        <p:txBody>
          <a:bodyPr wrap="square" rtlCol="0">
            <a:spAutoFit/>
          </a:bodyPr>
          <a:lstStyle/>
          <a:p>
            <a:r>
              <a:rPr lang="en-US" sz="2000" dirty="0" err="1">
                <a:solidFill>
                  <a:prstClr val="black"/>
                </a:solidFill>
                <a:latin typeface="Times New Roman" pitchFamily="18" charset="0"/>
                <a:cs typeface="Times New Roman" pitchFamily="18" charset="0"/>
              </a:rPr>
              <a:t>Nguyên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nhân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thường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gặp</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nhất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là</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nhồi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máu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cơ</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tim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cấp</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Khoảng</a:t>
            </a:r>
            <a:r>
              <a:rPr lang="en-US" sz="2000" dirty="0">
                <a:solidFill>
                  <a:prstClr val="black"/>
                </a:solidFill>
                <a:latin typeface="Times New Roman" pitchFamily="18" charset="0"/>
                <a:cs typeface="Times New Roman" pitchFamily="18" charset="0"/>
              </a:rPr>
              <a:t> 5-10% </a:t>
            </a:r>
            <a:r>
              <a:rPr lang="en-US" sz="2000" dirty="0" err="1">
                <a:solidFill>
                  <a:prstClr val="black"/>
                </a:solidFill>
                <a:latin typeface="Times New Roman" pitchFamily="18" charset="0"/>
                <a:cs typeface="Times New Roman" pitchFamily="18" charset="0"/>
              </a:rPr>
              <a:t>bệnh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nhân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nhồi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máu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cơ</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tim</a:t>
            </a:r>
            <a:r>
              <a:rPr lang="en-US" sz="2000" dirty="0">
                <a:solidFill>
                  <a:prstClr val="black"/>
                </a:solidFill>
                <a:latin typeface="Times New Roman" pitchFamily="18" charset="0"/>
                <a:cs typeface="Times New Roman" pitchFamily="18" charset="0"/>
              </a:rPr>
              <a:t> (NMCT) </a:t>
            </a:r>
            <a:r>
              <a:rPr lang="en-US" sz="2000" dirty="0" err="1">
                <a:solidFill>
                  <a:prstClr val="black"/>
                </a:solidFill>
                <a:latin typeface="Times New Roman" pitchFamily="18" charset="0"/>
                <a:cs typeface="Times New Roman" pitchFamily="18" charset="0"/>
              </a:rPr>
              <a:t>gây</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biến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chứng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sốc</a:t>
            </a:r>
            <a:r>
              <a:rPr lang="en-US" sz="2000" dirty="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tim.</a:t>
            </a:r>
            <a:endParaRPr lang="en-US" sz="2000" dirty="0" smtClean="0">
              <a:solidFill>
                <a:prstClr val="black"/>
              </a:solidFill>
              <a:latin typeface="Times New Roman" pitchFamily="18" charset="0"/>
              <a:cs typeface="Times New Roman" pitchFamily="18" charset="0"/>
            </a:endParaRPr>
          </a:p>
          <a:p>
            <a:pPr marL="285750" indent="-285750">
              <a:buFont typeface="Arial" pitchFamily="34" charset="0"/>
              <a:buChar char="•"/>
            </a:pPr>
            <a:r>
              <a:rPr lang="en-US" sz="2000" dirty="0" err="1">
                <a:solidFill>
                  <a:prstClr val="black"/>
                </a:solidFill>
                <a:latin typeface="Times New Roman" pitchFamily="18" charset="0"/>
                <a:cs typeface="Times New Roman" pitchFamily="18" charset="0"/>
              </a:rPr>
              <a:t>Nhồi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máu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cơ</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tim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cấp</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r>
              <a:rPr lang="en-US" sz="2000" dirty="0" smtClean="0">
                <a:solidFill>
                  <a:prstClr val="black"/>
                </a:solidFill>
                <a:latin typeface="Times New Roman" pitchFamily="18" charset="0"/>
                <a:cs typeface="Times New Roman" pitchFamily="18" charset="0"/>
              </a:rPr>
              <a:t>   - </a:t>
            </a:r>
            <a:r>
              <a:rPr lang="en-US" sz="2000" dirty="0" err="1">
                <a:solidFill>
                  <a:prstClr val="black"/>
                </a:solidFill>
                <a:latin typeface="Times New Roman" pitchFamily="18" charset="0"/>
                <a:cs typeface="Times New Roman" pitchFamily="18" charset="0"/>
              </a:rPr>
              <a:t>Suy</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chức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năng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thất</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r>
              <a:rPr lang="en-US" sz="2000" dirty="0" smtClean="0">
                <a:solidFill>
                  <a:prstClr val="black"/>
                </a:solidFill>
                <a:latin typeface="Times New Roman" pitchFamily="18" charset="0"/>
                <a:cs typeface="Times New Roman" pitchFamily="18" charset="0"/>
              </a:rPr>
              <a:t>   - </a:t>
            </a:r>
            <a:r>
              <a:rPr lang="en-US" sz="2000" dirty="0" err="1">
                <a:solidFill>
                  <a:prstClr val="black"/>
                </a:solidFill>
                <a:latin typeface="Times New Roman" pitchFamily="18" charset="0"/>
                <a:cs typeface="Times New Roman" pitchFamily="18" charset="0"/>
              </a:rPr>
              <a:t>Biến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chứng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cơ</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học</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r>
              <a:rPr lang="en-US" sz="2000" dirty="0" smtClean="0">
                <a:solidFill>
                  <a:prstClr val="black"/>
                </a:solidFill>
                <a:latin typeface="Times New Roman" pitchFamily="18" charset="0"/>
                <a:cs typeface="Times New Roman" pitchFamily="18" charset="0"/>
              </a:rPr>
              <a:t>      + </a:t>
            </a:r>
            <a:r>
              <a:rPr lang="en-US" sz="2000" dirty="0" err="1">
                <a:solidFill>
                  <a:prstClr val="black"/>
                </a:solidFill>
                <a:latin typeface="Times New Roman" pitchFamily="18" charset="0"/>
                <a:cs typeface="Times New Roman" pitchFamily="18" charset="0"/>
              </a:rPr>
              <a:t>Hở</a:t>
            </a:r>
            <a:r>
              <a:rPr lang="en-US" sz="2000" dirty="0">
                <a:solidFill>
                  <a:prstClr val="black"/>
                </a:solidFill>
                <a:latin typeface="Times New Roman" pitchFamily="18" charset="0"/>
                <a:cs typeface="Times New Roman" pitchFamily="18" charset="0"/>
              </a:rPr>
              <a:t> 2 </a:t>
            </a:r>
            <a:r>
              <a:rPr lang="en-US" sz="2000" dirty="0" err="1">
                <a:solidFill>
                  <a:prstClr val="black"/>
                </a:solidFill>
                <a:latin typeface="Times New Roman" pitchFamily="18" charset="0"/>
                <a:cs typeface="Times New Roman" pitchFamily="18" charset="0"/>
              </a:rPr>
              <a:t>lá</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cấp</a:t>
            </a:r>
            <a:r>
              <a:rPr lang="en-US" sz="2000" dirty="0">
                <a:solidFill>
                  <a:prstClr val="black"/>
                </a:solidFill>
                <a:latin typeface="Times New Roman" pitchFamily="18" charset="0"/>
                <a:cs typeface="Times New Roman" pitchFamily="18" charset="0"/>
              </a:rPr>
              <a:t> </a:t>
            </a:r>
          </a:p>
          <a:p>
            <a:r>
              <a:rPr lang="en-US" sz="2000" dirty="0" smtClean="0">
                <a:solidFill>
                  <a:prstClr val="black"/>
                </a:solidFill>
                <a:latin typeface="Times New Roman" pitchFamily="18" charset="0"/>
                <a:cs typeface="Times New Roman" pitchFamily="18" charset="0"/>
              </a:rPr>
              <a:t>      + </a:t>
            </a:r>
            <a:r>
              <a:rPr lang="en-US" sz="2000" dirty="0" err="1">
                <a:solidFill>
                  <a:prstClr val="black"/>
                </a:solidFill>
                <a:latin typeface="Times New Roman" pitchFamily="18" charset="0"/>
                <a:cs typeface="Times New Roman" pitchFamily="18" charset="0"/>
              </a:rPr>
              <a:t>Thủng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vách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liên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thất</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r>
              <a:rPr lang="en-US" sz="2000" dirty="0" smtClean="0">
                <a:solidFill>
                  <a:prstClr val="black"/>
                </a:solidFill>
                <a:latin typeface="Times New Roman" pitchFamily="18" charset="0"/>
                <a:cs typeface="Times New Roman" pitchFamily="18" charset="0"/>
              </a:rPr>
              <a:t>      + </a:t>
            </a:r>
            <a:r>
              <a:rPr lang="en-US" sz="2000" dirty="0" err="1">
                <a:solidFill>
                  <a:prstClr val="black"/>
                </a:solidFill>
                <a:latin typeface="Times New Roman" pitchFamily="18" charset="0"/>
                <a:cs typeface="Times New Roman" pitchFamily="18" charset="0"/>
              </a:rPr>
              <a:t>Thủng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thành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tim</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pPr marL="285750" indent="-285750">
              <a:buFont typeface="Arial" pitchFamily="34" charset="0"/>
              <a:buChar char="•"/>
            </a:pPr>
            <a:r>
              <a:rPr lang="en-US" sz="2000" dirty="0" err="1">
                <a:solidFill>
                  <a:prstClr val="black"/>
                </a:solidFill>
                <a:latin typeface="Times New Roman" pitchFamily="18" charset="0"/>
                <a:cs typeface="Times New Roman" pitchFamily="18" charset="0"/>
              </a:rPr>
              <a:t>Sau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ngưng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tim</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pPr marL="285750" indent="-285750">
              <a:buFont typeface="Arial" pitchFamily="34" charset="0"/>
              <a:buChar char="•"/>
            </a:pPr>
            <a:r>
              <a:rPr lang="en-US" sz="2000" dirty="0" err="1">
                <a:solidFill>
                  <a:prstClr val="black"/>
                </a:solidFill>
                <a:latin typeface="Times New Roman" pitchFamily="18" charset="0"/>
                <a:cs typeface="Times New Roman" pitchFamily="18" charset="0"/>
              </a:rPr>
              <a:t>Sau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phẫu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thuật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tim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hở</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pPr marL="285750" indent="-285750">
              <a:buFont typeface="Arial" pitchFamily="34" charset="0"/>
              <a:buChar char="•"/>
            </a:pPr>
            <a:r>
              <a:rPr lang="en-US" sz="2000" dirty="0" err="1">
                <a:solidFill>
                  <a:prstClr val="black"/>
                </a:solidFill>
                <a:latin typeface="Times New Roman" pitchFamily="18" charset="0"/>
                <a:cs typeface="Times New Roman" pitchFamily="18" charset="0"/>
              </a:rPr>
              <a:t>Rối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loạn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nhịp</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nhanh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kháng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trị</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pPr marL="285750" indent="-285750">
              <a:buFont typeface="Arial" pitchFamily="34" charset="0"/>
              <a:buChar char="•"/>
            </a:pPr>
            <a:r>
              <a:rPr lang="en-US" sz="2000" dirty="0" err="1">
                <a:solidFill>
                  <a:prstClr val="black"/>
                </a:solidFill>
                <a:latin typeface="Times New Roman" pitchFamily="18" charset="0"/>
                <a:cs typeface="Times New Roman" pitchFamily="18" charset="0"/>
              </a:rPr>
              <a:t>Viêm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cơ</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tim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thể</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tối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cấp</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pPr marL="285750" indent="-285750">
              <a:buFont typeface="Arial" pitchFamily="34" charset="0"/>
              <a:buChar char="•"/>
            </a:pPr>
            <a:r>
              <a:rPr lang="en-US" sz="2000" dirty="0" err="1">
                <a:solidFill>
                  <a:prstClr val="black"/>
                </a:solidFill>
                <a:latin typeface="Times New Roman" pitchFamily="18" charset="0"/>
                <a:cs typeface="Times New Roman" pitchFamily="18" charset="0"/>
              </a:rPr>
              <a:t>Bệnh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cơ</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tim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giai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đoạn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cuối</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pPr marL="285750" indent="-285750">
              <a:buFont typeface="Arial" pitchFamily="34" charset="0"/>
              <a:buChar char="•"/>
            </a:pPr>
            <a:r>
              <a:rPr lang="en-US" sz="2000" dirty="0" err="1">
                <a:solidFill>
                  <a:prstClr val="black"/>
                </a:solidFill>
                <a:latin typeface="Times New Roman" pitchFamily="18" charset="0"/>
                <a:cs typeface="Times New Roman" pitchFamily="18" charset="0"/>
              </a:rPr>
              <a:t>Bệnh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cơ</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tim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phì</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đại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có</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tắc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nghẽn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đường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ra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nặng</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pPr marL="285750" indent="-285750">
              <a:buFont typeface="Arial" pitchFamily="34" charset="0"/>
              <a:buChar char="•"/>
            </a:pPr>
            <a:r>
              <a:rPr lang="en-US" sz="2000" dirty="0" err="1">
                <a:solidFill>
                  <a:prstClr val="black"/>
                </a:solidFill>
                <a:latin typeface="Times New Roman" pitchFamily="18" charset="0"/>
                <a:cs typeface="Times New Roman" pitchFamily="18" charset="0"/>
              </a:rPr>
              <a:t>Bóc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tách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động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mạch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chủ</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với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hở</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chủ</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nặng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hoặc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chèn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ép</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tim</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pPr marL="285750" indent="-285750">
              <a:buFont typeface="Arial" pitchFamily="34" charset="0"/>
              <a:buChar char="•"/>
            </a:pPr>
            <a:r>
              <a:rPr lang="en-US" sz="2000" dirty="0" err="1">
                <a:solidFill>
                  <a:prstClr val="black"/>
                </a:solidFill>
                <a:latin typeface="Times New Roman" pitchFamily="18" charset="0"/>
                <a:cs typeface="Times New Roman" pitchFamily="18" charset="0"/>
              </a:rPr>
              <a:t>Thuyên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tắc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phổi</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pPr marL="285750" indent="-285750">
              <a:buFont typeface="Arial" pitchFamily="34" charset="0"/>
              <a:buChar char="•"/>
            </a:pPr>
            <a:r>
              <a:rPr lang="en-US" sz="2000" dirty="0" err="1">
                <a:solidFill>
                  <a:prstClr val="black"/>
                </a:solidFill>
                <a:latin typeface="Times New Roman" pitchFamily="18" charset="0"/>
                <a:cs typeface="Times New Roman" pitchFamily="18" charset="0"/>
              </a:rPr>
              <a:t>Bệnh</a:t>
            </a:r>
            <a:r>
              <a:rPr lang="en-US" sz="2000" dirty="0">
                <a:solidFill>
                  <a:prstClr val="black"/>
                </a:solidFill>
                <a:latin typeface="Times New Roman" pitchFamily="18" charset="0"/>
                <a:cs typeface="Times New Roman" pitchFamily="18" charset="0"/>
              </a:rPr>
              <a:t> van </a:t>
            </a:r>
            <a:r>
              <a:rPr lang="en-US" sz="2000" dirty="0" err="1">
                <a:solidFill>
                  <a:prstClr val="black"/>
                </a:solidFill>
                <a:latin typeface="Times New Roman" pitchFamily="18" charset="0"/>
                <a:cs typeface="Times New Roman" pitchFamily="18" charset="0"/>
              </a:rPr>
              <a:t>tim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nặng</a:t>
            </a:r>
            <a:r>
              <a:rPr lang="en-US" sz="2000" dirty="0">
                <a:solidFill>
                  <a:prstClr val="black"/>
                </a:solidFill>
                <a:latin typeface="Times New Roman" pitchFamily="18" charset="0"/>
                <a:cs typeface="Times New Roman" pitchFamily="18" charset="0"/>
              </a:rPr>
              <a:t>: van 2 </a:t>
            </a:r>
            <a:r>
              <a:rPr lang="en-US" sz="2000" dirty="0" err="1">
                <a:solidFill>
                  <a:prstClr val="black"/>
                </a:solidFill>
                <a:latin typeface="Times New Roman" pitchFamily="18" charset="0"/>
                <a:cs typeface="Times New Roman" pitchFamily="18" charset="0"/>
              </a:rPr>
              <a:t>lá</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hoặc</a:t>
            </a:r>
            <a:r>
              <a:rPr lang="en-US" sz="2000" dirty="0">
                <a:solidFill>
                  <a:prstClr val="black"/>
                </a:solidFill>
                <a:latin typeface="Times New Roman" pitchFamily="18" charset="0"/>
                <a:cs typeface="Times New Roman" pitchFamily="18" charset="0"/>
              </a:rPr>
              <a:t> van </a:t>
            </a:r>
            <a:r>
              <a:rPr lang="en-US" sz="2000" dirty="0" err="1">
                <a:solidFill>
                  <a:prstClr val="black"/>
                </a:solidFill>
                <a:latin typeface="Times New Roman" pitchFamily="18" charset="0"/>
                <a:cs typeface="Times New Roman" pitchFamily="18" charset="0"/>
              </a:rPr>
              <a:t>chủ</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pPr marL="285750" indent="-285750">
              <a:buFont typeface="Arial" pitchFamily="34" charset="0"/>
              <a:buChar char="•"/>
            </a:pPr>
            <a:r>
              <a:rPr lang="en-US" sz="2000" dirty="0" err="1">
                <a:solidFill>
                  <a:prstClr val="black"/>
                </a:solidFill>
                <a:latin typeface="Times New Roman" pitchFamily="18" charset="0"/>
                <a:cs typeface="Times New Roman" pitchFamily="18" charset="0"/>
              </a:rPr>
              <a:t>Thuốc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quá</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liều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chẹn</a:t>
            </a:r>
            <a:r>
              <a:rPr lang="en-US" sz="2000" dirty="0">
                <a:solidFill>
                  <a:prstClr val="black"/>
                </a:solidFill>
                <a:latin typeface="Times New Roman" pitchFamily="18" charset="0"/>
                <a:cs typeface="Times New Roman" pitchFamily="18" charset="0"/>
              </a:rPr>
              <a:t> beta </a:t>
            </a:r>
            <a:r>
              <a:rPr lang="en-US" sz="2000" dirty="0" err="1">
                <a:solidFill>
                  <a:prstClr val="black"/>
                </a:solidFill>
                <a:latin typeface="Times New Roman" pitchFamily="18" charset="0"/>
                <a:cs typeface="Times New Roman" pitchFamily="18" charset="0"/>
              </a:rPr>
              <a:t>hoặc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ức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chế</a:t>
            </a:r>
            <a:r>
              <a:rPr lang="en-US" sz="2000" dirty="0">
                <a:solidFill>
                  <a:prstClr val="black"/>
                </a:solidFill>
                <a:latin typeface="Times New Roman" pitchFamily="18" charset="0"/>
                <a:cs typeface="Times New Roman" pitchFamily="18" charset="0"/>
              </a:rPr>
              <a:t> can xi </a:t>
            </a:r>
            <a:endParaRPr lang="en-US" sz="2000"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8535970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1601" y="1124744"/>
            <a:ext cx="5760640" cy="369332"/>
          </a:xfrm>
          <a:prstGeom prst="rect">
            <a:avLst/>
          </a:prstGeom>
          <a:noFill/>
        </p:spPr>
        <p:txBody>
          <a:bodyPr wrap="square" rtlCol="0">
            <a:spAutoFit/>
          </a:bodyPr>
          <a:lstStyle/>
          <a:p>
            <a:endParaRPr lang="vi-VN" dirty="0">
              <a:solidFill>
                <a:prstClr val="black"/>
              </a:solidFill>
            </a:endParaRPr>
          </a:p>
        </p:txBody>
      </p:sp>
      <p:sp>
        <p:nvSpPr>
          <p:cNvPr id="12" name="TextBox 11"/>
          <p:cNvSpPr txBox="1"/>
          <p:nvPr/>
        </p:nvSpPr>
        <p:spPr>
          <a:xfrm>
            <a:off x="395537" y="214546"/>
            <a:ext cx="5760640" cy="584775"/>
          </a:xfrm>
          <a:prstGeom prst="rect">
            <a:avLst/>
          </a:prstGeom>
          <a:noFill/>
        </p:spPr>
        <p:txBody>
          <a:bodyPr wrap="square" rtlCol="0">
            <a:spAutoFit/>
          </a:bodyPr>
          <a:lstStyle/>
          <a:p>
            <a:pPr algn="ctr"/>
            <a:r>
              <a:rPr lang="en-US" sz="3200" dirty="0" smtClean="0">
                <a:solidFill>
                  <a:srgbClr val="FF0000"/>
                </a:solidFill>
                <a:latin typeface="Times New Roman" pitchFamily="18" charset="0"/>
                <a:cs typeface="Times New Roman" pitchFamily="18" charset="0"/>
              </a:rPr>
              <a:t>CƠ CHẾ BỆNH SINH</a:t>
            </a:r>
            <a:endParaRPr lang="vi-VN" sz="3200" dirty="0">
              <a:solidFill>
                <a:srgbClr val="FF0000"/>
              </a:solidFill>
              <a:latin typeface="Times New Roman" pitchFamily="18" charset="0"/>
              <a:cs typeface="Times New Roman" pitchFamily="18" charset="0"/>
            </a:endParaRPr>
          </a:p>
        </p:txBody>
      </p:sp>
      <p:pic>
        <p:nvPicPr>
          <p:cNvPr id="17" name="Picture 16" descr="http://www.benhhoc.com/images.php?do=view&amp;id=1390"/>
          <p:cNvPicPr/>
          <p:nvPr/>
        </p:nvPicPr>
        <p:blipFill>
          <a:blip r:embed="rId2"/>
          <a:srcRect/>
          <a:stretch>
            <a:fillRect/>
          </a:stretch>
        </p:blipFill>
        <p:spPr bwMode="auto">
          <a:xfrm>
            <a:off x="611561" y="799319"/>
            <a:ext cx="7920880" cy="5638536"/>
          </a:xfrm>
          <a:prstGeom prst="rect">
            <a:avLst/>
          </a:prstGeom>
          <a:noFill/>
          <a:ln w="9525">
            <a:noFill/>
            <a:miter lim="800000"/>
            <a:headEnd/>
            <a:tailEnd/>
          </a:ln>
        </p:spPr>
      </p:pic>
    </p:spTree>
    <p:extLst>
      <p:ext uri="{BB962C8B-B14F-4D97-AF65-F5344CB8AC3E}">
        <p14:creationId xmlns:p14="http://schemas.microsoft.com/office/powerpoint/2010/main" val="2519373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GB" b="1" dirty="0" smtClean="0"/>
              <a:t> </a:t>
            </a:r>
            <a:endParaRPr lang="en-GB" dirty="0"/>
          </a:p>
        </p:txBody>
      </p:sp>
      <p:sp>
        <p:nvSpPr>
          <p:cNvPr id="4" name="Diamond 3"/>
          <p:cNvSpPr/>
          <p:nvPr/>
        </p:nvSpPr>
        <p:spPr>
          <a:xfrm>
            <a:off x="2770908" y="1905000"/>
            <a:ext cx="3248891" cy="236220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b="1" dirty="0" smtClean="0">
                <a:solidFill>
                  <a:prstClr val="black"/>
                </a:solidFill>
                <a:latin typeface="Times New Roman" pitchFamily="18" charset="0"/>
                <a:cs typeface="Times New Roman" pitchFamily="18" charset="0"/>
              </a:rPr>
              <a:t>TRIỆU CHỨNG</a:t>
            </a:r>
            <a:endParaRPr lang="en-GB" sz="2800" dirty="0">
              <a:solidFill>
                <a:prstClr val="black"/>
              </a:solidFill>
              <a:latin typeface="Times New Roman" pitchFamily="18" charset="0"/>
              <a:cs typeface="Times New Roman" pitchFamily="18" charset="0"/>
            </a:endParaRPr>
          </a:p>
        </p:txBody>
      </p:sp>
      <p:sp>
        <p:nvSpPr>
          <p:cNvPr id="5" name="Left Arrow 4"/>
          <p:cNvSpPr/>
          <p:nvPr/>
        </p:nvSpPr>
        <p:spPr>
          <a:xfrm rot="5400000">
            <a:off x="2304243" y="2360910"/>
            <a:ext cx="93333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Down Arrow 5"/>
          <p:cNvSpPr/>
          <p:nvPr/>
        </p:nvSpPr>
        <p:spPr>
          <a:xfrm>
            <a:off x="5777343" y="306989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Oval 7">
            <a:hlinkClick r:id="rId3" action="ppaction://hlinksldjump"/>
          </p:cNvPr>
          <p:cNvSpPr/>
          <p:nvPr/>
        </p:nvSpPr>
        <p:spPr>
          <a:xfrm>
            <a:off x="457200" y="914400"/>
            <a:ext cx="3429000" cy="123897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err="1" smtClean="0">
                <a:solidFill>
                  <a:prstClr val="black"/>
                </a:solidFill>
                <a:latin typeface="Times New Roman" pitchFamily="18" charset="0"/>
                <a:cs typeface="Times New Roman" pitchFamily="18" charset="0"/>
              </a:rPr>
              <a:t>Triệu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chứng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lâm</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sàng</a:t>
            </a:r>
            <a:endParaRPr lang="en-GB" sz="2400" dirty="0">
              <a:solidFill>
                <a:prstClr val="black"/>
              </a:solidFill>
              <a:latin typeface="Times New Roman" pitchFamily="18" charset="0"/>
              <a:cs typeface="Times New Roman" pitchFamily="18" charset="0"/>
            </a:endParaRPr>
          </a:p>
        </p:txBody>
      </p:sp>
      <p:sp>
        <p:nvSpPr>
          <p:cNvPr id="13" name="Subtitle 12">
            <a:hlinkClick r:id="rId3" action="ppaction://hlinksldjump"/>
          </p:cNvPr>
          <p:cNvSpPr>
            <a:spLocks noGrp="1"/>
          </p:cNvSpPr>
          <p:nvPr>
            <p:ph type="subTitle" idx="1"/>
          </p:nvPr>
        </p:nvSpPr>
        <p:spPr>
          <a:xfrm>
            <a:off x="4495800" y="4048299"/>
            <a:ext cx="3962400" cy="1447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Triệu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cận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lâm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sàng</a:t>
            </a:r>
            <a:endParaRPr lang="en-GB" sz="2400" dirty="0">
              <a:solidFill>
                <a:schemeClr val="tx1"/>
              </a:solidFill>
              <a:latin typeface="Times New Roman" pitchFamily="18" charset="0"/>
              <a:cs typeface="Times New Roman" pitchFamily="18" charset="0"/>
            </a:endParaRPr>
          </a:p>
        </p:txBody>
      </p:sp>
      <p:sp>
        <p:nvSpPr>
          <p:cNvPr id="3" name="Rectangle 2"/>
          <p:cNvSpPr/>
          <p:nvPr/>
        </p:nvSpPr>
        <p:spPr>
          <a:xfrm>
            <a:off x="457200" y="0"/>
            <a:ext cx="82296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u="sng" dirty="0" smtClean="0">
                <a:solidFill>
                  <a:srgbClr val="FF0000"/>
                </a:solidFill>
                <a:latin typeface="Times New Roman" pitchFamily="18" charset="0"/>
                <a:cs typeface="Times New Roman" pitchFamily="18" charset="0"/>
              </a:rPr>
              <a:t>III. TRIỆU CHỨNG</a:t>
            </a:r>
            <a:endParaRPr lang="en-US" sz="40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3713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13855"/>
            <a:ext cx="7772400" cy="900545"/>
          </a:xfrm>
        </p:spPr>
        <p:txBody>
          <a:bodyPr>
            <a:normAutofit/>
          </a:bodyPr>
          <a:lstStyle/>
          <a:p>
            <a:pPr algn="l"/>
            <a:r>
              <a:rPr lang="en-GB" b="1" dirty="0"/>
              <a:t> </a:t>
            </a:r>
            <a:r>
              <a:rPr lang="en-GB" sz="2400" b="1" dirty="0" smtClean="0">
                <a:solidFill>
                  <a:schemeClr val="tx1"/>
                </a:solidFill>
                <a:latin typeface="Times New Roman" pitchFamily="18" charset="0"/>
                <a:cs typeface="Times New Roman" pitchFamily="18" charset="0"/>
              </a:rPr>
              <a:t>3.1. </a:t>
            </a:r>
            <a:r>
              <a:rPr lang="en-GB" sz="2400" b="1" dirty="0" err="1" smtClean="0">
                <a:solidFill>
                  <a:schemeClr val="tx1"/>
                </a:solidFill>
                <a:latin typeface="Times New Roman" pitchFamily="18" charset="0"/>
                <a:cs typeface="Times New Roman" pitchFamily="18" charset="0"/>
              </a:rPr>
              <a:t>Triệu</a:t>
            </a:r>
            <a:r>
              <a:rPr lang="en-GB" sz="2400" b="1" dirty="0" smtClean="0">
                <a:solidFill>
                  <a:schemeClr val="tx1"/>
                </a:solidFill>
                <a:latin typeface="Times New Roman" pitchFamily="18" charset="0"/>
                <a:cs typeface="Times New Roman" pitchFamily="18" charset="0"/>
              </a:rPr>
              <a:t> </a:t>
            </a:r>
            <a:r>
              <a:rPr lang="en-GB" sz="2400" b="1" dirty="0" err="1" smtClean="0">
                <a:solidFill>
                  <a:schemeClr val="tx1"/>
                </a:solidFill>
                <a:latin typeface="Times New Roman" pitchFamily="18" charset="0"/>
                <a:cs typeface="Times New Roman" pitchFamily="18" charset="0"/>
              </a:rPr>
              <a:t>chứng</a:t>
            </a:r>
            <a:r>
              <a:rPr lang="en-GB" sz="2400" b="1" dirty="0" smtClean="0">
                <a:solidFill>
                  <a:schemeClr val="tx1"/>
                </a:solidFill>
                <a:latin typeface="Times New Roman" pitchFamily="18" charset="0"/>
                <a:cs typeface="Times New Roman" pitchFamily="18" charset="0"/>
              </a:rPr>
              <a:t> </a:t>
            </a:r>
            <a:r>
              <a:rPr lang="en-GB" sz="2400" b="1" dirty="0" err="1" smtClean="0">
                <a:solidFill>
                  <a:schemeClr val="tx1"/>
                </a:solidFill>
                <a:latin typeface="Times New Roman" pitchFamily="18" charset="0"/>
                <a:cs typeface="Times New Roman" pitchFamily="18" charset="0"/>
              </a:rPr>
              <a:t>lâm</a:t>
            </a:r>
            <a:r>
              <a:rPr lang="en-GB" sz="2400" b="1" dirty="0" smtClean="0">
                <a:solidFill>
                  <a:schemeClr val="tx1"/>
                </a:solidFill>
                <a:latin typeface="Times New Roman" pitchFamily="18" charset="0"/>
                <a:cs typeface="Times New Roman" pitchFamily="18" charset="0"/>
              </a:rPr>
              <a:t> </a:t>
            </a:r>
            <a:r>
              <a:rPr lang="en-GB" sz="2400" b="1" dirty="0" err="1" smtClean="0">
                <a:solidFill>
                  <a:schemeClr val="tx1"/>
                </a:solidFill>
                <a:latin typeface="Times New Roman" pitchFamily="18" charset="0"/>
                <a:cs typeface="Times New Roman" pitchFamily="18" charset="0"/>
              </a:rPr>
              <a:t>sàng</a:t>
            </a:r>
            <a:endParaRPr lang="en-GB" sz="2400" dirty="0"/>
          </a:p>
        </p:txBody>
      </p:sp>
      <p:sp>
        <p:nvSpPr>
          <p:cNvPr id="3" name="Subtitle 2"/>
          <p:cNvSpPr>
            <a:spLocks noGrp="1"/>
          </p:cNvSpPr>
          <p:nvPr>
            <p:ph type="subTitle" idx="1"/>
          </p:nvPr>
        </p:nvSpPr>
        <p:spPr>
          <a:xfrm>
            <a:off x="609600" y="762000"/>
            <a:ext cx="8305800" cy="5867400"/>
          </a:xfrm>
        </p:spPr>
        <p:txBody>
          <a:bodyPr>
            <a:noAutofit/>
          </a:bodyPr>
          <a:lstStyle/>
          <a:p>
            <a:pPr marL="342900" indent="-342900" algn="l">
              <a:spcBef>
                <a:spcPts val="0"/>
              </a:spcBef>
              <a:buFont typeface="Wingdings" pitchFamily="2" charset="2"/>
              <a:buChar char="Ø"/>
            </a:pPr>
            <a:r>
              <a:rPr lang="en-GB" sz="2400" dirty="0" smtClean="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Huyết</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áp</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tụt</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huyết</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áp</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tối</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đa</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dưới</a:t>
            </a:r>
            <a:r>
              <a:rPr lang="en-GB" sz="2400" dirty="0">
                <a:solidFill>
                  <a:schemeClr val="tx1"/>
                </a:solidFill>
                <a:latin typeface="Times New Roman" pitchFamily="18" charset="0"/>
                <a:cs typeface="Times New Roman" pitchFamily="18" charset="0"/>
              </a:rPr>
              <a:t> 90mmHg </a:t>
            </a:r>
            <a:r>
              <a:rPr lang="en-GB" sz="2400" dirty="0" err="1">
                <a:solidFill>
                  <a:schemeClr val="tx1"/>
                </a:solidFill>
                <a:latin typeface="Times New Roman" pitchFamily="18" charset="0"/>
                <a:cs typeface="Times New Roman" pitchFamily="18" charset="0"/>
              </a:rPr>
              <a:t>hoặc</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giảm</a:t>
            </a:r>
            <a:r>
              <a:rPr lang="en-GB" sz="2400" dirty="0">
                <a:solidFill>
                  <a:schemeClr val="tx1"/>
                </a:solidFill>
                <a:latin typeface="Times New Roman" pitchFamily="18" charset="0"/>
                <a:cs typeface="Times New Roman" pitchFamily="18" charset="0"/>
              </a:rPr>
              <a:t> so </a:t>
            </a:r>
            <a:r>
              <a:rPr lang="en-GB" sz="2400" dirty="0" err="1">
                <a:solidFill>
                  <a:schemeClr val="tx1"/>
                </a:solidFill>
                <a:latin typeface="Times New Roman" pitchFamily="18" charset="0"/>
                <a:cs typeface="Times New Roman" pitchFamily="18" charset="0"/>
              </a:rPr>
              <a:t>với</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huyết</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áp</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nền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trên</a:t>
            </a:r>
            <a:r>
              <a:rPr lang="en-GB" sz="2400" dirty="0">
                <a:solidFill>
                  <a:schemeClr val="tx1"/>
                </a:solidFill>
                <a:latin typeface="Times New Roman" pitchFamily="18" charset="0"/>
                <a:cs typeface="Times New Roman" pitchFamily="18" charset="0"/>
              </a:rPr>
              <a:t> 30mmHg (ở </a:t>
            </a:r>
            <a:r>
              <a:rPr lang="en-GB" sz="2400" dirty="0" err="1">
                <a:solidFill>
                  <a:schemeClr val="tx1"/>
                </a:solidFill>
                <a:latin typeface="Times New Roman" pitchFamily="18" charset="0"/>
                <a:cs typeface="Times New Roman" pitchFamily="18" charset="0"/>
              </a:rPr>
              <a:t>người</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có</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tăng</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huyết</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áp</a:t>
            </a:r>
            <a:r>
              <a:rPr lang="en-GB" sz="2400" dirty="0" smtClean="0">
                <a:solidFill>
                  <a:schemeClr val="tx1"/>
                </a:solidFill>
                <a:latin typeface="Times New Roman" pitchFamily="18" charset="0"/>
                <a:cs typeface="Times New Roman" pitchFamily="18" charset="0"/>
              </a:rPr>
              <a:t>).</a:t>
            </a:r>
          </a:p>
          <a:p>
            <a:pPr marL="342900" indent="-342900" algn="l">
              <a:spcBef>
                <a:spcPts val="0"/>
              </a:spcBef>
              <a:buFont typeface="Wingdings" pitchFamily="2" charset="2"/>
              <a:buChar char="Ø"/>
            </a:pPr>
            <a:r>
              <a:rPr lang="en-GB" sz="2400" dirty="0" smtClean="0">
                <a:solidFill>
                  <a:schemeClr val="tx1"/>
                </a:solidFill>
                <a:latin typeface="Times New Roman" pitchFamily="18" charset="0"/>
                <a:cs typeface="Times New Roman" pitchFamily="18" charset="0"/>
              </a:rPr>
              <a:t>Da </a:t>
            </a:r>
            <a:r>
              <a:rPr lang="en-GB" sz="2400" dirty="0" err="1">
                <a:solidFill>
                  <a:schemeClr val="tx1"/>
                </a:solidFill>
                <a:latin typeface="Times New Roman" pitchFamily="18" charset="0"/>
                <a:cs typeface="Times New Roman" pitchFamily="18" charset="0"/>
              </a:rPr>
              <a:t>lạnh</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tái</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nổi</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vân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tím</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trên</a:t>
            </a:r>
            <a:r>
              <a:rPr lang="en-GB" sz="2400" dirty="0">
                <a:solidFill>
                  <a:schemeClr val="tx1"/>
                </a:solidFill>
                <a:latin typeface="Times New Roman" pitchFamily="18" charset="0"/>
                <a:cs typeface="Times New Roman" pitchFamily="18" charset="0"/>
              </a:rPr>
              <a:t> da, </a:t>
            </a:r>
            <a:r>
              <a:rPr lang="en-GB" sz="2400" dirty="0" err="1">
                <a:solidFill>
                  <a:schemeClr val="tx1"/>
                </a:solidFill>
                <a:latin typeface="Times New Roman" pitchFamily="18" charset="0"/>
                <a:cs typeface="Times New Roman" pitchFamily="18" charset="0"/>
              </a:rPr>
              <a:t>đầu</a:t>
            </a:r>
            <a:r>
              <a:rPr lang="en-GB" sz="2400" dirty="0">
                <a:solidFill>
                  <a:schemeClr val="tx1"/>
                </a:solidFill>
                <a:latin typeface="Times New Roman" pitchFamily="18" charset="0"/>
                <a:cs typeface="Times New Roman" pitchFamily="18" charset="0"/>
              </a:rPr>
              <a:t> chi </a:t>
            </a:r>
            <a:r>
              <a:rPr lang="en-GB" sz="2400" dirty="0" err="1">
                <a:solidFill>
                  <a:schemeClr val="tx1"/>
                </a:solidFill>
                <a:latin typeface="Times New Roman" pitchFamily="18" charset="0"/>
                <a:cs typeface="Times New Roman" pitchFamily="18" charset="0"/>
              </a:rPr>
              <a:t>tím</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lạnh</a:t>
            </a:r>
            <a:r>
              <a:rPr lang="en-GB" sz="2400" dirty="0">
                <a:solidFill>
                  <a:schemeClr val="tx1"/>
                </a:solidFill>
                <a:latin typeface="Times New Roman" pitchFamily="18" charset="0"/>
                <a:cs typeface="Times New Roman" pitchFamily="18" charset="0"/>
              </a:rPr>
              <a:t>. </a:t>
            </a:r>
          </a:p>
          <a:p>
            <a:pPr marL="342900" indent="-342900" algn="l">
              <a:spcBef>
                <a:spcPts val="0"/>
              </a:spcBef>
              <a:buFont typeface="Wingdings" pitchFamily="2" charset="2"/>
              <a:buChar char="Ø"/>
            </a:pPr>
            <a:r>
              <a:rPr lang="en-GB" sz="2400" dirty="0" smtClean="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Thiểu</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niệu</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hoặc</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vô</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niệu</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nước</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tiểu</a:t>
            </a:r>
            <a:r>
              <a:rPr lang="en-GB" sz="2400" dirty="0">
                <a:solidFill>
                  <a:schemeClr val="tx1"/>
                </a:solidFill>
                <a:latin typeface="Times New Roman" pitchFamily="18" charset="0"/>
                <a:cs typeface="Times New Roman" pitchFamily="18" charset="0"/>
              </a:rPr>
              <a:t> &lt; 0,5 ml/kg/</a:t>
            </a:r>
            <a:r>
              <a:rPr lang="en-GB" sz="2400" dirty="0" err="1">
                <a:solidFill>
                  <a:schemeClr val="tx1"/>
                </a:solidFill>
                <a:latin typeface="Times New Roman" pitchFamily="18" charset="0"/>
                <a:cs typeface="Times New Roman" pitchFamily="18" charset="0"/>
              </a:rPr>
              <a:t>giờ</a:t>
            </a:r>
            <a:r>
              <a:rPr lang="en-GB" sz="2400" dirty="0">
                <a:solidFill>
                  <a:schemeClr val="tx1"/>
                </a:solidFill>
                <a:latin typeface="Times New Roman" pitchFamily="18" charset="0"/>
                <a:cs typeface="Times New Roman" pitchFamily="18" charset="0"/>
              </a:rPr>
              <a:t>. </a:t>
            </a:r>
            <a:endParaRPr lang="en-GB" sz="2400" dirty="0" smtClean="0">
              <a:solidFill>
                <a:schemeClr val="tx1"/>
              </a:solidFill>
              <a:latin typeface="Times New Roman" pitchFamily="18" charset="0"/>
              <a:cs typeface="Times New Roman" pitchFamily="18" charset="0"/>
            </a:endParaRPr>
          </a:p>
          <a:p>
            <a:pPr marL="342900" indent="-342900" algn="l">
              <a:spcBef>
                <a:spcPts val="0"/>
              </a:spcBef>
              <a:buFont typeface="Wingdings" pitchFamily="2" charset="2"/>
              <a:buChar char="Ø"/>
            </a:pPr>
            <a:r>
              <a:rPr lang="en-GB" sz="2400" dirty="0" smtClean="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Các</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dấu</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hiệu</a:t>
            </a:r>
            <a:r>
              <a:rPr lang="en-GB" sz="2400" dirty="0">
                <a:solidFill>
                  <a:schemeClr val="tx1"/>
                </a:solidFill>
                <a:latin typeface="Times New Roman" pitchFamily="18" charset="0"/>
                <a:cs typeface="Times New Roman" pitchFamily="18" charset="0"/>
              </a:rPr>
              <a:t> ứ </a:t>
            </a:r>
            <a:r>
              <a:rPr lang="en-GB" sz="2400" dirty="0" err="1">
                <a:solidFill>
                  <a:schemeClr val="tx1"/>
                </a:solidFill>
                <a:latin typeface="Times New Roman" pitchFamily="18" charset="0"/>
                <a:cs typeface="Times New Roman" pitchFamily="18" charset="0"/>
              </a:rPr>
              <a:t>trệ</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tuần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hoàn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ngoại</a:t>
            </a:r>
            <a:r>
              <a:rPr lang="en-GB" sz="2400" dirty="0">
                <a:solidFill>
                  <a:schemeClr val="tx1"/>
                </a:solidFill>
                <a:latin typeface="Times New Roman" pitchFamily="18" charset="0"/>
                <a:cs typeface="Times New Roman" pitchFamily="18" charset="0"/>
              </a:rPr>
              <a:t> vi (</a:t>
            </a:r>
            <a:r>
              <a:rPr lang="en-GB" sz="2400" dirty="0" err="1">
                <a:solidFill>
                  <a:schemeClr val="tx1"/>
                </a:solidFill>
                <a:latin typeface="Times New Roman" pitchFamily="18" charset="0"/>
                <a:cs typeface="Times New Roman" pitchFamily="18" charset="0"/>
              </a:rPr>
              <a:t>gan</a:t>
            </a:r>
            <a:r>
              <a:rPr lang="en-GB" sz="2400" dirty="0">
                <a:solidFill>
                  <a:schemeClr val="tx1"/>
                </a:solidFill>
                <a:latin typeface="Times New Roman" pitchFamily="18" charset="0"/>
                <a:cs typeface="Times New Roman" pitchFamily="18" charset="0"/>
              </a:rPr>
              <a:t> to, </a:t>
            </a:r>
            <a:r>
              <a:rPr lang="en-GB" sz="2400" dirty="0" err="1">
                <a:solidFill>
                  <a:schemeClr val="tx1"/>
                </a:solidFill>
                <a:latin typeface="Times New Roman" pitchFamily="18" charset="0"/>
                <a:cs typeface="Times New Roman" pitchFamily="18" charset="0"/>
              </a:rPr>
              <a:t>tĩnh</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mạch</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cổ</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nổi</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xuất</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hiện</a:t>
            </a:r>
            <a:r>
              <a:rPr lang="en-GB" sz="2400" dirty="0">
                <a:solidFill>
                  <a:schemeClr val="tx1"/>
                </a:solidFill>
                <a:latin typeface="Times New Roman" pitchFamily="18" charset="0"/>
                <a:cs typeface="Times New Roman" pitchFamily="18" charset="0"/>
              </a:rPr>
              <a:t> ran </a:t>
            </a:r>
            <a:r>
              <a:rPr lang="en-GB" sz="2400" dirty="0" err="1">
                <a:solidFill>
                  <a:schemeClr val="tx1"/>
                </a:solidFill>
                <a:latin typeface="Times New Roman" pitchFamily="18" charset="0"/>
                <a:cs typeface="Times New Roman" pitchFamily="18" charset="0"/>
              </a:rPr>
              <a:t>ẩm</a:t>
            </a:r>
            <a:r>
              <a:rPr lang="en-GB" sz="2400" dirty="0">
                <a:solidFill>
                  <a:schemeClr val="tx1"/>
                </a:solidFill>
                <a:latin typeface="Times New Roman" pitchFamily="18" charset="0"/>
                <a:cs typeface="Times New Roman" pitchFamily="18" charset="0"/>
              </a:rPr>
              <a:t> ở </a:t>
            </a:r>
            <a:r>
              <a:rPr lang="en-GB" sz="2400" dirty="0" err="1">
                <a:solidFill>
                  <a:schemeClr val="tx1"/>
                </a:solidFill>
                <a:latin typeface="Times New Roman" pitchFamily="18" charset="0"/>
                <a:cs typeface="Times New Roman" pitchFamily="18" charset="0"/>
              </a:rPr>
              <a:t>phổi</a:t>
            </a:r>
            <a:r>
              <a:rPr lang="en-GB" sz="2400" dirty="0">
                <a:solidFill>
                  <a:schemeClr val="tx1"/>
                </a:solidFill>
                <a:latin typeface="Times New Roman" pitchFamily="18" charset="0"/>
                <a:cs typeface="Times New Roman" pitchFamily="18" charset="0"/>
              </a:rPr>
              <a:t>. </a:t>
            </a:r>
            <a:endParaRPr lang="en-GB" sz="2400" dirty="0" smtClean="0">
              <a:solidFill>
                <a:schemeClr val="tx1"/>
              </a:solidFill>
              <a:latin typeface="Times New Roman" pitchFamily="18" charset="0"/>
              <a:cs typeface="Times New Roman" pitchFamily="18" charset="0"/>
            </a:endParaRPr>
          </a:p>
          <a:p>
            <a:pPr marL="342900" indent="-342900" algn="l">
              <a:spcBef>
                <a:spcPts val="0"/>
              </a:spcBef>
              <a:buFont typeface="Wingdings" pitchFamily="2" charset="2"/>
              <a:buChar char="Ø"/>
            </a:pPr>
            <a:r>
              <a:rPr lang="en-GB" sz="2400" dirty="0" err="1" smtClean="0">
                <a:solidFill>
                  <a:schemeClr val="tx1"/>
                </a:solidFill>
                <a:latin typeface="Times New Roman" pitchFamily="18" charset="0"/>
                <a:cs typeface="Times New Roman" pitchFamily="18" charset="0"/>
              </a:rPr>
              <a:t>Tiếng</a:t>
            </a:r>
            <a:r>
              <a:rPr lang="en-GB" sz="2400" dirty="0" smtClean="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tim</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bất</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thường</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tùy</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theo</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nguyên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nhân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gây</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ra</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sốc</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tim</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nhịp</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tim</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nhanh</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tiếng</a:t>
            </a:r>
            <a:r>
              <a:rPr lang="en-GB" sz="2400" dirty="0">
                <a:solidFill>
                  <a:schemeClr val="tx1"/>
                </a:solidFill>
                <a:latin typeface="Times New Roman" pitchFamily="18" charset="0"/>
                <a:cs typeface="Times New Roman" pitchFamily="18" charset="0"/>
              </a:rPr>
              <a:t> T1 </a:t>
            </a:r>
            <a:r>
              <a:rPr lang="en-GB" sz="2400" dirty="0" err="1">
                <a:solidFill>
                  <a:schemeClr val="tx1"/>
                </a:solidFill>
                <a:latin typeface="Times New Roman" pitchFamily="18" charset="0"/>
                <a:cs typeface="Times New Roman" pitchFamily="18" charset="0"/>
              </a:rPr>
              <a:t>mờ</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xuất</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hiện</a:t>
            </a:r>
            <a:r>
              <a:rPr lang="en-GB" sz="2400" dirty="0">
                <a:solidFill>
                  <a:schemeClr val="tx1"/>
                </a:solidFill>
                <a:latin typeface="Times New Roman" pitchFamily="18" charset="0"/>
                <a:cs typeface="Times New Roman" pitchFamily="18" charset="0"/>
              </a:rPr>
              <a:t> T3, T4, </a:t>
            </a:r>
            <a:r>
              <a:rPr lang="en-GB" sz="2400" dirty="0" err="1">
                <a:solidFill>
                  <a:schemeClr val="tx1"/>
                </a:solidFill>
                <a:latin typeface="Times New Roman" pitchFamily="18" charset="0"/>
                <a:cs typeface="Times New Roman" pitchFamily="18" charset="0"/>
              </a:rPr>
              <a:t>tiếng</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ngựa</a:t>
            </a:r>
            <a:r>
              <a:rPr lang="en-GB" sz="2400" dirty="0">
                <a:solidFill>
                  <a:schemeClr val="tx1"/>
                </a:solidFill>
                <a:latin typeface="Times New Roman" pitchFamily="18" charset="0"/>
                <a:cs typeface="Times New Roman" pitchFamily="18" charset="0"/>
              </a:rPr>
              <a:t> phi </a:t>
            </a:r>
            <a:r>
              <a:rPr lang="en-GB" sz="2400" dirty="0" err="1">
                <a:solidFill>
                  <a:schemeClr val="tx1"/>
                </a:solidFill>
                <a:latin typeface="Times New Roman" pitchFamily="18" charset="0"/>
                <a:cs typeface="Times New Roman" pitchFamily="18" charset="0"/>
              </a:rPr>
              <a:t>nếu</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viêm</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cơ</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tim</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cấp</a:t>
            </a:r>
            <a:r>
              <a:rPr lang="en-GB" sz="2400" dirty="0">
                <a:solidFill>
                  <a:schemeClr val="tx1"/>
                </a:solidFill>
                <a:latin typeface="Times New Roman" pitchFamily="18" charset="0"/>
                <a:cs typeface="Times New Roman" pitchFamily="18" charset="0"/>
              </a:rPr>
              <a:t> do </a:t>
            </a:r>
            <a:r>
              <a:rPr lang="en-GB" sz="2400" dirty="0" err="1">
                <a:solidFill>
                  <a:schemeClr val="tx1"/>
                </a:solidFill>
                <a:latin typeface="Times New Roman" pitchFamily="18" charset="0"/>
                <a:cs typeface="Times New Roman" pitchFamily="18" charset="0"/>
              </a:rPr>
              <a:t>nhiễm</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độc</a:t>
            </a:r>
            <a:r>
              <a:rPr lang="en-GB" sz="2400" dirty="0">
                <a:solidFill>
                  <a:schemeClr val="tx1"/>
                </a:solidFill>
                <a:latin typeface="Times New Roman" pitchFamily="18" charset="0"/>
                <a:cs typeface="Times New Roman" pitchFamily="18" charset="0"/>
              </a:rPr>
              <a:t>, vi </a:t>
            </a:r>
            <a:r>
              <a:rPr lang="en-GB" sz="2400" dirty="0" err="1">
                <a:solidFill>
                  <a:schemeClr val="tx1"/>
                </a:solidFill>
                <a:latin typeface="Times New Roman" pitchFamily="18" charset="0"/>
                <a:cs typeface="Times New Roman" pitchFamily="18" charset="0"/>
              </a:rPr>
              <a:t>rút</a:t>
            </a:r>
            <a:r>
              <a:rPr lang="en-GB" sz="2400" dirty="0">
                <a:solidFill>
                  <a:schemeClr val="tx1"/>
                </a:solidFill>
                <a:latin typeface="Times New Roman" pitchFamily="18" charset="0"/>
                <a:cs typeface="Times New Roman" pitchFamily="18" charset="0"/>
              </a:rPr>
              <a:t>. </a:t>
            </a:r>
          </a:p>
          <a:p>
            <a:pPr marL="342900" indent="-342900" algn="l">
              <a:spcBef>
                <a:spcPts val="0"/>
              </a:spcBef>
              <a:buFont typeface="Wingdings" pitchFamily="2" charset="2"/>
              <a:buChar char="Ø"/>
            </a:pPr>
            <a:r>
              <a:rPr lang="en-GB" sz="2400" dirty="0" smtClean="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Bệnh</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lý</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gây</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sốc</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tim</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tùy</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theo</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nguyên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nhân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ngộ</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độc</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chuyển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hóa</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viêm</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cơ</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tim</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cấp</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bệnh</a:t>
            </a:r>
            <a:r>
              <a:rPr lang="en-GB" sz="2400" dirty="0">
                <a:solidFill>
                  <a:schemeClr val="tx1"/>
                </a:solidFill>
                <a:latin typeface="Times New Roman" pitchFamily="18" charset="0"/>
                <a:cs typeface="Times New Roman" pitchFamily="18" charset="0"/>
              </a:rPr>
              <a:t> van </a:t>
            </a:r>
            <a:r>
              <a:rPr lang="en-GB" sz="2400" dirty="0" err="1">
                <a:solidFill>
                  <a:schemeClr val="tx1"/>
                </a:solidFill>
                <a:latin typeface="Times New Roman" pitchFamily="18" charset="0"/>
                <a:cs typeface="Times New Roman" pitchFamily="18" charset="0"/>
              </a:rPr>
              <a:t>tim</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cấp</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rối</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loạn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chức</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năng</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thất</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phải</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cấp</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tính</a:t>
            </a:r>
            <a:r>
              <a:rPr lang="en-GB" sz="2400" dirty="0">
                <a:solidFill>
                  <a:schemeClr val="tx1"/>
                </a:solidFill>
                <a:latin typeface="Times New Roman" pitchFamily="18" charset="0"/>
                <a:cs typeface="Times New Roman" pitchFamily="18" charset="0"/>
              </a:rPr>
              <a:t>. </a:t>
            </a:r>
            <a:endParaRPr lang="en-GB" sz="2400" dirty="0" smtClean="0">
              <a:solidFill>
                <a:schemeClr val="tx1"/>
              </a:solidFill>
              <a:latin typeface="Times New Roman" pitchFamily="18" charset="0"/>
              <a:cs typeface="Times New Roman" pitchFamily="18" charset="0"/>
            </a:endParaRPr>
          </a:p>
          <a:p>
            <a:pPr marL="342900" indent="-342900" algn="l">
              <a:spcBef>
                <a:spcPts val="0"/>
              </a:spcBef>
              <a:buFont typeface="Wingdings" pitchFamily="2" charset="2"/>
              <a:buChar char="Ø"/>
            </a:pPr>
            <a:r>
              <a:rPr lang="en-GB" sz="2400" dirty="0" err="1" smtClean="0">
                <a:solidFill>
                  <a:schemeClr val="tx1"/>
                </a:solidFill>
                <a:latin typeface="Times New Roman" pitchFamily="18" charset="0"/>
                <a:cs typeface="Times New Roman" pitchFamily="18" charset="0"/>
              </a:rPr>
              <a:t>Thần</a:t>
            </a:r>
            <a:r>
              <a:rPr lang="en-GB" sz="2400" dirty="0" smtClean="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kinh</a:t>
            </a:r>
            <a:r>
              <a:rPr lang="en-GB" sz="2400" dirty="0">
                <a:solidFill>
                  <a:schemeClr val="tx1"/>
                </a:solidFill>
                <a:latin typeface="Times New Roman" pitchFamily="18" charset="0"/>
                <a:cs typeface="Times New Roman" pitchFamily="18" charset="0"/>
              </a:rPr>
              <a:t>: ý </a:t>
            </a:r>
            <a:r>
              <a:rPr lang="en-GB" sz="2400" dirty="0" err="1">
                <a:solidFill>
                  <a:schemeClr val="tx1"/>
                </a:solidFill>
                <a:latin typeface="Times New Roman" pitchFamily="18" charset="0"/>
                <a:cs typeface="Times New Roman" pitchFamily="18" charset="0"/>
              </a:rPr>
              <a:t>thức</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của</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bệnh</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nhân</a:t>
            </a:r>
            <a:r>
              <a:rPr lang="en-GB" sz="2400" dirty="0">
                <a:solidFill>
                  <a:schemeClr val="tx1"/>
                </a:solidFill>
                <a:latin typeface="Times New Roman" pitchFamily="18" charset="0"/>
                <a:cs typeface="Times New Roman" pitchFamily="18" charset="0"/>
              </a:rPr>
              <a:t> </a:t>
            </a:r>
            <a:r>
              <a:rPr lang="en-GB" sz="2400" dirty="0" err="1">
                <a:solidFill>
                  <a:schemeClr val="tx1"/>
                </a:solidFill>
                <a:latin typeface="Times New Roman" pitchFamily="18" charset="0"/>
                <a:cs typeface="Times New Roman" pitchFamily="18" charset="0"/>
              </a:rPr>
              <a:t>giảm</a:t>
            </a:r>
            <a:r>
              <a:rPr lang="en-GB" sz="2400" dirty="0">
                <a:solidFill>
                  <a:schemeClr val="tx1"/>
                </a:solidFill>
                <a:latin typeface="Times New Roman" pitchFamily="18" charset="0"/>
                <a:cs typeface="Times New Roman" pitchFamily="18" charset="0"/>
              </a:rPr>
              <a:t>. </a:t>
            </a:r>
            <a:br>
              <a:rPr lang="en-GB" sz="2400" dirty="0">
                <a:solidFill>
                  <a:schemeClr val="tx1"/>
                </a:solidFill>
                <a:latin typeface="Times New Roman" pitchFamily="18" charset="0"/>
                <a:cs typeface="Times New Roman" pitchFamily="18" charset="0"/>
              </a:rPr>
            </a:br>
            <a:endParaRPr lang="en-GB"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54062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Flowchart: Alternate Process 3"/>
          <p:cNvSpPr/>
          <p:nvPr/>
        </p:nvSpPr>
        <p:spPr>
          <a:xfrm>
            <a:off x="422565" y="467589"/>
            <a:ext cx="5140036" cy="755074"/>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smtClean="0">
                <a:solidFill>
                  <a:srgbClr val="00B050"/>
                </a:solidFill>
                <a:latin typeface="Times New Roman" pitchFamily="18" charset="0"/>
                <a:cs typeface="Times New Roman" pitchFamily="18" charset="0"/>
              </a:rPr>
              <a:t>CẬN LÂM SÀNG</a:t>
            </a:r>
            <a:endParaRPr lang="en-US" sz="3200">
              <a:solidFill>
                <a:srgbClr val="00B050"/>
              </a:solidFill>
              <a:latin typeface="Times New Roman" pitchFamily="18" charset="0"/>
              <a:cs typeface="Times New Roman" pitchFamily="18" charset="0"/>
            </a:endParaRPr>
          </a:p>
        </p:txBody>
      </p:sp>
      <p:sp>
        <p:nvSpPr>
          <p:cNvPr id="5" name="Flowchart: Alternate Process 4"/>
          <p:cNvSpPr/>
          <p:nvPr/>
        </p:nvSpPr>
        <p:spPr>
          <a:xfrm>
            <a:off x="1295400" y="3581400"/>
            <a:ext cx="5638800" cy="68580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600" smtClean="0">
                <a:solidFill>
                  <a:prstClr val="white"/>
                </a:solidFill>
                <a:latin typeface="Times New Roman" pitchFamily="18" charset="0"/>
                <a:cs typeface="Times New Roman" pitchFamily="18" charset="0"/>
              </a:rPr>
              <a:t>3.Siêu âm tim</a:t>
            </a:r>
            <a:endParaRPr lang="en-US" sz="2600">
              <a:solidFill>
                <a:prstClr val="white"/>
              </a:solidFill>
              <a:latin typeface="Times New Roman" pitchFamily="18" charset="0"/>
              <a:cs typeface="Times New Roman" pitchFamily="18" charset="0"/>
            </a:endParaRPr>
          </a:p>
        </p:txBody>
      </p:sp>
      <p:sp>
        <p:nvSpPr>
          <p:cNvPr id="6" name="Flowchart: Alternate Process 5"/>
          <p:cNvSpPr/>
          <p:nvPr/>
        </p:nvSpPr>
        <p:spPr>
          <a:xfrm>
            <a:off x="1835727" y="4572002"/>
            <a:ext cx="5638800" cy="699655"/>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600" smtClean="0">
                <a:solidFill>
                  <a:prstClr val="white"/>
                </a:solidFill>
                <a:latin typeface="Times New Roman" pitchFamily="18" charset="0"/>
                <a:cs typeface="Times New Roman" pitchFamily="18" charset="0"/>
              </a:rPr>
              <a:t>4.Theo </a:t>
            </a:r>
            <a:r>
              <a:rPr lang="en-US" sz="2600">
                <a:solidFill>
                  <a:prstClr val="white"/>
                </a:solidFill>
                <a:latin typeface="Times New Roman" pitchFamily="18" charset="0"/>
                <a:cs typeface="Times New Roman" pitchFamily="18" charset="0"/>
              </a:rPr>
              <a:t>dõi huyết động học</a:t>
            </a:r>
          </a:p>
        </p:txBody>
      </p:sp>
      <p:sp>
        <p:nvSpPr>
          <p:cNvPr id="7" name="Flowchart: Alternate Process 6"/>
          <p:cNvSpPr/>
          <p:nvPr/>
        </p:nvSpPr>
        <p:spPr>
          <a:xfrm>
            <a:off x="2355273" y="5638800"/>
            <a:ext cx="5638800" cy="68580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600" smtClean="0">
                <a:solidFill>
                  <a:prstClr val="white"/>
                </a:solidFill>
                <a:latin typeface="Times New Roman" pitchFamily="18" charset="0"/>
                <a:cs typeface="Times New Roman" pitchFamily="18" charset="0"/>
              </a:rPr>
              <a:t>5.Thông </a:t>
            </a:r>
            <a:r>
              <a:rPr lang="en-US" sz="2600">
                <a:solidFill>
                  <a:prstClr val="white"/>
                </a:solidFill>
                <a:latin typeface="Times New Roman" pitchFamily="18" charset="0"/>
                <a:cs typeface="Times New Roman" pitchFamily="18" charset="0"/>
              </a:rPr>
              <a:t>tim trái và chụp động mạch vành</a:t>
            </a:r>
          </a:p>
        </p:txBody>
      </p:sp>
      <p:sp>
        <p:nvSpPr>
          <p:cNvPr id="8" name="Flowchart: Alternate Process 7"/>
          <p:cNvSpPr/>
          <p:nvPr/>
        </p:nvSpPr>
        <p:spPr>
          <a:xfrm>
            <a:off x="838200" y="2667000"/>
            <a:ext cx="5638800" cy="699656"/>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600" smtClean="0">
                <a:solidFill>
                  <a:prstClr val="white"/>
                </a:solidFill>
                <a:latin typeface="Times New Roman" pitchFamily="18" charset="0"/>
                <a:cs typeface="Times New Roman" pitchFamily="18" charset="0"/>
              </a:rPr>
              <a:t>2.X-Quang ngực</a:t>
            </a:r>
            <a:endParaRPr lang="en-US" sz="2600">
              <a:solidFill>
                <a:prstClr val="white"/>
              </a:solidFill>
              <a:latin typeface="Times New Roman" pitchFamily="18" charset="0"/>
              <a:cs typeface="Times New Roman" pitchFamily="18" charset="0"/>
            </a:endParaRPr>
          </a:p>
        </p:txBody>
      </p:sp>
      <p:sp>
        <p:nvSpPr>
          <p:cNvPr id="9" name="Flowchart: Alternate Process 8"/>
          <p:cNvSpPr/>
          <p:nvPr/>
        </p:nvSpPr>
        <p:spPr>
          <a:xfrm>
            <a:off x="457200" y="1676400"/>
            <a:ext cx="5638800" cy="68580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600" smtClean="0">
                <a:solidFill>
                  <a:prstClr val="white"/>
                </a:solidFill>
                <a:latin typeface="Times New Roman" pitchFamily="18" charset="0"/>
                <a:cs typeface="Times New Roman" pitchFamily="18" charset="0"/>
              </a:rPr>
              <a:t>1.Điện tâm đồ</a:t>
            </a:r>
            <a:endParaRPr lang="en-US" sz="26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112453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6927"/>
            <a:ext cx="8229600" cy="609600"/>
          </a:xfrm>
        </p:spPr>
        <p:txBody>
          <a:bodyPr>
            <a:normAutofit/>
          </a:bodyPr>
          <a:lstStyle/>
          <a:p>
            <a:pPr algn="l"/>
            <a:r>
              <a:rPr lang="en-GB" sz="2400" b="1" dirty="0">
                <a:latin typeface="Times New Roman" pitchFamily="18" charset="0"/>
                <a:cs typeface="Times New Roman" pitchFamily="18" charset="0"/>
              </a:rPr>
              <a:t>3.2. </a:t>
            </a:r>
            <a:r>
              <a:rPr lang="en-GB" sz="2400" b="1" dirty="0" err="1">
                <a:latin typeface="Times New Roman" pitchFamily="18" charset="0"/>
                <a:cs typeface="Times New Roman" pitchFamily="18" charset="0"/>
              </a:rPr>
              <a:t>Cận</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lâm</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sàng</a:t>
            </a:r>
            <a:r>
              <a:rPr lang="en-GB" sz="2400" b="1" dirty="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81000"/>
            <a:ext cx="3810000" cy="2438400"/>
          </a:xfrm>
          <a:prstGeom prst="rect">
            <a:avLst/>
          </a:prstGeom>
        </p:spPr>
      </p:pic>
      <p:sp>
        <p:nvSpPr>
          <p:cNvPr id="3" name="Content Placeholder 2"/>
          <p:cNvSpPr>
            <a:spLocks noGrp="1"/>
          </p:cNvSpPr>
          <p:nvPr>
            <p:ph idx="1"/>
          </p:nvPr>
        </p:nvSpPr>
        <p:spPr>
          <a:xfrm>
            <a:off x="152400" y="533400"/>
            <a:ext cx="4800600" cy="6248400"/>
          </a:xfrm>
        </p:spPr>
        <p:txBody>
          <a:bodyPr>
            <a:normAutofit lnSpcReduction="10000"/>
          </a:bodyPr>
          <a:lstStyle/>
          <a:p>
            <a:pPr>
              <a:spcBef>
                <a:spcPts val="0"/>
              </a:spcBef>
              <a:buFont typeface="Wingdings" pitchFamily="2" charset="2"/>
              <a:buChar char="v"/>
            </a:pPr>
            <a:r>
              <a:rPr lang="en-GB" sz="2200" dirty="0" smtClean="0">
                <a:latin typeface="Times New Roman" pitchFamily="18" charset="0"/>
                <a:cs typeface="Times New Roman" pitchFamily="18" charset="0"/>
              </a:rPr>
              <a:t> </a:t>
            </a:r>
            <a:r>
              <a:rPr lang="en-GB" sz="2200" b="1" dirty="0" err="1">
                <a:latin typeface="Times New Roman" pitchFamily="18" charset="0"/>
                <a:cs typeface="Times New Roman" pitchFamily="18" charset="0"/>
              </a:rPr>
              <a:t>Lactat</a:t>
            </a:r>
            <a:r>
              <a:rPr lang="en-GB" sz="2200" b="1" dirty="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máu</a:t>
            </a:r>
            <a:r>
              <a:rPr lang="en-GB" sz="2200" b="1" dirty="0" smtClean="0">
                <a:latin typeface="Times New Roman" pitchFamily="18" charset="0"/>
                <a:cs typeface="Times New Roman" pitchFamily="18" charset="0"/>
              </a:rPr>
              <a:t>:</a:t>
            </a:r>
          </a:p>
          <a:p>
            <a:pPr marL="0" indent="0">
              <a:spcBef>
                <a:spcPts val="0"/>
              </a:spcBef>
              <a:buNone/>
            </a:pPr>
            <a:r>
              <a:rPr lang="en-GB" sz="2200" b="1" dirty="0" smtClean="0">
                <a:latin typeface="Times New Roman" pitchFamily="18" charset="0"/>
                <a:cs typeface="Times New Roman" pitchFamily="18" charset="0"/>
              </a:rPr>
              <a:t> </a:t>
            </a:r>
            <a:r>
              <a:rPr lang="en-GB" sz="2200" dirty="0" smtClean="0">
                <a:latin typeface="Times New Roman" pitchFamily="18" charset="0"/>
                <a:cs typeface="Times New Roman" pitchFamily="18" charset="0"/>
              </a:rPr>
              <a:t>- </a:t>
            </a:r>
            <a:r>
              <a:rPr lang="en-GB" sz="2200" dirty="0" err="1" smtClean="0">
                <a:latin typeface="Times New Roman" pitchFamily="18" charset="0"/>
                <a:cs typeface="Times New Roman" pitchFamily="18" charset="0"/>
              </a:rPr>
              <a:t>Tăng</a:t>
            </a:r>
            <a:r>
              <a:rPr lang="en-GB" sz="2200" dirty="0" smtClean="0">
                <a:latin typeface="Times New Roman" pitchFamily="18" charset="0"/>
                <a:cs typeface="Times New Roman" pitchFamily="18" charset="0"/>
              </a:rPr>
              <a:t> </a:t>
            </a:r>
            <a:r>
              <a:rPr lang="en-GB" sz="2200" dirty="0" err="1">
                <a:latin typeface="Times New Roman" pitchFamily="18" charset="0"/>
                <a:cs typeface="Times New Roman" pitchFamily="18" charset="0"/>
              </a:rPr>
              <a:t>trên</a:t>
            </a:r>
            <a:r>
              <a:rPr lang="en-GB" sz="2200" dirty="0">
                <a:latin typeface="Times New Roman" pitchFamily="18" charset="0"/>
                <a:cs typeface="Times New Roman" pitchFamily="18" charset="0"/>
              </a:rPr>
              <a:t> 1,5 </a:t>
            </a:r>
            <a:r>
              <a:rPr lang="en-GB" sz="2200" dirty="0" err="1">
                <a:latin typeface="Times New Roman" pitchFamily="18" charset="0"/>
                <a:cs typeface="Times New Roman" pitchFamily="18" charset="0"/>
              </a:rPr>
              <a:t>mmol</a:t>
            </a:r>
            <a:r>
              <a:rPr lang="en-GB" sz="2200" dirty="0">
                <a:latin typeface="Times New Roman" pitchFamily="18" charset="0"/>
                <a:cs typeface="Times New Roman" pitchFamily="18" charset="0"/>
              </a:rPr>
              <a:t>/l (</a:t>
            </a:r>
            <a:r>
              <a:rPr lang="en-GB" sz="2200" dirty="0" err="1">
                <a:latin typeface="Times New Roman" pitchFamily="18" charset="0"/>
                <a:cs typeface="Times New Roman" pitchFamily="18" charset="0"/>
              </a:rPr>
              <a:t>phản</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ánh</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tình</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trạng</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thiếu</a:t>
            </a:r>
            <a:r>
              <a:rPr lang="en-GB" sz="2200" dirty="0">
                <a:latin typeface="Times New Roman" pitchFamily="18" charset="0"/>
                <a:cs typeface="Times New Roman" pitchFamily="18" charset="0"/>
              </a:rPr>
              <a:t> oxy do </a:t>
            </a:r>
            <a:r>
              <a:rPr lang="en-GB" sz="2200" dirty="0" err="1">
                <a:latin typeface="Times New Roman" pitchFamily="18" charset="0"/>
                <a:cs typeface="Times New Roman" pitchFamily="18" charset="0"/>
              </a:rPr>
              <a:t>giảm</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tưới</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máu</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tổ</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chức</a:t>
            </a:r>
            <a:r>
              <a:rPr lang="en-GB" sz="2200" dirty="0">
                <a:latin typeface="Times New Roman" pitchFamily="18" charset="0"/>
                <a:cs typeface="Times New Roman" pitchFamily="18" charset="0"/>
              </a:rPr>
              <a:t>). </a:t>
            </a:r>
            <a:endParaRPr lang="en-GB" sz="2200" dirty="0" smtClean="0">
              <a:latin typeface="Times New Roman" pitchFamily="18" charset="0"/>
              <a:cs typeface="Times New Roman" pitchFamily="18" charset="0"/>
            </a:endParaRPr>
          </a:p>
          <a:p>
            <a:pPr marL="0" indent="0">
              <a:spcBef>
                <a:spcPts val="0"/>
              </a:spcBef>
              <a:buNone/>
            </a:pPr>
            <a:r>
              <a:rPr lang="en-GB" sz="2200" dirty="0" smtClean="0">
                <a:latin typeface="Times New Roman" pitchFamily="18" charset="0"/>
                <a:cs typeface="Times New Roman" pitchFamily="18" charset="0"/>
              </a:rPr>
              <a:t> - </a:t>
            </a:r>
            <a:r>
              <a:rPr lang="en-GB" sz="2200" dirty="0" err="1" smtClean="0">
                <a:latin typeface="Times New Roman" pitchFamily="18" charset="0"/>
                <a:cs typeface="Times New Roman" pitchFamily="18" charset="0"/>
              </a:rPr>
              <a:t>Toan</a:t>
            </a:r>
            <a:r>
              <a:rPr lang="en-GB" sz="2200" dirty="0" smtClean="0">
                <a:latin typeface="Times New Roman" pitchFamily="18" charset="0"/>
                <a:cs typeface="Times New Roman" pitchFamily="18" charset="0"/>
              </a:rPr>
              <a:t> </a:t>
            </a:r>
            <a:r>
              <a:rPr lang="en-GB" sz="2200" dirty="0" err="1">
                <a:latin typeface="Times New Roman" pitchFamily="18" charset="0"/>
                <a:cs typeface="Times New Roman" pitchFamily="18" charset="0"/>
              </a:rPr>
              <a:t>chuyển</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hóa</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và</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toan</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lactat</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khi</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lactat</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máu</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tăng</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kéo</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dài</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từ</a:t>
            </a:r>
            <a:r>
              <a:rPr lang="en-GB" sz="2200" dirty="0">
                <a:latin typeface="Times New Roman" pitchFamily="18" charset="0"/>
                <a:cs typeface="Times New Roman" pitchFamily="18" charset="0"/>
              </a:rPr>
              <a:t> 2-4 </a:t>
            </a:r>
            <a:r>
              <a:rPr lang="en-GB" sz="2200" dirty="0" err="1">
                <a:latin typeface="Times New Roman" pitchFamily="18" charset="0"/>
                <a:cs typeface="Times New Roman" pitchFamily="18" charset="0"/>
              </a:rPr>
              <a:t>mmol</a:t>
            </a:r>
            <a:r>
              <a:rPr lang="en-GB" sz="2200" dirty="0">
                <a:latin typeface="Times New Roman" pitchFamily="18" charset="0"/>
                <a:cs typeface="Times New Roman" pitchFamily="18" charset="0"/>
              </a:rPr>
              <a:t>/l. </a:t>
            </a:r>
            <a:r>
              <a:rPr lang="en-GB" sz="2200" dirty="0" err="1">
                <a:latin typeface="Times New Roman" pitchFamily="18" charset="0"/>
                <a:cs typeface="Times New Roman" pitchFamily="18" charset="0"/>
              </a:rPr>
              <a:t>Lactat</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máu</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trên</a:t>
            </a:r>
            <a:r>
              <a:rPr lang="en-GB" sz="2200" dirty="0">
                <a:latin typeface="Times New Roman" pitchFamily="18" charset="0"/>
                <a:cs typeface="Times New Roman" pitchFamily="18" charset="0"/>
              </a:rPr>
              <a:t> 4 </a:t>
            </a:r>
            <a:r>
              <a:rPr lang="en-GB" sz="2200" dirty="0" err="1">
                <a:latin typeface="Times New Roman" pitchFamily="18" charset="0"/>
                <a:cs typeface="Times New Roman" pitchFamily="18" charset="0"/>
              </a:rPr>
              <a:t>mmol</a:t>
            </a:r>
            <a:r>
              <a:rPr lang="en-GB" sz="2200" dirty="0">
                <a:latin typeface="Times New Roman" pitchFamily="18" charset="0"/>
                <a:cs typeface="Times New Roman" pitchFamily="18" charset="0"/>
              </a:rPr>
              <a:t>/l </a:t>
            </a:r>
            <a:r>
              <a:rPr lang="en-GB" sz="2200" dirty="0" err="1">
                <a:latin typeface="Times New Roman" pitchFamily="18" charset="0"/>
                <a:cs typeface="Times New Roman" pitchFamily="18" charset="0"/>
              </a:rPr>
              <a:t>trong</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các</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trường</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hợp</a:t>
            </a:r>
            <a:r>
              <a:rPr lang="en-GB" sz="2200" dirty="0">
                <a:latin typeface="Times New Roman" pitchFamily="18" charset="0"/>
                <a:cs typeface="Times New Roman" pitchFamily="18" charset="0"/>
              </a:rPr>
              <a:t> </a:t>
            </a:r>
            <a:r>
              <a:rPr lang="en-GB" sz="2200" dirty="0" err="1">
                <a:latin typeface="Times New Roman" pitchFamily="18" charset="0"/>
                <a:cs typeface="Times New Roman" pitchFamily="18" charset="0"/>
              </a:rPr>
              <a:t>nặng</a:t>
            </a:r>
            <a:r>
              <a:rPr lang="en-GB" sz="2200" dirty="0" smtClean="0">
                <a:latin typeface="Times New Roman" pitchFamily="18" charset="0"/>
                <a:cs typeface="Times New Roman" pitchFamily="18" charset="0"/>
              </a:rPr>
              <a:t>.</a:t>
            </a:r>
          </a:p>
          <a:p>
            <a:pPr algn="just">
              <a:buFont typeface="Wingdings" pitchFamily="2" charset="2"/>
              <a:buChar char="v"/>
            </a:pP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Siêu</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âm</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tim</a:t>
            </a:r>
            <a:r>
              <a:rPr lang="en-US" sz="2200" b="1" i="1"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marL="0" indent="0" algn="just">
              <a:buNone/>
            </a:pPr>
            <a:r>
              <a:rPr lang="en-US" sz="2200" dirty="0">
                <a:latin typeface="Times New Roman" pitchFamily="18" charset="0"/>
                <a:cs typeface="Times New Roman" pitchFamily="18" charset="0"/>
              </a:rPr>
              <a:t>-</a:t>
            </a:r>
            <a:r>
              <a:rPr lang="en-US" sz="2200" dirty="0" err="1">
                <a:latin typeface="Times New Roman" pitchFamily="18" charset="0"/>
                <a:cs typeface="Times New Roman" pitchFamily="18" charset="0"/>
              </a:rPr>
              <a:t>Siêu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giúp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nhồi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máu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tim.</a:t>
            </a:r>
            <a:endParaRPr lang="en-US" sz="2200" dirty="0">
              <a:latin typeface="Times New Roman" pitchFamily="18" charset="0"/>
              <a:cs typeface="Times New Roman" pitchFamily="18" charset="0"/>
            </a:endParaRPr>
          </a:p>
          <a:p>
            <a:pPr marL="0" indent="0" algn="just">
              <a:buNone/>
            </a:pPr>
            <a:r>
              <a:rPr lang="en-US" sz="2200" dirty="0">
                <a:latin typeface="Times New Roman" pitchFamily="18" charset="0"/>
                <a:cs typeface="Times New Roman" pitchFamily="18" charset="0"/>
              </a:rPr>
              <a:t>-</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xét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chẩn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đoán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tim.</a:t>
            </a:r>
            <a:r>
              <a:rPr lang="en-US" sz="2200" dirty="0">
                <a:latin typeface="Times New Roman" pitchFamily="18" charset="0"/>
                <a:cs typeface="Times New Roman" pitchFamily="18" charset="0"/>
              </a:rPr>
              <a:t> </a:t>
            </a:r>
          </a:p>
          <a:p>
            <a:pPr marL="0" indent="0" algn="just">
              <a:buNone/>
            </a:pPr>
            <a:r>
              <a:rPr lang="en-US" sz="2200" dirty="0">
                <a:latin typeface="Times New Roman" pitchFamily="18" charset="0"/>
                <a:cs typeface="Times New Roman" pitchFamily="18" charset="0"/>
              </a:rPr>
              <a:t>-</a:t>
            </a:r>
            <a:r>
              <a:rPr lang="en-US" sz="2200" dirty="0" err="1">
                <a:latin typeface="Times New Roman" pitchFamily="18" charset="0"/>
                <a:cs typeface="Times New Roman" pitchFamily="18" charset="0"/>
              </a:rPr>
              <a:t>Siêu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giúp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van </a:t>
            </a:r>
            <a:r>
              <a:rPr lang="en-US" sz="2200" dirty="0" err="1">
                <a:latin typeface="Times New Roman" pitchFamily="18" charset="0"/>
                <a:cs typeface="Times New Roman" pitchFamily="18" charset="0"/>
              </a:rPr>
              <a:t>tim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hẹp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tràn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dịch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tim.</a:t>
            </a:r>
            <a:endParaRPr lang="en-US" sz="2200" dirty="0">
              <a:latin typeface="Times New Roman" pitchFamily="18" charset="0"/>
              <a:cs typeface="Times New Roman" pitchFamily="18" charset="0"/>
            </a:endParaRPr>
          </a:p>
          <a:p>
            <a:pPr>
              <a:spcBef>
                <a:spcPts val="0"/>
              </a:spcBef>
              <a:buFont typeface="Wingdings" pitchFamily="2" charset="2"/>
              <a:buChar char="v"/>
            </a:pPr>
            <a:endParaRPr lang="en-GB" sz="2200" dirty="0" smtClean="0">
              <a:latin typeface="Times New Roman" pitchFamily="18" charset="0"/>
              <a:cs typeface="Times New Roman" pitchFamily="18" charset="0"/>
            </a:endParaRPr>
          </a:p>
        </p:txBody>
      </p:sp>
      <p:pic>
        <p:nvPicPr>
          <p:cNvPr id="1026" name="Picture 2" descr="F:\baitap\898_sieu-am-ti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2971800"/>
            <a:ext cx="3810000" cy="276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3846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ircle(in)">
                                      <p:cBhvr>
                                        <p:cTn id="39" dur="2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circle(in)">
                                      <p:cBhvr>
                                        <p:cTn id="44" dur="2000"/>
                                        <p:tgtEl>
                                          <p:spTgt spid="3">
                                            <p:txEl>
                                              <p:pRg st="6" end="6"/>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ircle(in)">
                                      <p:cBhvr>
                                        <p:cTn id="47" dur="2000"/>
                                        <p:tgtEl>
                                          <p:spTgt spid="4"/>
                                        </p:tgtEl>
                                      </p:cBhvr>
                                    </p:animEffect>
                                  </p:childTnLst>
                                </p:cTn>
                              </p:par>
                              <p:par>
                                <p:cTn id="48" presetID="6" presetClass="entr" presetSubtype="16" fill="hold" nodeType="with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circle(in)">
                                      <p:cBhvr>
                                        <p:cTn id="5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7">
      <a:dk1>
        <a:srgbClr val="FFFFFF"/>
      </a:dk1>
      <a:lt1>
        <a:srgbClr val="777777"/>
      </a:lt1>
      <a:dk2>
        <a:srgbClr val="3F3F3F"/>
      </a:dk2>
      <a:lt2>
        <a:srgbClr val="3F3F3F"/>
      </a:lt2>
      <a:accent1>
        <a:srgbClr val="F0C419"/>
      </a:accent1>
      <a:accent2>
        <a:srgbClr val="2E95C0"/>
      </a:accent2>
      <a:accent3>
        <a:srgbClr val="F2595B"/>
      </a:accent3>
      <a:accent4>
        <a:srgbClr val="4EBA6F"/>
      </a:accent4>
      <a:accent5>
        <a:srgbClr val="979797"/>
      </a:accent5>
      <a:accent6>
        <a:srgbClr val="955BA5"/>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7.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1517</Words>
  <Application>Microsoft Office PowerPoint</Application>
  <PresentationFormat>On-screen Show (4:3)</PresentationFormat>
  <Paragraphs>153</Paragraphs>
  <Slides>33</Slides>
  <Notes>1</Notes>
  <HiddenSlides>0</HiddenSlides>
  <MMClips>0</MMClips>
  <ScaleCrop>false</ScaleCrop>
  <HeadingPairs>
    <vt:vector size="4" baseType="variant">
      <vt:variant>
        <vt:lpstr>Theme</vt:lpstr>
      </vt:variant>
      <vt:variant>
        <vt:i4>9</vt:i4>
      </vt:variant>
      <vt:variant>
        <vt:lpstr>Slide Titles</vt:lpstr>
      </vt:variant>
      <vt:variant>
        <vt:i4>33</vt:i4>
      </vt:variant>
    </vt:vector>
  </HeadingPairs>
  <TitlesOfParts>
    <vt:vector size="42" baseType="lpstr">
      <vt:lpstr>Slipstream</vt:lpstr>
      <vt:lpstr>Oriel</vt:lpstr>
      <vt:lpstr>2_Office Theme</vt:lpstr>
      <vt:lpstr>3_Office Theme</vt:lpstr>
      <vt:lpstr>1_Office Theme</vt:lpstr>
      <vt:lpstr>Ion Boardroom</vt:lpstr>
      <vt:lpstr>1_Waveform</vt:lpstr>
      <vt:lpstr>1_Oriel</vt:lpstr>
      <vt:lpstr>Office Theme</vt:lpstr>
      <vt:lpstr>KÍNH CHÀO THẦY VÀ CÁC BẠN</vt:lpstr>
      <vt:lpstr>PowerPoint Presentation</vt:lpstr>
      <vt:lpstr>I. Khái niệm:</vt:lpstr>
      <vt:lpstr>PowerPoint Presentation</vt:lpstr>
      <vt:lpstr>PowerPoint Presentation</vt:lpstr>
      <vt:lpstr> </vt:lpstr>
      <vt:lpstr> 3.1. Triệu chứng lâm sàng</vt:lpstr>
      <vt:lpstr>PowerPoint Presentation</vt:lpstr>
      <vt:lpstr>3.2. Cận lâm sàng </vt:lpstr>
      <vt:lpstr>PowerPoint Presentation</vt:lpstr>
      <vt:lpstr>PowerPoint Presentation</vt:lpstr>
      <vt:lpstr>PowerPoint Presentation</vt:lpstr>
      <vt:lpstr>           </vt:lpstr>
      <vt:lpstr>Nguyên tắc chung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 Biến chứng</vt:lpstr>
      <vt:lpstr>PowerPoint Presentation</vt:lpstr>
      <vt:lpstr>PowerPoint Presentation</vt:lpstr>
      <vt:lpstr>Tiên lượng</vt:lpstr>
      <vt:lpstr>PowerPoint Presentation</vt:lpstr>
      <vt:lpstr>PHÒNG BỆNH SHOCK TIM </vt:lpstr>
      <vt:lpstr>PHÒNG BỆNH SHOCK TIM</vt:lpstr>
      <vt:lpstr>PHÒNG BỆNH SHOCK TIM</vt:lpstr>
      <vt:lpstr>PHÒNG BỆNH SHOCK TIM</vt:lpstr>
      <vt:lpstr>PHÒNG BỆNH SHOCK TIM</vt:lpstr>
      <vt:lpstr>CẢM ƠN THẦY VÀ CÁC BẠN ĐÃ LẮNG NGHE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Khái niệm:</dc:title>
  <dc:creator>Uyen Nguyen</dc:creator>
  <cp:lastModifiedBy>AutoBVT</cp:lastModifiedBy>
  <cp:revision>20</cp:revision>
  <dcterms:created xsi:type="dcterms:W3CDTF">2006-08-16T00:00:00Z</dcterms:created>
  <dcterms:modified xsi:type="dcterms:W3CDTF">2016-08-15T16:12:53Z</dcterms:modified>
</cp:coreProperties>
</file>