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86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88" r:id="rId15"/>
    <p:sldId id="272" r:id="rId16"/>
    <p:sldId id="270" r:id="rId17"/>
    <p:sldId id="271" r:id="rId18"/>
    <p:sldId id="287" r:id="rId19"/>
    <p:sldId id="279" r:id="rId20"/>
    <p:sldId id="289" r:id="rId21"/>
    <p:sldId id="290" r:id="rId22"/>
    <p:sldId id="278" r:id="rId23"/>
    <p:sldId id="280" r:id="rId24"/>
    <p:sldId id="291" r:id="rId25"/>
    <p:sldId id="281" r:id="rId26"/>
    <p:sldId id="273" r:id="rId27"/>
    <p:sldId id="275" r:id="rId28"/>
    <p:sldId id="276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B4BE82-AE6C-40AA-B63E-4EA76C101CC7}">
          <p14:sldIdLst>
            <p14:sldId id="256"/>
            <p14:sldId id="257"/>
            <p14:sldId id="259"/>
            <p14:sldId id="260"/>
            <p14:sldId id="286"/>
            <p14:sldId id="261"/>
            <p14:sldId id="263"/>
            <p14:sldId id="264"/>
            <p14:sldId id="262"/>
            <p14:sldId id="265"/>
            <p14:sldId id="266"/>
            <p14:sldId id="267"/>
            <p14:sldId id="268"/>
            <p14:sldId id="288"/>
            <p14:sldId id="272"/>
            <p14:sldId id="270"/>
            <p14:sldId id="271"/>
            <p14:sldId id="287"/>
          </p14:sldIdLst>
        </p14:section>
        <p14:section name="Untitled Section" id="{E58F71D2-FAE2-4D83-B4E8-0249212BC048}">
          <p14:sldIdLst>
            <p14:sldId id="279"/>
          </p14:sldIdLst>
        </p14:section>
        <p14:section name="Untitled Section" id="{99262094-AFE9-4076-923B-086F1A5413B3}">
          <p14:sldIdLst>
            <p14:sldId id="289"/>
            <p14:sldId id="290"/>
            <p14:sldId id="278"/>
          </p14:sldIdLst>
        </p14:section>
        <p14:section name="Untitled Section" id="{82022C55-03D9-46A7-B787-3F070265DE96}">
          <p14:sldIdLst>
            <p14:sldId id="280"/>
            <p14:sldId id="291"/>
            <p14:sldId id="281"/>
            <p14:sldId id="273"/>
            <p14:sldId id="275"/>
            <p14:sldId id="276"/>
            <p14:sldId id="284"/>
            <p14:sldId id="2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C6A54-618A-424C-9AF1-3F4277D2DC97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ACA18-A0CC-41A4-AD31-8EFE4B8E6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58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60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66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91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45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14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09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75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98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41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56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85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76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79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75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40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7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36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9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10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1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8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04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6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58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ACA18-A0CC-41A4-AD31-8EFE4B8E64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0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4CA1D1C-362A-48A9-930C-F0B51EF6EC51}" type="datetimeFigureOut">
              <a:rPr lang="en-US" smtClean="0"/>
              <a:t>8/25/2019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8549894-81C3-44DD-B3EE-1C93AEA74D8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uyenphuchoc199.com/books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1000"/>
            <a:ext cx="8153400" cy="16002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HỌC DUY TÂN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 DƯỢC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30876"/>
            <a:ext cx="77724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981200"/>
            <a:ext cx="8153400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GVHD          :                   NGUYỄN PHÚC HỌC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LỚP              :                   TYDHA23 – PTH 350 A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NHÓM 2      :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          1)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          2)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           3)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           4)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           5)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           6)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404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10400" cy="79663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vi-VN" sz="35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vi-VN" sz="3500" b="1" u="sng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NGUYÊN NHÂN VÀ CƠ CHẾ</a:t>
            </a:r>
            <a:endParaRPr lang="en-US" sz="3500" b="1" u="sng" dirty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838200"/>
            <a:ext cx="5784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8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71600" y="1676400"/>
            <a:ext cx="7498080" cy="4876800"/>
          </a:xfrm>
        </p:spPr>
        <p:txBody>
          <a:bodyPr/>
          <a:lstStyle/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lạnh,nóng,đột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ngột,ẩm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Ô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7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1"/>
            <a:ext cx="7010400" cy="73429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vi-VN" sz="35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vi-VN" sz="3500" b="1" u="sng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NGUYÊN NHÂN VÀ CƠ CHẾ</a:t>
            </a:r>
            <a:endParaRPr lang="en-US" sz="3500" b="1" u="sng" dirty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85800"/>
            <a:ext cx="4724400" cy="5334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8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8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371600"/>
            <a:ext cx="8153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histamin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3-11h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88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1143000"/>
          </a:xfrm>
        </p:spPr>
        <p:txBody>
          <a:bodyPr>
            <a:noAutofit/>
          </a:bodyPr>
          <a:lstStyle/>
          <a:p>
            <a:pPr algn="ctr"/>
            <a:r>
              <a:rPr lang="en-US" sz="3500" b="1" i="1" dirty="0" smtClean="0"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VẬY VIÊM MŨI DỊ ỨNG CÓ BIẾN CHỨNG HAY KHÔNG ?</a:t>
            </a:r>
            <a:endParaRPr lang="en-US" sz="3500" b="1" i="1" dirty="0"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89364"/>
            <a:ext cx="3962400" cy="344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191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5257800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Viêm mũi dị ứng có thể gây biến chứng viêm xoang, viêm mũi xoang nhiễm trùng vì ứ đọng dịch tiết, viêm họng - viêm thanh quản do phải thở bằng miệng...</a:t>
            </a:r>
          </a:p>
        </p:txBody>
      </p:sp>
    </p:spTree>
    <p:extLst>
      <p:ext uri="{BB962C8B-B14F-4D97-AF65-F5344CB8AC3E}">
        <p14:creationId xmlns:p14="http://schemas.microsoft.com/office/powerpoint/2010/main" val="421382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4636"/>
            <a:ext cx="8001000" cy="609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5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5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TRIỆU CHỨNG VÀ CHẨN ĐOÁN </a:t>
            </a:r>
            <a:endParaRPr lang="en-US" sz="3500" b="1" u="sng" dirty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382" y="609600"/>
            <a:ext cx="7751618" cy="4572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7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2700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7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7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chẩn</a:t>
            </a:r>
            <a:r>
              <a:rPr lang="en-US" sz="27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7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7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7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7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700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7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1371600"/>
            <a:ext cx="809798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800" dirty="0" smtClean="0">
                <a:latin typeface="Times New Roman" pitchFamily="18" charset="0"/>
                <a:cs typeface="Times New Roman" pitchFamily="18" charset="0"/>
              </a:rPr>
              <a:t>Bệnh </a:t>
            </a:r>
            <a:r>
              <a:rPr lang="vi-VN" sz="3800" dirty="0">
                <a:latin typeface="Times New Roman" pitchFamily="18" charset="0"/>
                <a:cs typeface="Times New Roman" pitchFamily="18" charset="0"/>
              </a:rPr>
              <a:t>sử rất là quan trọng trong chẩn </a:t>
            </a:r>
            <a:r>
              <a:rPr lang="vi-VN" sz="3800" dirty="0" smtClean="0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800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3800" dirty="0">
                <a:latin typeface="Times New Roman" pitchFamily="18" charset="0"/>
                <a:cs typeface="Times New Roman" pitchFamily="18" charset="0"/>
              </a:rPr>
              <a:t>triệu chứng chính gồm :</a:t>
            </a:r>
          </a:p>
          <a:p>
            <a:r>
              <a:rPr lang="vi-VN" sz="3800" dirty="0">
                <a:latin typeface="Times New Roman" pitchFamily="18" charset="0"/>
                <a:cs typeface="Times New Roman" pitchFamily="18" charset="0"/>
              </a:rPr>
              <a:t>+ Nhảy mũi từng cơn , nhất là khi tiếp xúc với dị nguyên </a:t>
            </a:r>
          </a:p>
          <a:p>
            <a:r>
              <a:rPr lang="vi-VN" sz="3800" dirty="0">
                <a:latin typeface="Times New Roman" pitchFamily="18" charset="0"/>
                <a:cs typeface="Times New Roman" pitchFamily="18" charset="0"/>
              </a:rPr>
              <a:t>+ Ngứa mũi và mắt </a:t>
            </a:r>
          </a:p>
          <a:p>
            <a:r>
              <a:rPr lang="vi-VN" sz="3800" dirty="0">
                <a:latin typeface="Times New Roman" pitchFamily="18" charset="0"/>
                <a:cs typeface="Times New Roman" pitchFamily="18" charset="0"/>
              </a:rPr>
              <a:t>+ Nghẹt mũi hai bên hay đổi bên </a:t>
            </a:r>
          </a:p>
          <a:p>
            <a:r>
              <a:rPr lang="vi-VN" sz="3800" dirty="0">
                <a:latin typeface="Times New Roman" pitchFamily="18" charset="0"/>
                <a:cs typeface="Times New Roman" pitchFamily="18" charset="0"/>
              </a:rPr>
              <a:t>+ Chảy nước mũi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7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620000" cy="868362"/>
          </a:xfrm>
        </p:spPr>
        <p:txBody>
          <a:bodyPr>
            <a:noAutofit/>
          </a:bodyPr>
          <a:lstStyle/>
          <a:p>
            <a:pPr marL="622300" indent="-396875"/>
            <a:r>
              <a:rPr lang="en-US" sz="3500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vi-VN" sz="3000" u="sng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Triệu </a:t>
            </a:r>
            <a:r>
              <a:rPr lang="vi-VN" sz="3000" u="sng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chứng và chẩn đoán bệnh viêm mũi </a:t>
            </a:r>
            <a:r>
              <a:rPr lang="vi-VN" sz="3000" u="sng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000" u="sng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u="sng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ứng</a:t>
            </a:r>
            <a:r>
              <a:rPr lang="en-US" sz="3000" u="sng" dirty="0" smtClean="0">
                <a:solidFill>
                  <a:schemeClr val="accent3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lang="en-US" sz="3000" u="sng" dirty="0">
              <a:solidFill>
                <a:schemeClr val="accent3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95400"/>
            <a:ext cx="7638288" cy="5410200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test da 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Test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test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test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test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pPr marL="82296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2296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:</a:t>
            </a:r>
          </a:p>
          <a:p>
            <a:pPr marL="82296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Eosinophil</a:t>
            </a:r>
          </a:p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@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IgE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72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3673" y="-3313"/>
            <a:ext cx="8316190" cy="74200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en-US" sz="33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PHƯƠNG PHÁP VÀ THUỐC ĐIỀU  TRỊ</a:t>
            </a:r>
            <a:endParaRPr lang="en-US" sz="3300" b="1" u="sng" dirty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74262"/>
            <a:ext cx="3657600" cy="342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90600" y="738689"/>
            <a:ext cx="2750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800" b="1" u="sng" dirty="0" err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b="1" u="sng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u="sng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2709" y="6389408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: 30.000/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95600"/>
            <a:ext cx="4038600" cy="34938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8245" y="6396335"/>
            <a:ext cx="3228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 100.000/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1242271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=&gt; 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2 - 4h: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3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20782"/>
            <a:ext cx="8153400" cy="116378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5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35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PHƯƠNG PHÁP VÀ THUỐC ĐIỀU TRỊ </a:t>
            </a:r>
            <a:endParaRPr lang="en-US" sz="3500" b="1" u="sng" dirty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0264" y="1143000"/>
            <a:ext cx="80598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5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5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5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12-24h =&gt;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425018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24963" y="4267200"/>
            <a:ext cx="3219037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Giá bán: 225.000 đ/hộp</a:t>
            </a:r>
          </a:p>
        </p:txBody>
      </p:sp>
    </p:spTree>
    <p:extLst>
      <p:ext uri="{BB962C8B-B14F-4D97-AF65-F5344CB8AC3E}">
        <p14:creationId xmlns:p14="http://schemas.microsoft.com/office/powerpoint/2010/main" val="279376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82" y="0"/>
            <a:ext cx="8183217" cy="1371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3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33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33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33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PHƯƠNG PHÁP VÀ THUỐC ĐIỀU  TRỊ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26" y="1524000"/>
            <a:ext cx="7536873" cy="402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5638800"/>
            <a:ext cx="33528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 45.000/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7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143"/>
            <a:ext cx="3886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62600" y="3182143"/>
            <a:ext cx="2983992" cy="4572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500" b="1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5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5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: 40.000/</a:t>
            </a:r>
            <a:r>
              <a:rPr lang="en-US" sz="2500" b="1" i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hộp</a:t>
            </a:r>
            <a:endParaRPr lang="en-US" sz="2500" b="1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7600"/>
            <a:ext cx="3886200" cy="272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74807" y="6378192"/>
            <a:ext cx="3023585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Giá bán: 45.000 đ/hộp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15534"/>
            <a:ext cx="3810000" cy="274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63834" y="4884448"/>
            <a:ext cx="3169457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Giá bán: 16.000 đ/hộp </a:t>
            </a:r>
          </a:p>
        </p:txBody>
      </p:sp>
    </p:spTree>
    <p:extLst>
      <p:ext uri="{BB962C8B-B14F-4D97-AF65-F5344CB8AC3E}">
        <p14:creationId xmlns:p14="http://schemas.microsoft.com/office/powerpoint/2010/main" val="321501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790688" cy="11430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500" b="1" dirty="0" smtClean="0">
                <a:effectLst/>
                <a:latin typeface="Times New Roman" pitchFamily="18" charset="0"/>
                <a:cs typeface="Times New Roman" pitchFamily="18" charset="0"/>
              </a:rPr>
              <a:t>CÁC LOẠI DẠNG XỊT HIỆU QUẢ HIỆN NAY </a:t>
            </a:r>
            <a:endParaRPr lang="en-US" sz="35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3505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886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5930443"/>
            <a:ext cx="2895600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200" b="1" i="1" dirty="0">
                <a:latin typeface="Times New Roman" pitchFamily="18" charset="0"/>
                <a:cs typeface="Times New Roman" pitchFamily="18" charset="0"/>
              </a:rPr>
              <a:t>Giá bán: 18.000 đ/lọ</a:t>
            </a:r>
          </a:p>
        </p:txBody>
      </p:sp>
      <p:sp>
        <p:nvSpPr>
          <p:cNvPr id="5" name="Rectangle 4"/>
          <p:cNvSpPr/>
          <p:nvPr/>
        </p:nvSpPr>
        <p:spPr>
          <a:xfrm>
            <a:off x="5760167" y="5927223"/>
            <a:ext cx="2616422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vi-VN" sz="2200" b="1" i="1" dirty="0">
                <a:latin typeface="Times New Roman" pitchFamily="18" charset="0"/>
                <a:cs typeface="Times New Roman" pitchFamily="18" charset="0"/>
              </a:rPr>
              <a:t>Giá bán: 20.000 đ/lọ</a:t>
            </a:r>
          </a:p>
        </p:txBody>
      </p:sp>
    </p:spTree>
    <p:extLst>
      <p:ext uri="{BB962C8B-B14F-4D97-AF65-F5344CB8AC3E}">
        <p14:creationId xmlns:p14="http://schemas.microsoft.com/office/powerpoint/2010/main" val="62374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7800" y="381000"/>
            <a:ext cx="74676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VIÊM MŨI DỊ ỨNG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454426"/>
            <a:ext cx="74676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7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52400"/>
            <a:ext cx="7498080" cy="6096000"/>
          </a:xfrm>
        </p:spPr>
        <p:txBody>
          <a:bodyPr/>
          <a:lstStyle/>
          <a:p>
            <a:r>
              <a:rPr lang="en-US" dirty="0" err="1" smtClean="0"/>
              <a:t>Giá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15" y="152400"/>
            <a:ext cx="363708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86985" y="5988326"/>
            <a:ext cx="3342543" cy="838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230.000đ/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0" y="5983358"/>
            <a:ext cx="2819399" cy="8381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43.000đ/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185531"/>
            <a:ext cx="3886200" cy="560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029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75" y="159026"/>
            <a:ext cx="3962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45975" y="2912166"/>
            <a:ext cx="2895600" cy="381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18.000đ/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09" y="159027"/>
            <a:ext cx="3836091" cy="313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68654" y="3505200"/>
            <a:ext cx="25146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bán:50.000/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05200"/>
            <a:ext cx="335279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07909" y="5165034"/>
            <a:ext cx="2768254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23.000/</a:t>
            </a:r>
            <a:r>
              <a:rPr lang="en-US" sz="24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05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6096000" cy="9906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500" b="1" u="sng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5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5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5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5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    </a:t>
            </a:r>
            <a:endParaRPr lang="en-US" sz="3500" b="1" u="sng" dirty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79351"/>
            <a:ext cx="3733800" cy="231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91" y="3886200"/>
            <a:ext cx="411480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29" y="1066800"/>
            <a:ext cx="3782941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6855" y="6257835"/>
            <a:ext cx="4100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Xông hơi trị viêm mũi dị ứng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6244576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 Uống nước gừng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7959" y="3276600"/>
            <a:ext cx="3782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tỏi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3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391400" cy="8382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5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MỘT VÀI BÀI THUỐC ĐÔNG Y </a:t>
            </a:r>
            <a:endParaRPr lang="en-US" sz="3500" b="1" dirty="0"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19200"/>
            <a:ext cx="7620000" cy="5638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hường 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không tác dụng phụ và phù hợp với đa số bệnh nhân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Kim ngân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6g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hoa kim ngân hoặc 12g cuống kim ngân.</a:t>
            </a:r>
          </a:p>
          <a:p>
            <a:pPr marL="82296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sạch sắc uống, ngày 2-3 lần, trước ăn.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Hoa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ngũ sắc: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12g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ho ngũ sắc, sắc uống, 2 lần trước ăn.</a:t>
            </a:r>
          </a:p>
          <a:p>
            <a:pPr>
              <a:buFontTx/>
              <a:buChar char="-"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Uống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đều đặn 1 tháng để thấy hiệu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4724400"/>
            <a:ext cx="563880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huyệt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6705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2895600" y="762000"/>
            <a:ext cx="304800" cy="304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65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7543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22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6641592" cy="762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5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35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LỜI KHUYÊN CỦA DƯỢC SĨ: </a:t>
            </a:r>
            <a:endParaRPr lang="en-US" sz="3500" b="1" u="sng" dirty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685800"/>
            <a:ext cx="7574280" cy="2209800"/>
          </a:xfrm>
        </p:spPr>
        <p:txBody>
          <a:bodyPr/>
          <a:lstStyle/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…)</a:t>
            </a:r>
          </a:p>
          <a:p>
            <a:pPr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95600"/>
            <a:ext cx="670559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76400" y="2895600"/>
            <a:ext cx="6705599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NHÀ THUỐC ĐẠI HỌC DUY TÂN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8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9906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500" b="1" dirty="0" smtClean="0">
                <a:effectLst/>
                <a:latin typeface="Times New Roman" pitchFamily="18" charset="0"/>
                <a:cs typeface="Times New Roman" pitchFamily="18" charset="0"/>
              </a:rPr>
              <a:t>CÂU HỎI LƯỢNG GIÁ</a:t>
            </a:r>
            <a:endParaRPr lang="en-US" sz="45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1752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3500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khoang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khoang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họng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pPr marL="82296" indent="0">
              <a:buNone/>
            </a:pP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0982" y="3352800"/>
            <a:ext cx="2646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 . 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0982" y="5029200"/>
            <a:ext cx="2646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 .   SAI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7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638288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500" b="1" dirty="0" smtClean="0">
                <a:effectLst/>
                <a:latin typeface="Times New Roman" pitchFamily="18" charset="0"/>
                <a:cs typeface="Times New Roman" pitchFamily="18" charset="0"/>
              </a:rPr>
              <a:t>CÂU HỎI LƯỢNG GIÁ</a:t>
            </a:r>
            <a:endParaRPr lang="en-US" sz="45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638288" cy="12192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3500" u="sng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u="sng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: 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2694057"/>
            <a:ext cx="7391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máu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lphaU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742950" indent="-742950">
              <a:buAutoNum type="alphaU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Ngứa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lphaUcPeriod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0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74280" cy="8683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5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TÀI LIỆU THAM KHẢO </a:t>
            </a:r>
            <a:endParaRPr lang="en-US" sz="45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7498080" cy="4800600"/>
          </a:xfrm>
        </p:spPr>
        <p:txBody>
          <a:bodyPr>
            <a:normAutofit fontScale="92500"/>
          </a:bodyPr>
          <a:lstStyle/>
          <a:p>
            <a:pPr marL="82296" indent="0">
              <a:buNone/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(2016)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82296" indent="0">
              <a:buNone/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PTH 350</a:t>
            </a:r>
          </a:p>
          <a:p>
            <a:pPr marL="82296" indent="0">
              <a:buNone/>
            </a:pP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3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www.nguyenphuchoc199.com/books.html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82296" indent="0">
              <a:buNone/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3.  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Google</a:t>
            </a:r>
          </a:p>
          <a:p>
            <a:pPr marL="82296" indent="0">
              <a:buNone/>
            </a:pP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4. 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marL="596646" indent="-514350">
              <a:buAutoNum type="arabicPeriod" startAt="3"/>
            </a:pPr>
            <a:endParaRPr lang="en-US" dirty="0" smtClean="0"/>
          </a:p>
          <a:p>
            <a:pPr marL="596646" indent="-514350">
              <a:buAutoNum type="arabicPeriod" startAt="3"/>
            </a:pPr>
            <a:endParaRPr lang="en-US" dirty="0" smtClean="0"/>
          </a:p>
          <a:p>
            <a:pPr marL="82296" indent="0">
              <a:buNone/>
            </a:pPr>
            <a:endParaRPr lang="en-US" dirty="0" smtClean="0"/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5782" y="2209800"/>
            <a:ext cx="706581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 QUAN 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5782" y="3104859"/>
            <a:ext cx="706581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 NHÂN VÀ CƠ CHẾ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5782" y="4079183"/>
            <a:ext cx="706581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TRIỆU CHỨNG VÀ CHẨN ĐOÁN 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5782" y="5029200"/>
            <a:ext cx="706581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 PHÁP VÀ THUỐC ĐIỀU TRỊ 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5782" y="5943600"/>
            <a:ext cx="706581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 KHUYÊN CỦA DƯỢC SĨ 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63782" y="304800"/>
            <a:ext cx="7827818" cy="1600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2218" y="2209799"/>
            <a:ext cx="630382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22218" y="3104859"/>
            <a:ext cx="609600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32608" y="4079184"/>
            <a:ext cx="619991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III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22218" y="5029199"/>
            <a:ext cx="630382" cy="52322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IV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22218" y="5929826"/>
            <a:ext cx="630382" cy="58889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584371"/>
            <a:ext cx="88392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500" dirty="0" smtClean="0">
                <a:latin typeface="Times New Roman" pitchFamily="18" charset="0"/>
                <a:cs typeface="Times New Roman" pitchFamily="18" charset="0"/>
              </a:rPr>
              <a:t>THANK YOU FOR LISTENING !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7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3733800" cy="609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5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5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TỔNG QUAN </a:t>
            </a:r>
            <a:endParaRPr lang="en-US" sz="3500" b="1" u="sng" dirty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09600"/>
            <a:ext cx="3505200" cy="4572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u="sng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3581400"/>
            <a:ext cx="7429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). VD 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ệnh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phiền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toái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 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33400"/>
            <a:ext cx="40767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20782"/>
            <a:ext cx="4876800" cy="609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5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5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500" b="1" u="sng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TỔNG QUAN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574964"/>
            <a:ext cx="3657600" cy="4572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9906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20 %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Tai 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32,2%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7999"/>
            <a:ext cx="7391400" cy="365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8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44" y="0"/>
            <a:ext cx="3366655" cy="6858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5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500" b="1" u="sng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TỔNG QUAN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09600"/>
            <a:ext cx="3733800" cy="4572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u="sng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7287490" cy="376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9145" y="1066800"/>
            <a:ext cx="7772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30%</a:t>
            </a: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50%.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3733800" cy="5334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5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5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TỔNG QUAN </a:t>
            </a:r>
            <a:endParaRPr lang="en-US" sz="3500" b="1" u="sng" dirty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09600"/>
            <a:ext cx="4343400" cy="5334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u="sng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1430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4114800" cy="2549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52601"/>
            <a:ext cx="4038600" cy="2549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4301836"/>
            <a:ext cx="4533900" cy="256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3429000" cy="79216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5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500" b="1" u="sng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TỔNG QUAN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85800"/>
            <a:ext cx="4648200" cy="5334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5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5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5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5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5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5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5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5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143000"/>
            <a:ext cx="78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mãn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88171"/>
            <a:ext cx="7467600" cy="375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416" y="0"/>
            <a:ext cx="7259783" cy="609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500" b="1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500" b="1" u="sng" dirty="0" smtClean="0"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NGUYÊN NHÂN VÀ CƠ CHẾ</a:t>
            </a:r>
            <a:endParaRPr lang="en-US" sz="3500" b="1" u="sng" dirty="0"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609600"/>
            <a:ext cx="4876800" cy="4572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4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u="sng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90974" y="2922032"/>
            <a:ext cx="2383631" cy="1752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21832"/>
            <a:ext cx="2771775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05" y="1321832"/>
            <a:ext cx="2616994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17" y="4674633"/>
            <a:ext cx="2771775" cy="1878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05" y="4674632"/>
            <a:ext cx="2616994" cy="18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8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1320</TotalTime>
  <Words>1225</Words>
  <Application>Microsoft Office PowerPoint</Application>
  <PresentationFormat>On-screen Show (4:3)</PresentationFormat>
  <Paragraphs>172</Paragraphs>
  <Slides>30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Solstice</vt:lpstr>
      <vt:lpstr>PowerPoint Presentation</vt:lpstr>
      <vt:lpstr>PowerPoint Presentation</vt:lpstr>
      <vt:lpstr>PowerPoint Presentation</vt:lpstr>
      <vt:lpstr>I. TỔNG QUAN </vt:lpstr>
      <vt:lpstr>I. TỔNG QUAN </vt:lpstr>
      <vt:lpstr>I. TỔNG QUAN </vt:lpstr>
      <vt:lpstr>I. TỔNG QUAN </vt:lpstr>
      <vt:lpstr>I. TỔNG QUAN </vt:lpstr>
      <vt:lpstr>II. NGUYÊN NHÂN VÀ CƠ CHẾ</vt:lpstr>
      <vt:lpstr>II. NGUYÊN NHÂN VÀ CƠ CHẾ</vt:lpstr>
      <vt:lpstr>II. NGUYÊN NHÂN VÀ CƠ CHẾ</vt:lpstr>
      <vt:lpstr>VẬY VIÊM MŨI DỊ ỨNG CÓ BIẾN CHỨNG HAY KHÔNG ?</vt:lpstr>
      <vt:lpstr>III. TRIỆU CHỨNG VÀ CHẨN ĐOÁN </vt:lpstr>
      <vt:lpstr>1)Triệu chứng và chẩn đoán bệnh viêm mũi dị  ứng:</vt:lpstr>
      <vt:lpstr>IV.PHƯƠNG PHÁP VÀ THUỐC ĐIỀU  TRỊ</vt:lpstr>
      <vt:lpstr>IV. PHƯƠNG PHÁP VÀ THUỐC ĐIỀU TRỊ </vt:lpstr>
      <vt:lpstr> IV.  PHƯƠNG PHÁP VÀ THUỐC ĐIỀU  TRỊ  </vt:lpstr>
      <vt:lpstr>Giá bán : 40.000/hộp</vt:lpstr>
      <vt:lpstr>CÁC LOẠI DẠNG XỊT HIỆU QUẢ HIỆN NAY </vt:lpstr>
      <vt:lpstr>PowerPoint Presentation</vt:lpstr>
      <vt:lpstr>PowerPoint Presentation</vt:lpstr>
      <vt:lpstr>2) Phương pháp dân gian:    </vt:lpstr>
      <vt:lpstr> MỘT VÀI BÀI THUỐC ĐÔNG Y </vt:lpstr>
      <vt:lpstr>Bấm huyệt :</vt:lpstr>
      <vt:lpstr>PowerPoint Presentation</vt:lpstr>
      <vt:lpstr>V. LỜI KHUYÊN CỦA DƯỢC SĨ: </vt:lpstr>
      <vt:lpstr>CÂU HỎI LƯỢNG GIÁ</vt:lpstr>
      <vt:lpstr>CÂU HỎI LƯỢNG GIÁ</vt:lpstr>
      <vt:lpstr>TÀI LIỆU THAM KHẢO </vt:lpstr>
      <vt:lpstr>THANK YOU FOR LISTENING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89</cp:revision>
  <dcterms:created xsi:type="dcterms:W3CDTF">2019-08-21T06:48:53Z</dcterms:created>
  <dcterms:modified xsi:type="dcterms:W3CDTF">2019-08-25T05:37:44Z</dcterms:modified>
</cp:coreProperties>
</file>