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6" r:id="rId3"/>
    <p:sldId id="299" r:id="rId4"/>
    <p:sldId id="275" r:id="rId5"/>
    <p:sldId id="256" r:id="rId6"/>
    <p:sldId id="257" r:id="rId7"/>
    <p:sldId id="294" r:id="rId9"/>
    <p:sldId id="295" r:id="rId10"/>
    <p:sldId id="296" r:id="rId11"/>
    <p:sldId id="297" r:id="rId12"/>
    <p:sldId id="271" r:id="rId13"/>
    <p:sldId id="272" r:id="rId14"/>
    <p:sldId id="315" r:id="rId15"/>
    <p:sldId id="279" r:id="rId16"/>
    <p:sldId id="280" r:id="rId17"/>
    <p:sldId id="317" r:id="rId18"/>
    <p:sldId id="316" r:id="rId19"/>
    <p:sldId id="277" r:id="rId20"/>
    <p:sldId id="283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4"/>
    <a:srgbClr val="00266C"/>
    <a:srgbClr val="00328E"/>
    <a:srgbClr val="002F86"/>
    <a:srgbClr val="080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2" autoAdjust="0"/>
  </p:normalViewPr>
  <p:slideViewPr>
    <p:cSldViewPr>
      <p:cViewPr>
        <p:scale>
          <a:sx n="75" d="100"/>
          <a:sy n="75" d="100"/>
        </p:scale>
        <p:origin x="-1182" y="144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69D7D-3DDC-42D7-AF83-93A4B20C4BA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AAE42-B901-4F90-83B6-530AAFA791F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AAE42-B901-4F90-83B6-530AAFA791F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8426-CEF4-4986-89A3-E855037DF256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90046CBD-C4F7-477D-B74B-F183070A7FE3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2B78426-CEF4-4986-89A3-E855037DF256}" type="slidenum">
              <a:rPr lang="en-US" smtClean="0"/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563" y="986473"/>
            <a:ext cx="749808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vi-VN" altLang="en-US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ĐÁI THÁO ĐƯỜNG</a:t>
            </a:r>
            <a:endParaRPr lang="vi-VN" altLang="en-US" sz="6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615" y="135890"/>
            <a:ext cx="5904230" cy="47752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185" y="3023870"/>
            <a:ext cx="7197090" cy="363283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2786380" y="2238375"/>
            <a:ext cx="458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GVHD: Ths.Bs.Nguyễn Phúc Học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09155" cy="914400"/>
          </a:xfrm>
        </p:spPr>
        <p:txBody>
          <a:bodyPr>
            <a:normAutofit/>
          </a:bodyPr>
          <a:lstStyle/>
          <a:p>
            <a:pPr marL="857250" indent="-857250" algn="ctr">
              <a:buClr>
                <a:srgbClr val="002060"/>
              </a:buClr>
              <a:buFont typeface="+mj-lt"/>
              <a:buAutoNum type="romanUcPeriod" startAt="4"/>
            </a:pPr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CHỨNG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7391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90" y="36830"/>
            <a:ext cx="7934325" cy="1057275"/>
          </a:xfrm>
        </p:spPr>
        <p:txBody>
          <a:bodyPr>
            <a:normAutofit/>
          </a:bodyPr>
          <a:lstStyle/>
          <a:p>
            <a:pPr marL="857250" indent="-857250">
              <a:buClr>
                <a:srgbClr val="002060"/>
              </a:buClr>
              <a:buFont typeface="+mj-lt"/>
              <a:buAutoNum type="romanUcPeriod" startAt="5"/>
            </a:pPr>
            <a:r>
              <a:rPr lang="vi-VN" alt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VÀ DỰ PHÒNG</a:t>
            </a:r>
            <a:endParaRPr lang="vi-VN" altLang="en-US" sz="3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" y="1153795"/>
            <a:ext cx="4060825" cy="55041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05" y="1153795"/>
            <a:ext cx="293179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1" y="2971800"/>
            <a:ext cx="2931659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70" y="4800600"/>
            <a:ext cx="293243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15" y="-31750"/>
            <a:ext cx="7259320" cy="1162050"/>
          </a:xfrm>
        </p:spPr>
        <p:txBody>
          <a:bodyPr/>
          <a:p>
            <a:pPr marL="742950" indent="-742950">
              <a:buClr>
                <a:srgbClr val="002060"/>
              </a:buClr>
              <a:buFont typeface="Wingdings" panose="05000000000000000000" charset="0"/>
              <a:buChar char="Ø"/>
            </a:pPr>
            <a:r>
              <a:rPr lang="en-US" sz="39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DÙNG THUỐC</a:t>
            </a:r>
            <a:endParaRPr lang="en-US" sz="39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34465" y="1130300"/>
            <a:ext cx="1524000" cy="729615"/>
          </a:xfrm>
          <a:prstGeom prst="ellipse">
            <a:avLst/>
          </a:prstGeom>
          <a:solidFill>
            <a:srgbClr val="002F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TYP 1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44945" y="1130300"/>
            <a:ext cx="1532255" cy="729615"/>
          </a:xfrm>
          <a:prstGeom prst="ellipse">
            <a:avLst/>
          </a:prstGeom>
          <a:solidFill>
            <a:srgbClr val="002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TYP 2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795645" y="2492375"/>
            <a:ext cx="3031490" cy="3415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Thuốc kích thích tăng tiết insulin: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Sulfonylurea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 Meglitinide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Biguanid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Thiazolidinediol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Ức chế men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-Glucosidase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Ức chế DPP-4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4810" y="3291205"/>
            <a:ext cx="3623310" cy="25844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34465" y="2362835"/>
            <a:ext cx="140716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18" y="29210"/>
            <a:ext cx="7498080" cy="1143000"/>
          </a:xfrm>
        </p:spPr>
        <p:txBody>
          <a:bodyPr/>
          <a:lstStyle/>
          <a:p>
            <a:pPr algn="ctr"/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ĐIỀU TRỊ ĐTĐ</a:t>
            </a:r>
            <a:endParaRPr lang="en-US" sz="3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945" y="1256665"/>
            <a:ext cx="4924425" cy="5577840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charset="0"/>
              <a:buChar char="v"/>
            </a:pP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sulfonylurea (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insulin</a:t>
            </a:r>
            <a:endParaRPr lang="en-US" sz="22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sulfonylurea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sulphamid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Tolbutamid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clopropamid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Gliclazide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Glibenclamide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Meglitinide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Rapaglinide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Nateglitinide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Biguanide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Methormin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Glucophage,</a:t>
            </a:r>
            <a:r>
              <a:rPr lang="en-US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Glucofast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glucosidase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chậm sự hấp thu tiêu hóa đường và hạn chế sự tăng lượng đường trong máu sau </a:t>
            </a:r>
            <a:r>
              <a:rPr lang="vi-VN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ăn: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Acarbose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(Glucobay), Voglibose (Basen), Miglitol (Seibule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35370" y="2325370"/>
            <a:ext cx="2966720" cy="245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370" y="1595120"/>
            <a:ext cx="4037965" cy="4803775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charset="0"/>
              <a:buChar char="v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Thiazolidinedione: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nhạy của insulin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Pioglitazone Hydrochloride (Axtos)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Pionorm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DPP4: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 sự tiết insulin chỉ khi đường huyết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':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Sitagliptin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 hydrate (Glactiv, Januvia), Vildagliptin (Equa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Actrapid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Insulin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Lantus,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Mixtard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endParaRPr lang="en-US" sz="2400" dirty="0"/>
          </a:p>
        </p:txBody>
      </p:sp>
      <p:sp>
        <p:nvSpPr>
          <p:cNvPr id="2" name="Text Box 1"/>
          <p:cNvSpPr txBox="1"/>
          <p:nvPr/>
        </p:nvSpPr>
        <p:spPr>
          <a:xfrm>
            <a:off x="1889125" y="287655"/>
            <a:ext cx="59296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9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ĐIỀU TRỊ ĐTĐ</a:t>
            </a:r>
            <a:endParaRPr lang="en-US" sz="39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62245" y="2073910"/>
            <a:ext cx="3657600" cy="271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010" y="1153160"/>
            <a:ext cx="2812415" cy="280987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8145" y="1042670"/>
            <a:ext cx="3657600" cy="303022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37920" y="3963035"/>
            <a:ext cx="3657600" cy="2617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75" y="3809365"/>
            <a:ext cx="4086225" cy="300736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27735" y="147955"/>
            <a:ext cx="8038465" cy="1382395"/>
          </a:xfrm>
        </p:spPr>
        <p:txBody>
          <a:bodyPr>
            <a:normAutofit fontScale="90000"/>
          </a:bodyPr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THUỐC ĐIỀU TRỊ ĐTĐ TRÊN THỊ TRƯỜNG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506845" y="3893185"/>
            <a:ext cx="181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3.700/viên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930400" y="3738245"/>
            <a:ext cx="163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1.700/viên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197735" y="6301105"/>
            <a:ext cx="1832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3.900/viên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478905" y="6413500"/>
            <a:ext cx="1841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3.000/viên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01445" y="491490"/>
            <a:ext cx="2807335" cy="205803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931035" y="2792095"/>
            <a:ext cx="1693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21.000/viên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2100" y="50800"/>
            <a:ext cx="3657600" cy="3201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40" y="3422015"/>
            <a:ext cx="3655060" cy="2856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l="6186" r="4596" b="33333"/>
          <a:stretch>
            <a:fillRect/>
          </a:stretch>
        </p:blipFill>
        <p:spPr>
          <a:xfrm>
            <a:off x="1001395" y="3559175"/>
            <a:ext cx="3947160" cy="258191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6633210" y="2961640"/>
            <a:ext cx="1985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2.800/viên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845310" y="6188710"/>
            <a:ext cx="1779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7.900/viên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6422390" y="6301105"/>
            <a:ext cx="189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2.200/viên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63675" y="3357245"/>
            <a:ext cx="2819400" cy="35147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900295" y="5042535"/>
            <a:ext cx="1976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1.700/viên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" y="175895"/>
            <a:ext cx="4431030" cy="318135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580005" y="2866390"/>
            <a:ext cx="1703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8.500/viên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7030" y="481965"/>
            <a:ext cx="3657600" cy="28752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6689090" y="3724275"/>
            <a:ext cx="1863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17.000/viên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rcRect l="13742" t="3019" r="14882"/>
          <a:stretch>
            <a:fillRect/>
          </a:stretch>
        </p:blipFill>
        <p:spPr>
          <a:xfrm>
            <a:off x="1519555" y="3702050"/>
            <a:ext cx="4150360" cy="296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85" y="100330"/>
            <a:ext cx="4857750" cy="347662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493510" y="5147310"/>
            <a:ext cx="1948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11.400/viên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493510" y="1654810"/>
            <a:ext cx="1694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22.000/viên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6510" y="-8890"/>
            <a:ext cx="9184640" cy="685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467995" y="1240790"/>
            <a:ext cx="3581400" cy="1066800"/>
          </a:xfrm>
          <a:prstGeom prst="rect">
            <a:avLst/>
          </a:prstGeom>
          <a:solidFill>
            <a:srgbClr val="08093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NHÓM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66175766_1336614953152809_5457169778256904192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584950" y="753110"/>
            <a:ext cx="2006600" cy="2006600"/>
          </a:xfrm>
          <a:prstGeom prst="rect">
            <a:avLst/>
          </a:prstGeom>
        </p:spPr>
      </p:pic>
      <p:pic>
        <p:nvPicPr>
          <p:cNvPr id="7" name="Content Placeholder 6" descr="64949202_644751425996462_4995916760549949440_n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72720" y="3881755"/>
            <a:ext cx="1998345" cy="2076450"/>
          </a:xfrm>
          <a:prstGeom prst="rect">
            <a:avLst/>
          </a:prstGeom>
        </p:spPr>
      </p:pic>
      <p:pic>
        <p:nvPicPr>
          <p:cNvPr id="9" name="Picture 8" descr="71108526_666490060515516_8864177707072618496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70" y="3872230"/>
            <a:ext cx="2030730" cy="2077085"/>
          </a:xfrm>
          <a:prstGeom prst="rect">
            <a:avLst/>
          </a:prstGeom>
        </p:spPr>
      </p:pic>
      <p:pic>
        <p:nvPicPr>
          <p:cNvPr id="10" name="Picture 9" descr="70714994_1123105884545271_3982825947853225984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105" y="3872865"/>
            <a:ext cx="1997710" cy="1998345"/>
          </a:xfrm>
          <a:prstGeom prst="rect">
            <a:avLst/>
          </a:prstGeom>
        </p:spPr>
      </p:pic>
      <p:pic>
        <p:nvPicPr>
          <p:cNvPr id="11" name="Picture 10" descr="71271170_414712432582302_2130851211052580864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640" y="3872865"/>
            <a:ext cx="2085340" cy="208534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546850" y="2773045"/>
            <a:ext cx="208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HÀ THỊ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HUYỀN TRANG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72720" y="6106160"/>
            <a:ext cx="1878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BÍCH TRÂM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440940" y="6106160"/>
            <a:ext cx="201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THỰC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654550" y="6106160"/>
            <a:ext cx="2043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VŨ THỊ LAN HƯƠNG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941820" y="6106160"/>
            <a:ext cx="1991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HUYỀN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8153400" cy="6857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685" y="382905"/>
            <a:ext cx="7406640" cy="87058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610" y="1981200"/>
            <a:ext cx="7920990" cy="4495800"/>
          </a:xfrm>
        </p:spPr>
        <p:txBody>
          <a:bodyPr>
            <a:noAutofit/>
          </a:bodyPr>
          <a:lstStyle/>
          <a:p>
            <a:pPr marL="598805" indent="-571500">
              <a:buFont typeface="+mj-lt"/>
              <a:buAutoNum type="romanU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ĐÁI THÁO ĐƯỜNG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805" indent="-571500">
              <a:buFont typeface="+mj-lt"/>
              <a:buAutoNum type="romanUcPeriod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ĐTĐ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805" indent="-571500">
              <a:buFont typeface="+mj-lt"/>
              <a:buAutoNum type="romanU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</a:t>
            </a:r>
            <a:r>
              <a:rPr lang="vi-V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</a:t>
            </a:r>
            <a:r>
              <a:rPr lang="vi-V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CHẨN ĐOÁN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805" indent="-571500">
              <a:buFont typeface="+mj-lt"/>
              <a:buAutoNum type="romanU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CHỨNG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805" indent="-571500">
              <a:buFont typeface="+mj-lt"/>
              <a:buAutoNum type="romanU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&amp; DỰ PHÒNG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4457700" cy="116205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lnSpc>
                <a:spcPct val="150000"/>
              </a:lnSpc>
              <a:buNone/>
            </a:pPr>
            <a:endParaRPr lang="vi-VN" altLang="en-US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1535" y="1678940"/>
            <a:ext cx="2123440" cy="970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b="1"/>
              <a:t>ĐÁI THÁO ĐƯỜNG</a:t>
            </a:r>
            <a:endParaRPr lang="vi-VN" altLang="en-US" b="1"/>
          </a:p>
        </p:txBody>
      </p:sp>
      <p:sp>
        <p:nvSpPr>
          <p:cNvPr id="5" name="Rounded Rectangle 4"/>
          <p:cNvSpPr/>
          <p:nvPr/>
        </p:nvSpPr>
        <p:spPr>
          <a:xfrm>
            <a:off x="4914900" y="764540"/>
            <a:ext cx="321945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nhóm các bệnh lý chuyển hóa</a:t>
            </a:r>
            <a:endParaRPr lang="vi-VN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14900" y="2263140"/>
            <a:ext cx="3143885" cy="9829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bởi tăng đường huyết mạn tính</a:t>
            </a:r>
            <a:endParaRPr lang="vi-VN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2974975" y="1221740"/>
            <a:ext cx="1939925" cy="9423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2974975" y="2164080"/>
            <a:ext cx="1939925" cy="59055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Content Placeholder 13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694055" y="3444875"/>
            <a:ext cx="7755890" cy="336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5560"/>
            <a:ext cx="8742680" cy="1002665"/>
          </a:xfrm>
        </p:spPr>
        <p:txBody>
          <a:bodyPr>
            <a:normAutofit fontScale="90000"/>
          </a:bodyPr>
          <a:p>
            <a:pPr marL="857250" indent="-857250">
              <a:buClr>
                <a:srgbClr val="002060"/>
              </a:buClr>
              <a:buFont typeface="+mj-lt"/>
              <a:buAutoNum type="romanUcPeriod" startAt="2"/>
            </a:pPr>
            <a:r>
              <a:rPr lang="vi-VN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ĐÁI THÁO ĐƯỜNG</a:t>
            </a:r>
            <a:endParaRPr lang="vi-VN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/>
          <p:nvPr>
            <p:ph idx="1"/>
          </p:nvPr>
        </p:nvGraphicFramePr>
        <p:xfrm>
          <a:off x="1083945" y="1196975"/>
          <a:ext cx="28384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1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 hủy hoại tế bào beta của đảo tụy</a:t>
                      </a: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 &lt; 35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với insulin</a:t>
                      </a: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/>
          <p:nvPr/>
        </p:nvGraphicFramePr>
        <p:xfrm>
          <a:off x="1083945" y="3940175"/>
          <a:ext cx="2838450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</a:tblGrid>
              <a:tr h="517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2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74875">
                <a:tc>
                  <a:txBody>
                    <a:bodyPr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trạng kháng insulin</a:t>
                      </a: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 &gt; 35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đáp ứng / insulin liều cao</a:t>
                      </a: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/>
          <p:nvPr/>
        </p:nvGraphicFramePr>
        <p:xfrm>
          <a:off x="3922395" y="1196975"/>
          <a:ext cx="258064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640"/>
              </a:tblGrid>
              <a:tr h="1033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THỂ ĐẶC BIỆT KHÁC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2455">
                <a:tc>
                  <a:txBody>
                    <a:bodyPr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Khiếm khuyết chức năng tế bào beta</a:t>
                      </a: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 lý của tụy ngoại tiết</a:t>
                      </a: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các bệnh nội tiết khác</a:t>
                      </a: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/>
          <p:nvPr/>
        </p:nvGraphicFramePr>
        <p:xfrm>
          <a:off x="6503670" y="1196975"/>
          <a:ext cx="2632710" cy="422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710"/>
              </a:tblGrid>
              <a:tr h="589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 KỲ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6010">
                <a:tc>
                  <a:txBody>
                    <a:bodyPr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 cầu năng lượng cho thai nhi tăng</a:t>
                      </a:r>
                      <a:r>
                        <a:rPr lang="en-US" altLang="vi-VN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thiếu insulin.</a:t>
                      </a:r>
                      <a:endParaRPr lang="en-US" altLang="vi-VN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vi-VN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 thể mẹ tiết 1 số nội tiết có tác dụng đề kháng insulin. </a:t>
                      </a:r>
                      <a:endParaRPr lang="en-US" altLang="vi-VN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vi-VN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hiện ở tháng thứ 6 thai kỳ trở đi.</a:t>
                      </a:r>
                      <a:endParaRPr lang="en-US" altLang="vi-VN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vi-VN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 thai kỳ trở lại bình thường.</a:t>
                      </a:r>
                      <a:endParaRPr lang="en-US" altLang="vi-VN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marL="857250" indent="-857250">
              <a:buClr>
                <a:srgbClr val="002060"/>
              </a:buClr>
              <a:buFont typeface="+mj-lt"/>
              <a:buAutoNum type="romanUcPeriod" startAt="3"/>
            </a:pPr>
            <a:r>
              <a:rPr lang="vi-VN" altLang="en-US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VÀ TIÊU CHUẨN CHẨN ĐOÁN</a:t>
            </a:r>
            <a:endParaRPr lang="vi-VN" altLang="en-US" b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735" y="1524000"/>
            <a:ext cx="7355840" cy="5282565"/>
          </a:xfrm>
        </p:spPr>
        <p:txBody>
          <a:bodyPr>
            <a:normAutofit/>
          </a:bodyPr>
          <a:p>
            <a:pPr marL="82550" indent="0">
              <a:buFont typeface="Wingdings" panose="05000000000000000000" charset="0"/>
              <a:buChar char="v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điển hình: bốn nhiều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Ăn nhiều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Uống nhiều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 tiểu nhiều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Giảm cân nhiều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triệu chứng kèm theo:mệt mỏi vô cớ, thị lực suy kém, cảm giác ngứa tăng ở bàn tay, bàn chân.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v"/>
            </a:pPr>
            <a:endParaRPr lang="vi-VN" altLang="en-US"/>
          </a:p>
          <a:p>
            <a:pPr>
              <a:buNone/>
            </a:pPr>
            <a:endParaRPr lang="vi-VN" alt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46575" y="2046605"/>
            <a:ext cx="4587240" cy="3096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marL="857250" indent="-857250">
              <a:buClr>
                <a:srgbClr val="002060"/>
              </a:buClr>
              <a:buFont typeface="+mj-lt"/>
              <a:buAutoNum type="romanUcPeriod" startAt="3"/>
            </a:pPr>
            <a:r>
              <a:rPr lang="vi-VN" altLang="en-US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VÀ TIÊU CHUẨN CHẨN ĐOÁN</a:t>
            </a:r>
            <a:endParaRPr lang="vi-VN" altLang="en-US" b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735" y="1720215"/>
            <a:ext cx="3657600" cy="4269740"/>
          </a:xfrm>
        </p:spPr>
        <p:txBody>
          <a:bodyPr>
            <a:normAutofit lnSpcReduction="20000"/>
          </a:bodyPr>
          <a:p>
            <a:pPr>
              <a:buFont typeface="Wingdings" panose="05000000000000000000" charset="0"/>
              <a:buChar char="v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Tiêu chuẩn chẩn đoán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Font typeface="Arial" panose="020B0604020202020204" pitchFamily="34" charset="0"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Theo WHO: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Glucose huyết tương lúc đói ≥ 7,0 mmol/l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Glucose huyết tương ≥ 11,1 mmol/l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Sau 2h nghiệm pháp dung nạp glucose bằng đường uống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HbA1c ≥ 6,5%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Glucose huyết tương bất kỳ ≥ 11,1 mmol/l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62245" y="1895475"/>
            <a:ext cx="3825875" cy="3714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560" y="304800"/>
            <a:ext cx="478028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marL="857250" indent="-857250">
              <a:buFont typeface="+mj-lt"/>
              <a:buAutoNum type="romanUcPeriod" startAt="4"/>
            </a:pPr>
            <a:r>
              <a:rPr lang="vi-VN" altLang="en-US" sz="39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 CHỨNG</a:t>
            </a:r>
            <a:endParaRPr lang="vi-VN" altLang="en-US" sz="3900" b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>
              <a:buFont typeface="Arial" panose="020B0604020202020204" pitchFamily="34" charset="0"/>
              <a:buChar char="•"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Gồm cấp tính và mạn tính: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1562735" y="2541270"/>
          <a:ext cx="3345180" cy="386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180"/>
              </a:tblGrid>
              <a:tr h="5918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TÍNH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1520">
                <a:tc>
                  <a:txBody>
                    <a:bodyPr/>
                    <a:p>
                      <a:pPr marL="342900" indent="-342900">
                        <a:buFont typeface="Wingdings" panose="05000000000000000000" charset="0"/>
                        <a:buChar char="Ø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Hôn mê nhiễm toan ceton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charset="0"/>
                        <a:buChar char="Ø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 glucose máu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charset="0"/>
                        <a:buChar char="Ø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Hôn mê tăng áp lực thẩm thấu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charset="0"/>
                        <a:buChar char="Ø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 nhiễm trùng cấp tính 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5166360" y="2541270"/>
          <a:ext cx="3767455" cy="386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455"/>
              </a:tblGrid>
              <a:tr h="479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 TÍNH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9425">
                <a:tc>
                  <a:txBody>
                    <a:bodyPr/>
                    <a:p>
                      <a:pPr marL="342900" indent="-342900">
                        <a:buFont typeface="Wingdings" panose="05000000000000000000" charset="0"/>
                        <a:buChar char="Ø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 mạch máu lớn: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 mạch vành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Đột quỵ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 lý bàn chân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Tăng huyết áp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charset="0"/>
                        <a:buChar char="Ø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 mạch máu nhỏ: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 võng mạc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Bệnh thận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Mất chức năng thần kinh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2731</Words>
  <Application>WPS Presentation</Application>
  <PresentationFormat>On-screen Show (4:3)</PresentationFormat>
  <Paragraphs>178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Wingdings 2</vt:lpstr>
      <vt:lpstr>Verdana</vt:lpstr>
      <vt:lpstr>Times New Roman</vt:lpstr>
      <vt:lpstr>Wingdings</vt:lpstr>
      <vt:lpstr>Gill Sans MT</vt:lpstr>
      <vt:lpstr>Microsoft YaHei</vt:lpstr>
      <vt:lpstr>Arial Unicode MS</vt:lpstr>
      <vt:lpstr>Calibri</vt:lpstr>
      <vt:lpstr>Tahoma</vt:lpstr>
      <vt:lpstr>TeamViewer11</vt:lpstr>
      <vt:lpstr>Solstice</vt:lpstr>
      <vt:lpstr>ĐÁI THÁO ĐƯỜNG</vt:lpstr>
      <vt:lpstr>PowerPoint 演示文稿</vt:lpstr>
      <vt:lpstr>PowerPoint 演示文稿</vt:lpstr>
      <vt:lpstr>NỘI DUNG</vt:lpstr>
      <vt:lpstr>ĐỊNH NGHĨA </vt:lpstr>
      <vt:lpstr>PHÂN LOẠI ĐÁI THÁO ĐƯỜNG</vt:lpstr>
      <vt:lpstr>TRIỆU CHỨNG VÀ TIÊU CHUẨN CHẨN ĐOÁN</vt:lpstr>
      <vt:lpstr>TRIỆU CHỨNG VÀ TIÊU CHUẨN CHẨN ĐOÁN</vt:lpstr>
      <vt:lpstr>BIẾN CHỨNG</vt:lpstr>
      <vt:lpstr>BIẾN CHỨNG </vt:lpstr>
      <vt:lpstr>ĐIỀU TRỊ VÀ DỰ PHÒNG</vt:lpstr>
      <vt:lpstr>PowerPoint 演示文稿</vt:lpstr>
      <vt:lpstr>THUỐC ĐIỀU TRỊ ĐTĐ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</dc:title>
  <dc:creator>Admin</dc:creator>
  <cp:lastModifiedBy>Administrator</cp:lastModifiedBy>
  <cp:revision>83</cp:revision>
  <dcterms:created xsi:type="dcterms:W3CDTF">2019-09-10T03:27:00Z</dcterms:created>
  <dcterms:modified xsi:type="dcterms:W3CDTF">2019-10-12T16:07:37Z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