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268" r:id="rId4"/>
    <p:sldId id="269" r:id="rId5"/>
    <p:sldId id="270" r:id="rId6"/>
    <p:sldId id="271" r:id="rId7"/>
    <p:sldId id="272" r:id="rId8"/>
    <p:sldId id="257" r:id="rId9"/>
    <p:sldId id="258" r:id="rId10"/>
    <p:sldId id="259" r:id="rId11"/>
    <p:sldId id="260" r:id="rId12"/>
    <p:sldId id="261" r:id="rId13"/>
    <p:sldId id="262" r:id="rId14"/>
    <p:sldId id="263" r:id="rId15"/>
    <p:sldId id="264"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9804" autoAdjust="0"/>
  </p:normalViewPr>
  <p:slideViewPr>
    <p:cSldViewPr>
      <p:cViewPr varScale="1">
        <p:scale>
          <a:sx n="69" d="100"/>
          <a:sy n="69" d="100"/>
        </p:scale>
        <p:origin x="72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7B8260-959F-4534-8EAF-E9EEE08EC1E6}" type="datetimeFigureOut">
              <a:rPr lang="en-US" smtClean="0"/>
              <a:t>09/04/2017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3C2AD-F200-4BF9-B47F-49B8892C52D9}" type="slidenum">
              <a:rPr lang="en-US" smtClean="0"/>
              <a:t>‹#›</a:t>
            </a:fld>
            <a:endParaRPr lang="en-US"/>
          </a:p>
        </p:txBody>
      </p:sp>
    </p:spTree>
    <p:extLst>
      <p:ext uri="{BB962C8B-B14F-4D97-AF65-F5344CB8AC3E}">
        <p14:creationId xmlns:p14="http://schemas.microsoft.com/office/powerpoint/2010/main" val="427879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B8260-959F-4534-8EAF-E9EEE08EC1E6}" type="datetimeFigureOut">
              <a:rPr lang="en-US" smtClean="0"/>
              <a:t>09/04/2017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3C2AD-F200-4BF9-B47F-49B8892C52D9}" type="slidenum">
              <a:rPr lang="en-US" smtClean="0"/>
              <a:t>‹#›</a:t>
            </a:fld>
            <a:endParaRPr lang="en-US"/>
          </a:p>
        </p:txBody>
      </p:sp>
    </p:spTree>
    <p:extLst>
      <p:ext uri="{BB962C8B-B14F-4D97-AF65-F5344CB8AC3E}">
        <p14:creationId xmlns:p14="http://schemas.microsoft.com/office/powerpoint/2010/main" val="147823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B8260-959F-4534-8EAF-E9EEE08EC1E6}" type="datetimeFigureOut">
              <a:rPr lang="en-US" smtClean="0"/>
              <a:t>09/04/2017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3C2AD-F200-4BF9-B47F-49B8892C52D9}" type="slidenum">
              <a:rPr lang="en-US" smtClean="0"/>
              <a:t>‹#›</a:t>
            </a:fld>
            <a:endParaRPr lang="en-US"/>
          </a:p>
        </p:txBody>
      </p:sp>
    </p:spTree>
    <p:extLst>
      <p:ext uri="{BB962C8B-B14F-4D97-AF65-F5344CB8AC3E}">
        <p14:creationId xmlns:p14="http://schemas.microsoft.com/office/powerpoint/2010/main" val="79200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B8260-959F-4534-8EAF-E9EEE08EC1E6}" type="datetimeFigureOut">
              <a:rPr lang="en-US" smtClean="0"/>
              <a:t>09/04/2017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3C2AD-F200-4BF9-B47F-49B8892C52D9}" type="slidenum">
              <a:rPr lang="en-US" smtClean="0"/>
              <a:t>‹#›</a:t>
            </a:fld>
            <a:endParaRPr lang="en-US"/>
          </a:p>
        </p:txBody>
      </p:sp>
    </p:spTree>
    <p:extLst>
      <p:ext uri="{BB962C8B-B14F-4D97-AF65-F5344CB8AC3E}">
        <p14:creationId xmlns:p14="http://schemas.microsoft.com/office/powerpoint/2010/main" val="253422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7B8260-959F-4534-8EAF-E9EEE08EC1E6}" type="datetimeFigureOut">
              <a:rPr lang="en-US" smtClean="0"/>
              <a:t>09/04/2017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3C2AD-F200-4BF9-B47F-49B8892C52D9}" type="slidenum">
              <a:rPr lang="en-US" smtClean="0"/>
              <a:t>‹#›</a:t>
            </a:fld>
            <a:endParaRPr lang="en-US"/>
          </a:p>
        </p:txBody>
      </p:sp>
    </p:spTree>
    <p:extLst>
      <p:ext uri="{BB962C8B-B14F-4D97-AF65-F5344CB8AC3E}">
        <p14:creationId xmlns:p14="http://schemas.microsoft.com/office/powerpoint/2010/main" val="422974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7B8260-959F-4534-8EAF-E9EEE08EC1E6}" type="datetimeFigureOut">
              <a:rPr lang="en-US" smtClean="0"/>
              <a:t>09/04/2017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3C2AD-F200-4BF9-B47F-49B8892C52D9}" type="slidenum">
              <a:rPr lang="en-US" smtClean="0"/>
              <a:t>‹#›</a:t>
            </a:fld>
            <a:endParaRPr lang="en-US"/>
          </a:p>
        </p:txBody>
      </p:sp>
    </p:spTree>
    <p:extLst>
      <p:ext uri="{BB962C8B-B14F-4D97-AF65-F5344CB8AC3E}">
        <p14:creationId xmlns:p14="http://schemas.microsoft.com/office/powerpoint/2010/main" val="308039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7B8260-959F-4534-8EAF-E9EEE08EC1E6}" type="datetimeFigureOut">
              <a:rPr lang="en-US" smtClean="0"/>
              <a:t>09/04/2017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3C2AD-F200-4BF9-B47F-49B8892C52D9}" type="slidenum">
              <a:rPr lang="en-US" smtClean="0"/>
              <a:t>‹#›</a:t>
            </a:fld>
            <a:endParaRPr lang="en-US"/>
          </a:p>
        </p:txBody>
      </p:sp>
    </p:spTree>
    <p:extLst>
      <p:ext uri="{BB962C8B-B14F-4D97-AF65-F5344CB8AC3E}">
        <p14:creationId xmlns:p14="http://schemas.microsoft.com/office/powerpoint/2010/main" val="293536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B8260-959F-4534-8EAF-E9EEE08EC1E6}" type="datetimeFigureOut">
              <a:rPr lang="en-US" smtClean="0"/>
              <a:t>09/04/2017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3C2AD-F200-4BF9-B47F-49B8892C52D9}" type="slidenum">
              <a:rPr lang="en-US" smtClean="0"/>
              <a:t>‹#›</a:t>
            </a:fld>
            <a:endParaRPr lang="en-US"/>
          </a:p>
        </p:txBody>
      </p:sp>
    </p:spTree>
    <p:extLst>
      <p:ext uri="{BB962C8B-B14F-4D97-AF65-F5344CB8AC3E}">
        <p14:creationId xmlns:p14="http://schemas.microsoft.com/office/powerpoint/2010/main" val="92460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B8260-959F-4534-8EAF-E9EEE08EC1E6}" type="datetimeFigureOut">
              <a:rPr lang="en-US" smtClean="0"/>
              <a:t>09/04/2017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3C2AD-F200-4BF9-B47F-49B8892C52D9}" type="slidenum">
              <a:rPr lang="en-US" smtClean="0"/>
              <a:t>‹#›</a:t>
            </a:fld>
            <a:endParaRPr lang="en-US"/>
          </a:p>
        </p:txBody>
      </p:sp>
    </p:spTree>
    <p:extLst>
      <p:ext uri="{BB962C8B-B14F-4D97-AF65-F5344CB8AC3E}">
        <p14:creationId xmlns:p14="http://schemas.microsoft.com/office/powerpoint/2010/main" val="54690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7B8260-959F-4534-8EAF-E9EEE08EC1E6}" type="datetimeFigureOut">
              <a:rPr lang="en-US" smtClean="0"/>
              <a:t>09/04/2017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3C2AD-F200-4BF9-B47F-49B8892C52D9}" type="slidenum">
              <a:rPr lang="en-US" smtClean="0"/>
              <a:t>‹#›</a:t>
            </a:fld>
            <a:endParaRPr lang="en-US"/>
          </a:p>
        </p:txBody>
      </p:sp>
    </p:spTree>
    <p:extLst>
      <p:ext uri="{BB962C8B-B14F-4D97-AF65-F5344CB8AC3E}">
        <p14:creationId xmlns:p14="http://schemas.microsoft.com/office/powerpoint/2010/main" val="262684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7B8260-959F-4534-8EAF-E9EEE08EC1E6}" type="datetimeFigureOut">
              <a:rPr lang="en-US" smtClean="0"/>
              <a:t>09/04/2017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3C2AD-F200-4BF9-B47F-49B8892C52D9}" type="slidenum">
              <a:rPr lang="en-US" smtClean="0"/>
              <a:t>‹#›</a:t>
            </a:fld>
            <a:endParaRPr lang="en-US"/>
          </a:p>
        </p:txBody>
      </p:sp>
    </p:spTree>
    <p:extLst>
      <p:ext uri="{BB962C8B-B14F-4D97-AF65-F5344CB8AC3E}">
        <p14:creationId xmlns:p14="http://schemas.microsoft.com/office/powerpoint/2010/main" val="3299338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extLst>
              <a:ext uri="{BEBA8EAE-BF5A-486C-A8C5-ECC9F3942E4B}">
                <a14:imgProps xmlns:a14="http://schemas.microsoft.com/office/drawing/2010/main">
                  <a14:imgLayer r:embed="rId14">
                    <a14:imgEffect>
                      <a14:artisticBlur radius="17"/>
                    </a14:imgEffect>
                  </a14:imgLayer>
                </a14:imgProps>
              </a:ext>
            </a:extLst>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B8260-959F-4534-8EAF-E9EEE08EC1E6}" type="datetimeFigureOut">
              <a:rPr lang="en-US" smtClean="0"/>
              <a:t>09/04/2017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3C2AD-F200-4BF9-B47F-49B8892C52D9}" type="slidenum">
              <a:rPr lang="en-US" smtClean="0"/>
              <a:t>‹#›</a:t>
            </a:fld>
            <a:endParaRPr lang="en-US"/>
          </a:p>
        </p:txBody>
      </p:sp>
    </p:spTree>
    <p:extLst>
      <p:ext uri="{BB962C8B-B14F-4D97-AF65-F5344CB8AC3E}">
        <p14:creationId xmlns:p14="http://schemas.microsoft.com/office/powerpoint/2010/main" val="122388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939925"/>
            <a:ext cx="11049000" cy="1470025"/>
          </a:xfrm>
        </p:spPr>
        <p:txBody>
          <a:bodyPr>
            <a:normAutofit/>
          </a:bodyPr>
          <a:lstStyle/>
          <a:p>
            <a:r>
              <a:rPr lang="en-US" b="1" dirty="0">
                <a:latin typeface="Times New Roman" pitchFamily="18" charset="0"/>
                <a:cs typeface="Times New Roman" pitchFamily="18" charset="0"/>
              </a:rPr>
              <a:t>UNG THƯ &amp; THUỐC ĐIỀU TRỊ UNG THƯ</a:t>
            </a:r>
          </a:p>
        </p:txBody>
      </p:sp>
      <p:sp>
        <p:nvSpPr>
          <p:cNvPr id="3" name="Subtitle 2"/>
          <p:cNvSpPr>
            <a:spLocks noGrp="1"/>
          </p:cNvSpPr>
          <p:nvPr>
            <p:ph type="subTitle" idx="1"/>
          </p:nvPr>
        </p:nvSpPr>
        <p:spPr>
          <a:xfrm>
            <a:off x="6324600" y="3962400"/>
            <a:ext cx="5486400" cy="2133600"/>
          </a:xfrm>
        </p:spPr>
        <p:txBody>
          <a:bodyPr>
            <a:noAutofit/>
          </a:bodyPr>
          <a:lstStyle/>
          <a:p>
            <a:pPr algn="l"/>
            <a:r>
              <a:rPr lang="en-US" sz="2400" b="1" dirty="0" err="1">
                <a:solidFill>
                  <a:schemeClr val="tx1"/>
                </a:solidFill>
                <a:latin typeface="Times New Roman" pitchFamily="18" charset="0"/>
                <a:cs typeface="Times New Roman" pitchFamily="18" charset="0"/>
              </a:rPr>
              <a:t>Nhóm</a:t>
            </a:r>
            <a:r>
              <a:rPr lang="en-US" sz="2400" b="1" dirty="0">
                <a:solidFill>
                  <a:schemeClr val="tx1"/>
                </a:solidFill>
                <a:latin typeface="Times New Roman" pitchFamily="18" charset="0"/>
                <a:cs typeface="Times New Roman" pitchFamily="18" charset="0"/>
              </a:rPr>
              <a:t> 1: 	</a:t>
            </a:r>
            <a:r>
              <a:rPr lang="en-US" sz="2400" b="1" i="1" dirty="0" err="1">
                <a:solidFill>
                  <a:schemeClr val="tx1"/>
                </a:solidFill>
                <a:latin typeface="Times New Roman" pitchFamily="18" charset="0"/>
                <a:cs typeface="Times New Roman" pitchFamily="18" charset="0"/>
              </a:rPr>
              <a:t>Trần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Văn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Tiến</a:t>
            </a:r>
            <a:endParaRPr lang="en-US" sz="2400" b="1" i="1" dirty="0">
              <a:solidFill>
                <a:schemeClr val="tx1"/>
              </a:solidFill>
              <a:latin typeface="Times New Roman" pitchFamily="18" charset="0"/>
              <a:cs typeface="Times New Roman" pitchFamily="18" charset="0"/>
            </a:endParaRPr>
          </a:p>
          <a:p>
            <a:pPr algn="l"/>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Nguyễn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Đỗ</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Trung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Đức</a:t>
            </a:r>
            <a:endParaRPr lang="en-US" sz="2400" b="1" i="1" dirty="0">
              <a:solidFill>
                <a:schemeClr val="tx1"/>
              </a:solidFill>
              <a:latin typeface="Times New Roman" pitchFamily="18" charset="0"/>
              <a:cs typeface="Times New Roman" pitchFamily="18" charset="0"/>
            </a:endParaRPr>
          </a:p>
          <a:p>
            <a:pPr algn="l"/>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Huỳnh</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Sử</a:t>
            </a:r>
            <a:r>
              <a:rPr lang="en-US" sz="2400" b="1" i="1" dirty="0">
                <a:solidFill>
                  <a:schemeClr val="tx1"/>
                </a:solidFill>
                <a:latin typeface="Times New Roman" pitchFamily="18" charset="0"/>
                <a:cs typeface="Times New Roman" pitchFamily="18" charset="0"/>
              </a:rPr>
              <a:t> Minh </a:t>
            </a:r>
            <a:r>
              <a:rPr lang="en-US" sz="2400" b="1" i="1" dirty="0" err="1">
                <a:solidFill>
                  <a:schemeClr val="tx1"/>
                </a:solidFill>
                <a:latin typeface="Times New Roman" pitchFamily="18" charset="0"/>
                <a:cs typeface="Times New Roman" pitchFamily="18" charset="0"/>
              </a:rPr>
              <a:t>Trí</a:t>
            </a:r>
            <a:endParaRPr lang="en-US" sz="2400" b="1" i="1" dirty="0">
              <a:solidFill>
                <a:schemeClr val="tx1"/>
              </a:solidFill>
              <a:latin typeface="Times New Roman" pitchFamily="18" charset="0"/>
              <a:cs typeface="Times New Roman" pitchFamily="18" charset="0"/>
            </a:endParaRPr>
          </a:p>
          <a:p>
            <a:pPr algn="l"/>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Phạm</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Thị</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Ngọc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Diệp</a:t>
            </a:r>
            <a:br>
              <a:rPr lang="en-US" sz="2400" b="1" i="1" dirty="0">
                <a:solidFill>
                  <a:schemeClr val="tx1"/>
                </a:solidFill>
                <a:latin typeface="Times New Roman" pitchFamily="18" charset="0"/>
                <a:cs typeface="Times New Roman" pitchFamily="18" charset="0"/>
              </a:rPr>
            </a:b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Nguyễn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Thị</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Thanh</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Hồng</a:t>
            </a:r>
            <a:endParaRPr lang="en-US" sz="2400"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9247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82677"/>
            <a:ext cx="11201400" cy="6553200"/>
          </a:xfrm>
        </p:spPr>
        <p:txBody>
          <a:bodyPr>
            <a:noAutofit/>
          </a:bodyPr>
          <a:lstStyle/>
          <a:p>
            <a:pPr marL="0" indent="0">
              <a:buNone/>
            </a:pPr>
            <a:r>
              <a:rPr lang="en-US" sz="2000" b="1" dirty="0">
                <a:latin typeface="Times New Roman" pitchFamily="18" charset="0"/>
                <a:cs typeface="Times New Roman" pitchFamily="18" charset="0"/>
              </a:rPr>
              <a:t>d.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alcaloid</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nguồn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nhóm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độc</a:t>
            </a:r>
            <a:r>
              <a:rPr lang="en-US" sz="2000" b="1" dirty="0">
                <a:latin typeface="Times New Roman" pitchFamily="18" charset="0"/>
                <a:cs typeface="Times New Roman" pitchFamily="18" charset="0"/>
              </a:rPr>
              <a:t> TB )</a:t>
            </a:r>
          </a:p>
          <a:p>
            <a:pPr marL="0" indent="0">
              <a:buNone/>
            </a:pP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alcaloid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cạn</a:t>
            </a:r>
            <a:r>
              <a:rPr lang="en-US" sz="2000" dirty="0">
                <a:latin typeface="Times New Roman" pitchFamily="18" charset="0"/>
                <a:cs typeface="Times New Roman" pitchFamily="18" charset="0"/>
              </a:rPr>
              <a:t>...).</a:t>
            </a:r>
          </a:p>
          <a:p>
            <a:pPr marL="0" indent="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vinca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alcaloid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sợi</a:t>
            </a:r>
            <a:r>
              <a:rPr lang="en-US" sz="2000" dirty="0">
                <a:latin typeface="Times New Roman" pitchFamily="18" charset="0"/>
                <a:cs typeface="Times New Roman" pitchFamily="18" charset="0"/>
              </a:rPr>
              <a:t> TB : </a:t>
            </a:r>
            <a:r>
              <a:rPr lang="en-US" sz="2000" dirty="0" err="1">
                <a:latin typeface="Times New Roman" pitchFamily="18" charset="0"/>
                <a:cs typeface="Times New Roman" pitchFamily="18" charset="0"/>
              </a:rPr>
              <a:t>vinblastin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vincristin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Vinorelbine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Navelbine</a:t>
            </a:r>
            <a:r>
              <a:rPr lang="en-US" sz="2000" dirty="0">
                <a:latin typeface="Times New Roman" pitchFamily="18" charset="0"/>
                <a:cs typeface="Times New Roman" pitchFamily="18" charset="0"/>
              </a:rPr>
              <a:t>)</a:t>
            </a:r>
          </a:p>
          <a:p>
            <a:pPr marL="0" indent="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podophyllotoxin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enzym</a:t>
            </a:r>
            <a:r>
              <a:rPr lang="en-US" sz="2000" dirty="0">
                <a:latin typeface="Times New Roman" pitchFamily="18" charset="0"/>
                <a:cs typeface="Times New Roman" pitchFamily="18" charset="0"/>
              </a:rPr>
              <a:t> topoisomerase II,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enzym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ADN: </a:t>
            </a:r>
            <a:r>
              <a:rPr lang="en-US" sz="2000" dirty="0" err="1">
                <a:latin typeface="Times New Roman" pitchFamily="18" charset="0"/>
                <a:cs typeface="Times New Roman" pitchFamily="18" charset="0"/>
              </a:rPr>
              <a:t>etoposid</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taxoid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đẩy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sợi</a:t>
            </a:r>
            <a:r>
              <a:rPr lang="en-US" sz="2000" dirty="0">
                <a:latin typeface="Times New Roman" pitchFamily="18" charset="0"/>
                <a:cs typeface="Times New Roman" pitchFamily="18" charset="0"/>
              </a:rPr>
              <a:t> TB,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TB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paclitaxel </a:t>
            </a:r>
          </a:p>
          <a:p>
            <a:pPr marL="0" indent="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chia TB: </a:t>
            </a:r>
            <a:r>
              <a:rPr lang="en-US" sz="2000" dirty="0" err="1">
                <a:latin typeface="Times New Roman" pitchFamily="18" charset="0"/>
                <a:cs typeface="Times New Roman" pitchFamily="18" charset="0"/>
              </a:rPr>
              <a:t>cochicin</a:t>
            </a:r>
            <a:r>
              <a:rPr lang="en-US" sz="2000" dirty="0">
                <a:latin typeface="Times New Roman" pitchFamily="18" charset="0"/>
                <a:cs typeface="Times New Roman" pitchFamily="18" charset="0"/>
              </a:rPr>
              <a:t> </a:t>
            </a:r>
          </a:p>
          <a:p>
            <a:pPr marL="0" indent="0">
              <a:buNone/>
            </a:pPr>
            <a:r>
              <a:rPr lang="en-US" sz="2000" b="1" dirty="0">
                <a:latin typeface="Times New Roman" pitchFamily="18" charset="0"/>
                <a:cs typeface="Times New Roman" pitchFamily="18" charset="0"/>
              </a:rPr>
              <a:t>e. </a:t>
            </a:r>
            <a:r>
              <a:rPr lang="en-US" sz="2000" b="1" dirty="0" err="1">
                <a:latin typeface="Times New Roman" pitchFamily="18" charset="0"/>
                <a:cs typeface="Times New Roman" pitchFamily="18" charset="0"/>
              </a:rPr>
              <a:t>Hormon</a:t>
            </a:r>
            <a:r>
              <a:rPr lang="en-US" sz="2000" b="1" dirty="0">
                <a:latin typeface="Times New Roman" pitchFamily="18" charset="0"/>
                <a:cs typeface="Times New Roman" pitchFamily="18" charset="0"/>
              </a:rPr>
              <a:t> &amp; </a:t>
            </a:r>
            <a:r>
              <a:rPr lang="en-US" sz="2000" b="1" dirty="0" err="1">
                <a:latin typeface="Times New Roman" pitchFamily="18" charset="0"/>
                <a:cs typeface="Times New Roman" pitchFamily="18" charset="0"/>
              </a:rPr>
              <a:t>enzym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nhóm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độc</a:t>
            </a:r>
            <a:r>
              <a:rPr lang="en-US" sz="2000" b="1" dirty="0">
                <a:latin typeface="Times New Roman" pitchFamily="18" charset="0"/>
                <a:cs typeface="Times New Roman" pitchFamily="18" charset="0"/>
              </a:rPr>
              <a:t> TB ) </a:t>
            </a:r>
          </a:p>
          <a:p>
            <a:pPr marL="0" indent="0">
              <a:buNone/>
            </a:pP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hormon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dùng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hormon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hormon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a:t>
            </a:r>
            <a:r>
              <a:rPr lang="en-US" sz="2000" dirty="0">
                <a:latin typeface="Times New Roman" pitchFamily="18" charset="0"/>
                <a:cs typeface="Times New Roman" pitchFamily="18" charset="0"/>
              </a:rPr>
              <a:t>’</a:t>
            </a:r>
          </a:p>
          <a:p>
            <a:pPr marL="0" indent="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androgen: </a:t>
            </a:r>
            <a:r>
              <a:rPr lang="en-US" sz="2000" dirty="0" err="1">
                <a:latin typeface="Times New Roman" pitchFamily="18" charset="0"/>
                <a:cs typeface="Times New Roman" pitchFamily="18" charset="0"/>
              </a:rPr>
              <a:t>fluoxymesterol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testosterol</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aminoglutethimid</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androgen: </a:t>
            </a:r>
            <a:r>
              <a:rPr lang="en-US" sz="2000" dirty="0" err="1">
                <a:latin typeface="Times New Roman" pitchFamily="18" charset="0"/>
                <a:cs typeface="Times New Roman" pitchFamily="18" charset="0"/>
              </a:rPr>
              <a:t>flutamid</a:t>
            </a:r>
            <a:r>
              <a:rPr lang="en-US" sz="2000" dirty="0">
                <a:latin typeface="Times New Roman" pitchFamily="18" charset="0"/>
                <a:cs typeface="Times New Roman" pitchFamily="18" charset="0"/>
              </a:rPr>
              <a:t> </a:t>
            </a:r>
          </a:p>
          <a:p>
            <a:pPr marL="0" indent="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estrogen: diethylstilbestrol (DES); </a:t>
            </a:r>
            <a:r>
              <a:rPr lang="en-US" sz="2000" dirty="0" err="1">
                <a:latin typeface="Times New Roman" pitchFamily="18" charset="0"/>
                <a:cs typeface="Times New Roman" pitchFamily="18" charset="0"/>
              </a:rPr>
              <a:t>ethinyl</a:t>
            </a:r>
            <a:r>
              <a:rPr lang="en-US" sz="2000" dirty="0">
                <a:latin typeface="Times New Roman" pitchFamily="18" charset="0"/>
                <a:cs typeface="Times New Roman" pitchFamily="18" charset="0"/>
              </a:rPr>
              <a:t> estradiol </a:t>
            </a:r>
          </a:p>
          <a:p>
            <a:pPr marL="0" indent="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progestin: </a:t>
            </a:r>
            <a:r>
              <a:rPr lang="en-US" sz="2000" dirty="0" err="1">
                <a:latin typeface="Times New Roman" pitchFamily="18" charset="0"/>
                <a:cs typeface="Times New Roman" pitchFamily="18" charset="0"/>
              </a:rPr>
              <a:t>megestrol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LH, RH: </a:t>
            </a:r>
            <a:r>
              <a:rPr lang="en-US" sz="2000" dirty="0" err="1">
                <a:latin typeface="Times New Roman" pitchFamily="18" charset="0"/>
                <a:cs typeface="Times New Roman" pitchFamily="18" charset="0"/>
              </a:rPr>
              <a:t>leuprolid</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aromatase: </a:t>
            </a:r>
            <a:r>
              <a:rPr lang="en-US" sz="2000" dirty="0" err="1">
                <a:latin typeface="Times New Roman" pitchFamily="18" charset="0"/>
                <a:cs typeface="Times New Roman" pitchFamily="18" charset="0"/>
              </a:rPr>
              <a:t>Anastrozole</a:t>
            </a:r>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04748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
            <a:ext cx="11125200" cy="6324600"/>
          </a:xfrm>
        </p:spPr>
        <p:txBody>
          <a:bodyPr>
            <a:noAutofit/>
          </a:bodyPr>
          <a:lstStyle/>
          <a:p>
            <a:pPr marL="0" indent="0" algn="just">
              <a:buNone/>
            </a:pPr>
            <a:r>
              <a:rPr lang="en-US" sz="2000" b="1" dirty="0">
                <a:latin typeface="Times New Roman" pitchFamily="18" charset="0"/>
                <a:cs typeface="Times New Roman" pitchFamily="18" charset="0"/>
              </a:rPr>
              <a:t>f.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đổi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đáp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ứng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miễn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dịch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nhóm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độc</a:t>
            </a:r>
            <a:r>
              <a:rPr lang="en-US" sz="2000" b="1" dirty="0">
                <a:latin typeface="Times New Roman" pitchFamily="18" charset="0"/>
                <a:cs typeface="Times New Roman" pitchFamily="18" charset="0"/>
              </a:rPr>
              <a:t> TB): </a:t>
            </a:r>
          </a:p>
          <a:p>
            <a:pPr marL="0" indent="0" algn="just">
              <a:buNone/>
            </a:pP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đẩy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TB 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lympho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bào</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máu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ngoại</a:t>
            </a:r>
            <a:r>
              <a:rPr lang="en-US" sz="2000" dirty="0">
                <a:latin typeface="Times New Roman" pitchFamily="18" charset="0"/>
                <a:cs typeface="Times New Roman" pitchFamily="18" charset="0"/>
              </a:rPr>
              <a:t> vi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interferon, inteulekin-2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lymphokin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TB T </a:t>
            </a:r>
            <a:r>
              <a:rPr lang="en-US" sz="2000" dirty="0" err="1">
                <a:latin typeface="Times New Roman" pitchFamily="18" charset="0"/>
                <a:cs typeface="Times New Roman" pitchFamily="18" charset="0"/>
              </a:rPr>
              <a:t>dùng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TB </a:t>
            </a:r>
            <a:r>
              <a:rPr lang="en-US" sz="2000" dirty="0" err="1">
                <a:latin typeface="Times New Roman" pitchFamily="18" charset="0"/>
                <a:cs typeface="Times New Roman" pitchFamily="18" charset="0"/>
              </a:rPr>
              <a:t>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UTP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TB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a:t>
            </a:r>
            <a:endParaRPr lang="en-US"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interferon: </a:t>
            </a:r>
            <a:r>
              <a:rPr lang="en-US" sz="2000" dirty="0" err="1">
                <a:latin typeface="Times New Roman" pitchFamily="18" charset="0"/>
                <a:cs typeface="Times New Roman" pitchFamily="18" charset="0"/>
              </a:rPr>
              <a:t>interfero</a:t>
            </a:r>
            <a:r>
              <a:rPr lang="en-US" sz="2000" dirty="0">
                <a:latin typeface="Times New Roman" pitchFamily="18" charset="0"/>
                <a:cs typeface="Times New Roman" pitchFamily="18" charset="0"/>
              </a:rPr>
              <a:t>-alpha; interferon-beta, interferon-gamma</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interleukin: </a:t>
            </a:r>
            <a:r>
              <a:rPr lang="en-US" sz="2000" dirty="0" err="1">
                <a:latin typeface="Times New Roman" pitchFamily="18" charset="0"/>
                <a:cs typeface="Times New Roman" pitchFamily="18" charset="0"/>
              </a:rPr>
              <a:t>aldesleukin</a:t>
            </a:r>
            <a:r>
              <a:rPr lang="en-US" sz="2000" dirty="0">
                <a:latin typeface="Times New Roman" pitchFamily="18" charset="0"/>
                <a:cs typeface="Times New Roman" pitchFamily="18" charset="0"/>
              </a:rPr>
              <a:t> (IL-2)</a:t>
            </a:r>
          </a:p>
          <a:p>
            <a:pPr marL="0" indent="0" algn="just">
              <a:buNone/>
            </a:pPr>
            <a:r>
              <a:rPr lang="en-US" sz="2000" dirty="0">
                <a:latin typeface="Times New Roman" pitchFamily="18" charset="0"/>
                <a:cs typeface="Times New Roman" pitchFamily="18" charset="0"/>
              </a:rPr>
              <a:t>- BCG (</a:t>
            </a:r>
            <a:r>
              <a:rPr lang="en-US" sz="2000" dirty="0" err="1">
                <a:latin typeface="Times New Roman" pitchFamily="18" charset="0"/>
                <a:cs typeface="Times New Roman" pitchFamily="18" charset="0"/>
              </a:rPr>
              <a:t>Dacillus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Calmette</a:t>
            </a:r>
            <a:r>
              <a:rPr lang="en-US" sz="2000" dirty="0">
                <a:latin typeface="Times New Roman" pitchFamily="18" charset="0"/>
                <a:cs typeface="Times New Roman" pitchFamily="18" charset="0"/>
              </a:rPr>
              <a:t> Guerin) </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Levamisole</a:t>
            </a:r>
            <a:r>
              <a:rPr lang="en-US" sz="2000" dirty="0">
                <a:latin typeface="Times New Roman" pitchFamily="18" charset="0"/>
                <a:cs typeface="Times New Roman" pitchFamily="18" charset="0"/>
              </a:rPr>
              <a:t> </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filgrastim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sargramostim</a:t>
            </a:r>
            <a:endParaRPr lang="en-US"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dòng</a:t>
            </a:r>
            <a:r>
              <a:rPr lang="en-US" sz="2000" dirty="0">
                <a:latin typeface="Times New Roman" pitchFamily="18" charset="0"/>
                <a:cs typeface="Times New Roman" pitchFamily="18" charset="0"/>
              </a:rPr>
              <a:t> : Rituximab (B-cell lymphoma), </a:t>
            </a:r>
            <a:r>
              <a:rPr lang="en-US" sz="2000" dirty="0" err="1">
                <a:latin typeface="Times New Roman" pitchFamily="18" charset="0"/>
                <a:cs typeface="Times New Roman" pitchFamily="18" charset="0"/>
              </a:rPr>
              <a:t>Trastuzumab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Gemtuzumab</a:t>
            </a:r>
            <a:r>
              <a:rPr lang="en-US" sz="2000" dirty="0">
                <a:latin typeface="Times New Roman" pitchFamily="18" charset="0"/>
                <a:cs typeface="Times New Roman" pitchFamily="18" charset="0"/>
              </a:rPr>
              <a:t> (AML); </a:t>
            </a:r>
            <a:r>
              <a:rPr lang="en-US" sz="2000" dirty="0" err="1">
                <a:latin typeface="Times New Roman" pitchFamily="18" charset="0"/>
                <a:cs typeface="Times New Roman" pitchFamily="18" charset="0"/>
              </a:rPr>
              <a:t>Aletuzumab</a:t>
            </a:r>
            <a:r>
              <a:rPr lang="en-US" sz="2000" dirty="0">
                <a:latin typeface="Times New Roman" pitchFamily="18" charset="0"/>
                <a:cs typeface="Times New Roman" pitchFamily="18" charset="0"/>
              </a:rPr>
              <a:t> (CLL);  </a:t>
            </a:r>
            <a:r>
              <a:rPr lang="en-US" sz="2000" dirty="0" err="1">
                <a:latin typeface="Times New Roman" pitchFamily="18" charset="0"/>
                <a:cs typeface="Times New Roman" pitchFamily="18" charset="0"/>
              </a:rPr>
              <a:t>Bevacizumab,Cetuximab</a:t>
            </a:r>
            <a:r>
              <a:rPr lang="en-US" sz="2000" dirty="0">
                <a:latin typeface="Times New Roman" pitchFamily="18" charset="0"/>
                <a:cs typeface="Times New Roman" pitchFamily="18" charset="0"/>
              </a:rPr>
              <a:t> (K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tràng</a:t>
            </a:r>
            <a:r>
              <a:rPr lang="en-US" sz="2000" dirty="0">
                <a:latin typeface="Times New Roman" pitchFamily="18" charset="0"/>
                <a:cs typeface="Times New Roman" pitchFamily="18" charset="0"/>
              </a:rPr>
              <a:t>). </a:t>
            </a:r>
          </a:p>
          <a:p>
            <a:pPr marL="0" indent="0" algn="just">
              <a:buNone/>
            </a:pPr>
            <a:r>
              <a:rPr lang="en-US" sz="2000" b="1" dirty="0">
                <a:latin typeface="Times New Roman" pitchFamily="18" charset="0"/>
                <a:cs typeface="Times New Roman" pitchFamily="18" charset="0"/>
              </a:rPr>
              <a:t>g. </a:t>
            </a:r>
            <a:r>
              <a:rPr lang="en-US" sz="2000" b="1" dirty="0" err="1">
                <a:latin typeface="Times New Roman" pitchFamily="18" charset="0"/>
                <a:cs typeface="Times New Roman" pitchFamily="18" charset="0"/>
              </a:rPr>
              <a:t>Nhóm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nhằm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làm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chết</a:t>
            </a:r>
            <a:r>
              <a:rPr lang="en-US" sz="2000" b="1" dirty="0">
                <a:latin typeface="Times New Roman" pitchFamily="18" charset="0"/>
                <a:cs typeface="Times New Roman" pitchFamily="18" charset="0"/>
              </a:rPr>
              <a:t> &amp; </a:t>
            </a:r>
            <a:r>
              <a:rPr lang="en-US" sz="2000" b="1" dirty="0" err="1">
                <a:latin typeface="Times New Roman" pitchFamily="18" charset="0"/>
                <a:cs typeface="Times New Roman" pitchFamily="18" charset="0"/>
              </a:rPr>
              <a:t>kìm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triển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tỏa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ung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thư</a:t>
            </a:r>
            <a:r>
              <a:rPr lang="en-US" sz="2000" b="1" dirty="0">
                <a:latin typeface="Times New Roman" pitchFamily="18" charset="0"/>
                <a:cs typeface="Times New Roman" pitchFamily="18" charset="0"/>
              </a:rPr>
              <a:t>: </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khối</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endParaRPr lang="en-US" sz="2000" dirty="0">
              <a:latin typeface="Times New Roman" pitchFamily="18" charset="0"/>
              <a:cs typeface="Times New Roman" pitchFamily="18" charset="0"/>
            </a:endParaRPr>
          </a:p>
          <a:p>
            <a:pPr marL="0" indent="0" algn="just">
              <a:buNone/>
            </a:pPr>
            <a:r>
              <a:rPr lang="en-US" sz="2000" dirty="0" err="1">
                <a:latin typeface="Times New Roman" pitchFamily="18" charset="0"/>
                <a:cs typeface="Times New Roman" pitchFamily="18" charset="0"/>
              </a:rPr>
              <a:t>khối</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đuợc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gồm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angiostatin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endostatin</a:t>
            </a:r>
            <a:r>
              <a:rPr lang="en-US" sz="2000" dirty="0">
                <a:latin typeface="Times New Roman" pitchFamily="18" charset="0"/>
                <a:cs typeface="Times New Roman" pitchFamily="18" charset="0"/>
              </a:rPr>
              <a:t>. </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căn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TB </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máu</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căn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enzym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chặn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lỗ</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căn</a:t>
            </a:r>
            <a:r>
              <a:rPr lang="en-US" sz="2000" dirty="0">
                <a:latin typeface="Times New Roman" pitchFamily="18" charset="0"/>
                <a:cs typeface="Times New Roman" pitchFamily="18" charset="0"/>
              </a:rPr>
              <a:t>. Paclitaxel</a:t>
            </a:r>
          </a:p>
          <a:p>
            <a:pPr marL="0" indent="0" algn="just">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77363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11201400" cy="6629400"/>
          </a:xfrm>
        </p:spPr>
        <p:txBody>
          <a:bodyPr>
            <a:noAutofit/>
          </a:bodyPr>
          <a:lstStyle/>
          <a:p>
            <a:pPr marL="0" indent="0" algn="just">
              <a:buNone/>
            </a:pPr>
            <a:r>
              <a:rPr lang="en-US" sz="2000" b="1" dirty="0" err="1">
                <a:latin typeface="Times New Roman" pitchFamily="18" charset="0"/>
                <a:cs typeface="Times New Roman" pitchFamily="18" charset="0"/>
              </a:rPr>
              <a:t>Ứng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dụng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tế</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ung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phổi</a:t>
            </a:r>
            <a:r>
              <a:rPr lang="en-US" sz="2000" b="1" dirty="0">
                <a:latin typeface="Times New Roman" pitchFamily="18" charset="0"/>
                <a:cs typeface="Times New Roman" pitchFamily="18" charset="0"/>
              </a:rPr>
              <a:t>:</a:t>
            </a:r>
          </a:p>
          <a:p>
            <a:pPr marL="0" indent="0" algn="just">
              <a:buNone/>
            </a:pP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UTP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UTP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TB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chứng</a:t>
            </a:r>
            <a:r>
              <a:rPr lang="en-US" sz="2000" dirty="0">
                <a:latin typeface="Times New Roman" pitchFamily="18" charset="0"/>
                <a:cs typeface="Times New Roman" pitchFamily="18" charset="0"/>
              </a:rPr>
              <a:t>: ho, </a:t>
            </a:r>
            <a:r>
              <a:rPr lang="en-US" sz="2000" dirty="0" err="1">
                <a:latin typeface="Times New Roman" pitchFamily="18" charset="0"/>
                <a:cs typeface="Times New Roman" pitchFamily="18" charset="0"/>
              </a:rPr>
              <a:t>sụt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ngực</a:t>
            </a:r>
            <a:r>
              <a:rPr lang="en-US" sz="2000" dirty="0">
                <a:latin typeface="Times New Roman" pitchFamily="18" charset="0"/>
                <a:cs typeface="Times New Roman" pitchFamily="18" charset="0"/>
              </a:rPr>
              <a:t>.</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a:t>
            </a:r>
            <a:r>
              <a:rPr lang="en-US" sz="2000" dirty="0">
                <a:latin typeface="Times New Roman" pitchFamily="18" charset="0"/>
                <a:cs typeface="Times New Roman" pitchFamily="18" charset="0"/>
              </a:rPr>
              <a:t> ĐBG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a:t>
            </a:r>
            <a:r>
              <a:rPr lang="en-US" sz="2000" dirty="0">
                <a:latin typeface="Times New Roman" pitchFamily="18" charset="0"/>
                <a:cs typeface="Times New Roman" pitchFamily="18" charset="0"/>
              </a:rPr>
              <a:t> ĐBG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UTP.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BN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UTP,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khối</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a:t>
            </a:r>
            <a:r>
              <a:rPr lang="en-US" sz="2000" dirty="0">
                <a:latin typeface="Times New Roman" pitchFamily="18" charset="0"/>
                <a:cs typeface="Times New Roman" pitchFamily="18" charset="0"/>
              </a:rPr>
              <a:t> gen EGFR, ALK.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khối</a:t>
            </a:r>
            <a:r>
              <a:rPr lang="en-US" sz="2000" dirty="0">
                <a:latin typeface="Times New Roman" pitchFamily="18" charset="0"/>
                <a:cs typeface="Times New Roman" pitchFamily="18" charset="0"/>
              </a:rPr>
              <a:t> u gen EGFR: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Gefitinib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Erlotinib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Afatinib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khối</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gen ALK: </a:t>
            </a:r>
            <a:r>
              <a:rPr lang="en-US" sz="2000" dirty="0" err="1">
                <a:latin typeface="Times New Roman" pitchFamily="18" charset="0"/>
                <a:cs typeface="Times New Roman" pitchFamily="18" charset="0"/>
              </a:rPr>
              <a:t>dùng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Crizotinib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khối</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 </a:t>
            </a:r>
          </a:p>
          <a:p>
            <a:pPr marL="0" indent="0" algn="just">
              <a:buNone/>
            </a:pPr>
            <a:r>
              <a:rPr lang="en-US" sz="2000" dirty="0">
                <a:latin typeface="Times New Roman" pitchFamily="18" charset="0"/>
                <a:cs typeface="Times New Roman" pitchFamily="18" charset="0"/>
              </a:rPr>
              <a:t>- BN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gen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ưu</a:t>
            </a:r>
            <a:r>
              <a:rPr lang="en-US" sz="2000" dirty="0">
                <a:latin typeface="Times New Roman" pitchFamily="18" charset="0"/>
                <a:cs typeface="Times New Roman" pitchFamily="18" charset="0"/>
              </a:rPr>
              <a:t>.</a:t>
            </a:r>
          </a:p>
          <a:p>
            <a:pPr marL="0" indent="0" algn="just">
              <a:buFontTx/>
              <a:buChar cha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EGFR (</a:t>
            </a:r>
            <a:r>
              <a:rPr lang="en-US" sz="2000" dirty="0" err="1">
                <a:latin typeface="Times New Roman" pitchFamily="18" charset="0"/>
                <a:cs typeface="Times New Roman" pitchFamily="18" charset="0"/>
              </a:rPr>
              <a:t>Erlotinib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Tarceva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Gefitinib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Iressa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Bevacizumab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Avastin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TB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GĐ </a:t>
            </a:r>
            <a:r>
              <a:rPr lang="en-US" sz="2000" dirty="0" err="1">
                <a:latin typeface="Times New Roman" pitchFamily="18" charset="0"/>
                <a:cs typeface="Times New Roman" pitchFamily="18" charset="0"/>
              </a:rPr>
              <a:t>muộn</a:t>
            </a:r>
            <a:r>
              <a:rPr lang="en-US" sz="2000" dirty="0">
                <a:latin typeface="Times New Roman" pitchFamily="18" charset="0"/>
                <a:cs typeface="Times New Roman" pitchFamily="18" charset="0"/>
              </a:rPr>
              <a:t>.</a:t>
            </a:r>
          </a:p>
          <a:p>
            <a:pPr marL="0" indent="0" algn="just">
              <a:buFontTx/>
              <a:buChar cha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Erlotinib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Gefitinib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UTP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TB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EGFR, BN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hay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kém</a:t>
            </a:r>
            <a:r>
              <a:rPr lang="en-US" sz="2000" dirty="0">
                <a:latin typeface="Times New Roman" pitchFamily="18" charset="0"/>
                <a:cs typeface="Times New Roman" pitchFamily="18" charset="0"/>
              </a:rPr>
              <a:t>. </a:t>
            </a:r>
          </a:p>
          <a:p>
            <a:pPr marL="0" indent="0" algn="just">
              <a:buFontTx/>
              <a:buChar cha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EGFR(+) :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Erlotinib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Gefitinib</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EGFR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a:t>
            </a:r>
          </a:p>
          <a:p>
            <a:pPr marL="0" indent="0" algn="just">
              <a:buFontTx/>
              <a:buChar cha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Ðiều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EGFR: </a:t>
            </a:r>
            <a:r>
              <a:rPr lang="en-US" sz="2000" dirty="0" err="1">
                <a:latin typeface="Times New Roman" pitchFamily="18" charset="0"/>
                <a:cs typeface="Times New Roman" pitchFamily="18" charset="0"/>
              </a:rPr>
              <a:t>kéo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bệnh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Erlotinib</a:t>
            </a:r>
            <a:r>
              <a:rPr lang="en-US" sz="2000" dirty="0">
                <a:latin typeface="Times New Roman" pitchFamily="18" charset="0"/>
                <a:cs typeface="Times New Roman" pitchFamily="18" charset="0"/>
              </a:rPr>
              <a:t> Tablets (</a:t>
            </a:r>
            <a:r>
              <a:rPr lang="en-US" sz="2000" dirty="0" err="1">
                <a:latin typeface="Times New Roman" pitchFamily="18" charset="0"/>
                <a:cs typeface="Times New Roman" pitchFamily="18" charset="0"/>
              </a:rPr>
              <a:t>Tecxavar</a:t>
            </a:r>
            <a:r>
              <a:rPr lang="en-US" sz="2000" dirty="0">
                <a:latin typeface="Times New Roman" pitchFamily="18" charset="0"/>
                <a:cs typeface="Times New Roman" pitchFamily="18" charset="0"/>
              </a:rPr>
              <a:t>): 150mg/</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1viên/</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sáng</a:t>
            </a:r>
            <a:endParaRPr lang="en-US"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Gefitinib</a:t>
            </a:r>
            <a:r>
              <a:rPr lang="en-US" sz="2000" dirty="0">
                <a:latin typeface="Times New Roman" pitchFamily="18" charset="0"/>
                <a:cs typeface="Times New Roman" pitchFamily="18" charset="0"/>
              </a:rPr>
              <a:t> Tablets IP (</a:t>
            </a:r>
            <a:r>
              <a:rPr lang="en-US" sz="2000" dirty="0" err="1">
                <a:latin typeface="Times New Roman" pitchFamily="18" charset="0"/>
                <a:cs typeface="Times New Roman" pitchFamily="18" charset="0"/>
              </a:rPr>
              <a:t>Iressa</a:t>
            </a:r>
            <a:r>
              <a:rPr lang="en-US" sz="2000" dirty="0">
                <a:latin typeface="Times New Roman" pitchFamily="18" charset="0"/>
                <a:cs typeface="Times New Roman" pitchFamily="18" charset="0"/>
              </a:rPr>
              <a:t>): 250mg/</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1viên/</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sáng</a:t>
            </a:r>
            <a:r>
              <a:rPr lang="en-US" sz="2000" dirty="0">
                <a:latin typeface="Times New Roman" pitchFamily="18" charset="0"/>
                <a:cs typeface="Times New Roman" pitchFamily="18" charset="0"/>
              </a:rPr>
              <a:t> </a:t>
            </a:r>
          </a:p>
          <a:p>
            <a:pPr marL="0" indent="0" algn="just">
              <a:buNone/>
            </a:pPr>
            <a:endParaRPr lang="en-US" sz="2000" dirty="0"/>
          </a:p>
          <a:p>
            <a:pPr marL="0" indent="0" algn="just">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06127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11201400" cy="6124754"/>
          </a:xfrm>
          <a:prstGeom prst="rect">
            <a:avLst/>
          </a:prstGeom>
          <a:noFill/>
        </p:spPr>
        <p:txBody>
          <a:bodyPr wrap="square" rtlCol="0">
            <a:spAutoFit/>
          </a:bodyPr>
          <a:lstStyle/>
          <a:p>
            <a:pPr>
              <a:spcAft>
                <a:spcPts val="600"/>
              </a:spcAft>
            </a:pPr>
            <a:r>
              <a:rPr lang="en-US" sz="2400" b="1" dirty="0">
                <a:latin typeface="Times New Roman" pitchFamily="18" charset="0"/>
                <a:cs typeface="Times New Roman" pitchFamily="18" charset="0"/>
              </a:rPr>
              <a:t>III</a:t>
            </a:r>
            <a:r>
              <a:rPr lang="vi-VN" sz="2400" b="1" dirty="0">
                <a:latin typeface="Times New Roman" pitchFamily="18" charset="0"/>
                <a:cs typeface="Times New Roman" pitchFamily="18" charset="0"/>
              </a:rPr>
              <a:t>. ĐỘC TÍNH CỦA HÓA TRỊ LIỆU UNG THƯ</a:t>
            </a:r>
          </a:p>
          <a:p>
            <a:r>
              <a:rPr lang="vi-VN" sz="2000" b="1" dirty="0">
                <a:latin typeface="Times New Roman" pitchFamily="18" charset="0"/>
                <a:cs typeface="Times New Roman" pitchFamily="18" charset="0"/>
              </a:rPr>
              <a:t>Các tác dụng phụ liên quan đến thuốc chống  ung thư theo cơ chế gây độc tế bào:</a:t>
            </a:r>
            <a:endParaRPr lang="en-US" sz="2000" b="1" dirty="0">
              <a:latin typeface="Times New Roman" pitchFamily="18" charset="0"/>
              <a:cs typeface="Times New Roman" pitchFamily="18" charset="0"/>
            </a:endParaRPr>
          </a:p>
          <a:p>
            <a:pPr>
              <a:spcBef>
                <a:spcPts val="600"/>
              </a:spcBef>
              <a:spcAft>
                <a:spcPts val="600"/>
              </a:spcAft>
            </a:pPr>
            <a:r>
              <a:rPr lang="en-US" sz="2200" b="1">
                <a:latin typeface="Times New Roman" pitchFamily="18" charset="0"/>
                <a:cs typeface="Times New Roman" pitchFamily="18" charset="0"/>
              </a:rPr>
              <a:t>3.</a:t>
            </a:r>
            <a:r>
              <a:rPr lang="vi-VN" sz="2200" b="1">
                <a:latin typeface="Times New Roman" pitchFamily="18" charset="0"/>
                <a:cs typeface="Times New Roman" pitchFamily="18" charset="0"/>
              </a:rPr>
              <a:t>1</a:t>
            </a:r>
            <a:r>
              <a:rPr lang="en-US" sz="2200" b="1" dirty="0">
                <a:latin typeface="Times New Roman" pitchFamily="18" charset="0"/>
                <a:cs typeface="Times New Roman" pitchFamily="18" charset="0"/>
              </a:rPr>
              <a:t>.</a:t>
            </a:r>
            <a:r>
              <a:rPr lang="vi-VN" sz="2200" b="1" dirty="0">
                <a:latin typeface="Times New Roman" pitchFamily="18" charset="0"/>
                <a:cs typeface="Times New Roman" pitchFamily="18" charset="0"/>
              </a:rPr>
              <a:t> Độc tính trên các tế bào sinh trưởng  nhanh:</a:t>
            </a:r>
          </a:p>
          <a:p>
            <a:pPr lvl="1"/>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Suy tủy</a:t>
            </a:r>
            <a:r>
              <a:rPr lang="en-US" sz="2000" dirty="0">
                <a:latin typeface="Times New Roman" pitchFamily="18" charset="0"/>
                <a:cs typeface="Times New Roman" pitchFamily="18" charset="0"/>
              </a:rPr>
              <a:t>, v</a:t>
            </a:r>
            <a:r>
              <a:rPr lang="vi-VN" sz="2000" dirty="0">
                <a:latin typeface="Times New Roman" pitchFamily="18" charset="0"/>
                <a:cs typeface="Times New Roman" pitchFamily="18" charset="0"/>
              </a:rPr>
              <a:t>iêm niêm mạch, tiêu chảy , buồn nôn và nôn</a:t>
            </a:r>
          </a:p>
          <a:p>
            <a:pPr lvl="1"/>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Rụng tóc, thay đổi về da, móng</a:t>
            </a:r>
            <a:endParaRPr lang="en-US" sz="2000" dirty="0">
              <a:latin typeface="Times New Roman" pitchFamily="18" charset="0"/>
              <a:cs typeface="Times New Roman" pitchFamily="18" charset="0"/>
            </a:endParaRPr>
          </a:p>
          <a:p>
            <a:pPr lvl="1" indent="-457200">
              <a:spcBef>
                <a:spcPts val="600"/>
              </a:spcBef>
              <a:spcAft>
                <a:spcPts val="600"/>
              </a:spcAft>
            </a:pPr>
            <a:r>
              <a:rPr lang="en-US" sz="2200" b="1">
                <a:latin typeface="Times New Roman" pitchFamily="18" charset="0"/>
                <a:cs typeface="Times New Roman" pitchFamily="18" charset="0"/>
              </a:rPr>
              <a:t>3.</a:t>
            </a:r>
            <a:r>
              <a:rPr lang="vi-VN" sz="2200" b="1">
                <a:latin typeface="Times New Roman" pitchFamily="18" charset="0"/>
                <a:cs typeface="Times New Roman" pitchFamily="18" charset="0"/>
              </a:rPr>
              <a:t>2</a:t>
            </a:r>
            <a:r>
              <a:rPr lang="en-US" sz="2200" b="1" dirty="0">
                <a:latin typeface="Times New Roman" pitchFamily="18" charset="0"/>
                <a:cs typeface="Times New Roman" pitchFamily="18" charset="0"/>
              </a:rPr>
              <a:t>.</a:t>
            </a:r>
            <a:r>
              <a:rPr lang="vi-VN" sz="2200" b="1" dirty="0">
                <a:latin typeface="Times New Roman" pitchFamily="18" charset="0"/>
                <a:cs typeface="Times New Roman" pitchFamily="18" charset="0"/>
              </a:rPr>
              <a:t> Loét miệng do tăng tiết acid</a:t>
            </a:r>
          </a:p>
          <a:p>
            <a:pPr marL="231775" indent="-231775"/>
            <a:r>
              <a:rPr lang="en-US" sz="2200" b="1">
                <a:latin typeface="Times New Roman" pitchFamily="18" charset="0"/>
                <a:cs typeface="Times New Roman" pitchFamily="18" charset="0"/>
              </a:rPr>
              <a:t>3.</a:t>
            </a:r>
            <a:r>
              <a:rPr lang="vi-VN" sz="2200" b="1">
                <a:latin typeface="Times New Roman" pitchFamily="18" charset="0"/>
                <a:cs typeface="Times New Roman" pitchFamily="18" charset="0"/>
              </a:rPr>
              <a:t>3</a:t>
            </a:r>
            <a:r>
              <a:rPr lang="en-US" sz="2200" b="1" dirty="0">
                <a:latin typeface="Times New Roman" pitchFamily="18" charset="0"/>
                <a:cs typeface="Times New Roman" pitchFamily="18" charset="0"/>
              </a:rPr>
              <a:t>.</a:t>
            </a:r>
            <a:r>
              <a:rPr lang="vi-VN" sz="2200" b="1" dirty="0">
                <a:latin typeface="Times New Roman" pitchFamily="18" charset="0"/>
                <a:cs typeface="Times New Roman" pitchFamily="18" charset="0"/>
              </a:rPr>
              <a:t> Phản ứng quá mẫn: ví dụ với asparaginase</a:t>
            </a:r>
          </a:p>
          <a:p>
            <a:pPr marL="231775" indent="-231775">
              <a:spcBef>
                <a:spcPts val="600"/>
              </a:spcBef>
              <a:spcAft>
                <a:spcPts val="600"/>
              </a:spcAft>
            </a:pPr>
            <a:r>
              <a:rPr lang="en-US" sz="2200" b="1">
                <a:latin typeface="Times New Roman" pitchFamily="18" charset="0"/>
                <a:cs typeface="Times New Roman" pitchFamily="18" charset="0"/>
              </a:rPr>
              <a:t>3.</a:t>
            </a:r>
            <a:r>
              <a:rPr lang="vi-VN" sz="2200" b="1">
                <a:latin typeface="Times New Roman" pitchFamily="18" charset="0"/>
                <a:cs typeface="Times New Roman" pitchFamily="18" charset="0"/>
              </a:rPr>
              <a:t>4</a:t>
            </a:r>
            <a:r>
              <a:rPr lang="en-US" sz="2200" b="1" dirty="0">
                <a:latin typeface="Times New Roman" pitchFamily="18" charset="0"/>
                <a:cs typeface="Times New Roman" pitchFamily="18" charset="0"/>
              </a:rPr>
              <a:t>.</a:t>
            </a:r>
            <a:r>
              <a:rPr lang="vi-VN" sz="2200" b="1" dirty="0">
                <a:latin typeface="Times New Roman" pitchFamily="18" charset="0"/>
                <a:cs typeface="Times New Roman" pitchFamily="18" charset="0"/>
              </a:rPr>
              <a:t> Độc tính trên các cơ quan đặc biệt ~ các thuốc:</a:t>
            </a:r>
          </a:p>
          <a:p>
            <a:pPr lvl="1">
              <a:tabLst>
                <a:tab pos="5943600" algn="l"/>
              </a:tabLst>
            </a:pPr>
            <a:r>
              <a:rPr lang="en-US" sz="2000" dirty="0">
                <a:latin typeface="Times New Roman" pitchFamily="18" charset="0"/>
                <a:cs typeface="Times New Roman" pitchFamily="18" charset="0"/>
              </a:rPr>
              <a:t>-</a:t>
            </a:r>
            <a:r>
              <a:rPr lang="vi-VN" sz="2000" dirty="0">
                <a:latin typeface="Times New Roman" pitchFamily="18" charset="0"/>
                <a:cs typeface="Times New Roman" pitchFamily="18" charset="0"/>
              </a:rPr>
              <a:t> Thận ~ cisplatin</a:t>
            </a:r>
            <a:r>
              <a:rPr lang="vi-VN" sz="2000">
                <a:latin typeface="Times New Roman" pitchFamily="18" charset="0"/>
                <a:cs typeface="Times New Roman" pitchFamily="18" charset="0"/>
              </a:rPr>
              <a:t>;  streptozocin</a:t>
            </a:r>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 </a:t>
            </a:r>
            <a:r>
              <a:rPr lang="vi-VN" sz="2000" dirty="0">
                <a:latin typeface="Times New Roman" pitchFamily="18" charset="0"/>
                <a:cs typeface="Times New Roman" pitchFamily="18" charset="0"/>
              </a:rPr>
              <a:t>Thần kinh ~ isofamid; paclitaxel</a:t>
            </a:r>
          </a:p>
          <a:p>
            <a:pPr lvl="1">
              <a:tabLst>
                <a:tab pos="5943600" algn="l"/>
              </a:tabLst>
            </a:pPr>
            <a:r>
              <a:rPr lang="en-US" sz="2000" dirty="0">
                <a:latin typeface="Times New Roman" pitchFamily="18" charset="0"/>
                <a:cs typeface="Times New Roman" pitchFamily="18" charset="0"/>
              </a:rPr>
              <a:t>-</a:t>
            </a:r>
            <a:r>
              <a:rPr lang="vi-VN" sz="2000" dirty="0">
                <a:latin typeface="Times New Roman" pitchFamily="18" charset="0"/>
                <a:cs typeface="Times New Roman" pitchFamily="18" charset="0"/>
              </a:rPr>
              <a:t> Độc trên phổi ~ bleomycin</a:t>
            </a:r>
            <a:r>
              <a:rPr lang="vi-VN" sz="2000">
                <a:latin typeface="Times New Roman" pitchFamily="18" charset="0"/>
                <a:cs typeface="Times New Roman" pitchFamily="18" charset="0"/>
              </a:rPr>
              <a:t>, busulfan</a:t>
            </a:r>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 </a:t>
            </a:r>
            <a:r>
              <a:rPr lang="vi-VN" sz="2000" dirty="0">
                <a:latin typeface="Times New Roman" pitchFamily="18" charset="0"/>
                <a:cs typeface="Times New Roman" pitchFamily="18" charset="0"/>
              </a:rPr>
              <a:t>Độc trên tim ~ anthracyclin, 5-FU</a:t>
            </a:r>
          </a:p>
          <a:p>
            <a:pPr lvl="1">
              <a:tabLst>
                <a:tab pos="5943600" algn="l"/>
              </a:tabLst>
            </a:pPr>
            <a:r>
              <a:rPr lang="en-US" sz="2000" dirty="0">
                <a:latin typeface="Times New Roman" pitchFamily="18" charset="0"/>
                <a:cs typeface="Times New Roman" pitchFamily="18" charset="0"/>
              </a:rPr>
              <a:t>-</a:t>
            </a:r>
            <a:r>
              <a:rPr lang="vi-VN" sz="2000" dirty="0">
                <a:latin typeface="Times New Roman" pitchFamily="18" charset="0"/>
                <a:cs typeface="Times New Roman" pitchFamily="18" charset="0"/>
              </a:rPr>
              <a:t> Độc trên gan ~ asparaginase</a:t>
            </a:r>
            <a:r>
              <a:rPr lang="vi-VN" sz="2000">
                <a:latin typeface="Times New Roman" pitchFamily="18" charset="0"/>
                <a:cs typeface="Times New Roman" pitchFamily="18" charset="0"/>
              </a:rPr>
              <a:t>, busulfan</a:t>
            </a:r>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 </a:t>
            </a:r>
            <a:r>
              <a:rPr lang="vi-VN" sz="2000" dirty="0">
                <a:latin typeface="Times New Roman" pitchFamily="18" charset="0"/>
                <a:cs typeface="Times New Roman" pitchFamily="18" charset="0"/>
              </a:rPr>
              <a:t>Thiếu máu, giảm bạch cầu, tiểu cầu</a:t>
            </a:r>
          </a:p>
          <a:p>
            <a:pPr lvl="1"/>
            <a:r>
              <a:rPr lang="en-US" sz="2000" dirty="0">
                <a:latin typeface="Times New Roman" pitchFamily="18" charset="0"/>
                <a:cs typeface="Times New Roman" pitchFamily="18" charset="0"/>
              </a:rPr>
              <a:t>-</a:t>
            </a:r>
            <a:r>
              <a:rPr lang="vi-VN" sz="2000" dirty="0">
                <a:latin typeface="Times New Roman" pitchFamily="18" charset="0"/>
                <a:cs typeface="Times New Roman" pitchFamily="18" charset="0"/>
              </a:rPr>
              <a:t> Rối loạn chuyển hóa</a:t>
            </a:r>
            <a:endParaRPr lang="en-US" sz="2000" dirty="0">
              <a:latin typeface="Times New Roman" pitchFamily="18" charset="0"/>
              <a:cs typeface="Times New Roman" pitchFamily="18" charset="0"/>
            </a:endParaRPr>
          </a:p>
          <a:p>
            <a:pPr lvl="1" indent="-457200">
              <a:spcAft>
                <a:spcPts val="600"/>
              </a:spcAft>
              <a:tabLst>
                <a:tab pos="5943600" algn="l"/>
              </a:tabLst>
            </a:pPr>
            <a:r>
              <a:rPr lang="en-US" sz="2200" b="1">
                <a:latin typeface="Times New Roman" pitchFamily="18" charset="0"/>
                <a:cs typeface="Times New Roman" pitchFamily="18" charset="0"/>
              </a:rPr>
              <a:t>3.</a:t>
            </a:r>
            <a:r>
              <a:rPr lang="vi-VN" sz="2200" b="1">
                <a:latin typeface="Times New Roman" pitchFamily="18" charset="0"/>
                <a:cs typeface="Times New Roman" pitchFamily="18" charset="0"/>
              </a:rPr>
              <a:t>5</a:t>
            </a:r>
            <a:r>
              <a:rPr lang="en-US" sz="2200" b="1" dirty="0">
                <a:latin typeface="Times New Roman" pitchFamily="18" charset="0"/>
                <a:cs typeface="Times New Roman" pitchFamily="18" charset="0"/>
              </a:rPr>
              <a:t>.</a:t>
            </a:r>
            <a:r>
              <a:rPr lang="vi-VN" sz="2200" b="1" dirty="0">
                <a:latin typeface="Times New Roman" pitchFamily="18" charset="0"/>
                <a:cs typeface="Times New Roman" pitchFamily="18" charset="0"/>
              </a:rPr>
              <a:t> Độc tính muộn của hóa trị liệu</a:t>
            </a:r>
          </a:p>
          <a:p>
            <a:pPr lvl="1"/>
            <a:r>
              <a:rPr lang="en-US" sz="2000" dirty="0">
                <a:latin typeface="Times New Roman" pitchFamily="18" charset="0"/>
                <a:cs typeface="Times New Roman" pitchFamily="18" charset="0"/>
              </a:rPr>
              <a:t>-</a:t>
            </a:r>
            <a:r>
              <a:rPr lang="vi-VN" sz="2000" dirty="0">
                <a:latin typeface="Times New Roman" pitchFamily="18" charset="0"/>
                <a:cs typeface="Times New Roman" pitchFamily="18" charset="0"/>
              </a:rPr>
              <a:t> Còi cọc</a:t>
            </a:r>
          </a:p>
          <a:p>
            <a:pPr lvl="1"/>
            <a:r>
              <a:rPr lang="en-US" sz="2000" dirty="0">
                <a:latin typeface="Times New Roman" pitchFamily="18" charset="0"/>
                <a:cs typeface="Times New Roman" pitchFamily="18" charset="0"/>
              </a:rPr>
              <a:t>-</a:t>
            </a:r>
            <a:r>
              <a:rPr lang="vi-VN" sz="2000" dirty="0">
                <a:latin typeface="Times New Roman" pitchFamily="18" charset="0"/>
                <a:cs typeface="Times New Roman" pitchFamily="18" charset="0"/>
              </a:rPr>
              <a:t> Khối u ác tính thứ phát</a:t>
            </a:r>
          </a:p>
          <a:p>
            <a:pPr lvl="1"/>
            <a:r>
              <a:rPr lang="en-US" sz="2000" dirty="0">
                <a:latin typeface="Times New Roman" pitchFamily="18" charset="0"/>
                <a:cs typeface="Times New Roman" pitchFamily="18" charset="0"/>
              </a:rPr>
              <a:t>-</a:t>
            </a:r>
            <a:r>
              <a:rPr lang="vi-VN" sz="2000" dirty="0">
                <a:latin typeface="Times New Roman" pitchFamily="18" charset="0"/>
                <a:cs typeface="Times New Roman" pitchFamily="18" charset="0"/>
              </a:rPr>
              <a:t> Rối loạn sinh trưởng ở trẻ nhỏ</a:t>
            </a:r>
          </a:p>
          <a:p>
            <a:pPr lvl="1"/>
            <a:r>
              <a:rPr lang="en-US" sz="2000" dirty="0">
                <a:latin typeface="Times New Roman" pitchFamily="18" charset="0"/>
                <a:cs typeface="Times New Roman" pitchFamily="18" charset="0"/>
              </a:rPr>
              <a:t>-</a:t>
            </a:r>
            <a:r>
              <a:rPr lang="vi-VN" sz="2000" dirty="0">
                <a:latin typeface="Times New Roman" pitchFamily="18" charset="0"/>
                <a:cs typeface="Times New Roman" pitchFamily="18" charset="0"/>
              </a:rPr>
              <a:t> Quái thai</a:t>
            </a:r>
          </a:p>
        </p:txBody>
      </p:sp>
    </p:spTree>
    <p:extLst>
      <p:ext uri="{BB962C8B-B14F-4D97-AF65-F5344CB8AC3E}">
        <p14:creationId xmlns:p14="http://schemas.microsoft.com/office/powerpoint/2010/main" val="874206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0"/>
            <a:ext cx="11201400" cy="1015663"/>
          </a:xfrm>
          <a:prstGeom prst="rect">
            <a:avLst/>
          </a:prstGeom>
          <a:noFill/>
        </p:spPr>
        <p:txBody>
          <a:bodyPr wrap="square" rtlCol="0">
            <a:spAutoFit/>
          </a:bodyPr>
          <a:lstStyle/>
          <a:p>
            <a:pPr algn="just"/>
            <a:r>
              <a:rPr lang="vi-VN" sz="2000" dirty="0">
                <a:latin typeface="+mj-lt"/>
              </a:rPr>
              <a:t>Các  liệu  pháp  hỗ  trợ  nhằm  làm  giảm  tác  dụng  phụ  liên  quan  đến  thuốc  chống  ung  thư</a:t>
            </a:r>
            <a:r>
              <a:rPr lang="en-US" sz="2000" dirty="0">
                <a:latin typeface="+mj-lt"/>
              </a:rPr>
              <a:t> </a:t>
            </a:r>
            <a:r>
              <a:rPr lang="vi-VN" sz="2000" dirty="0">
                <a:latin typeface="+mj-lt"/>
              </a:rPr>
              <a:t>theo cơ chế gây độc tế bào: Tác dụng phụ ~ thuốc gây ra ~ thuốc hỗ trợ</a:t>
            </a:r>
          </a:p>
          <a:p>
            <a:pPr algn="just"/>
            <a:r>
              <a:rPr lang="vi-VN" sz="2000" b="1" dirty="0">
                <a:latin typeface="+mj-lt"/>
              </a:rPr>
              <a:t>Độc tính/tác dụng  phụ  Thuốc chống ung thư </a:t>
            </a:r>
            <a:endParaRPr lang="en-US" sz="2000" b="1"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44263"/>
            <a:ext cx="8382000" cy="532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70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11201400" cy="6124754"/>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IV</a:t>
            </a:r>
            <a:r>
              <a:rPr lang="vi-VN" sz="2400" b="1" dirty="0">
                <a:latin typeface="Times New Roman" pitchFamily="18" charset="0"/>
                <a:cs typeface="Times New Roman" pitchFamily="18" charset="0"/>
              </a:rPr>
              <a:t>. MỘT SỐ NGUYÊN TẮC KHI DÙNG THUỐC CHỐNG UNG THƯ:</a:t>
            </a:r>
            <a:endParaRPr lang="en-US" sz="2400" b="1" dirty="0">
              <a:latin typeface="Times New Roman" pitchFamily="18" charset="0"/>
              <a:cs typeface="Times New Roman" pitchFamily="18" charset="0"/>
            </a:endParaRPr>
          </a:p>
          <a:p>
            <a:pPr algn="just"/>
            <a:r>
              <a:rPr lang="en-US" sz="2200" b="1">
                <a:latin typeface="Times New Roman" pitchFamily="18" charset="0"/>
                <a:cs typeface="Times New Roman" pitchFamily="18" charset="0"/>
              </a:rPr>
              <a:t>4.</a:t>
            </a:r>
            <a:r>
              <a:rPr lang="vi-VN" sz="2200" b="1">
                <a:latin typeface="Times New Roman" pitchFamily="18" charset="0"/>
                <a:cs typeface="Times New Roman" pitchFamily="18" charset="0"/>
              </a:rPr>
              <a:t>1</a:t>
            </a:r>
            <a:r>
              <a:rPr lang="en-US" sz="2200" b="1" dirty="0">
                <a:latin typeface="Times New Roman" pitchFamily="18" charset="0"/>
                <a:cs typeface="Times New Roman" pitchFamily="18" charset="0"/>
              </a:rPr>
              <a:t>.</a:t>
            </a:r>
            <a:r>
              <a:rPr lang="vi-VN" sz="2200" b="1" dirty="0">
                <a:latin typeface="Times New Roman" pitchFamily="18" charset="0"/>
                <a:cs typeface="Times New Roman" pitchFamily="18" charset="0"/>
              </a:rPr>
              <a:t> Dùng  thuốc với liều cao nhất:</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Do  mục  tiêu  là  diệt  được  nhiều  tế  bào  ung  thư  nhất  nên  nguyên  tắc  đầu  tiên  là  dùng</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thuốc với liều cao  nhất mà </a:t>
            </a:r>
            <a:r>
              <a:rPr lang="en-US" sz="2000" dirty="0">
                <a:latin typeface="Times New Roman" pitchFamily="18" charset="0"/>
                <a:cs typeface="Times New Roman" pitchFamily="18" charset="0"/>
              </a:rPr>
              <a:t>c</a:t>
            </a:r>
            <a:r>
              <a:rPr lang="vi-VN" sz="2000" dirty="0">
                <a:latin typeface="Times New Roman" pitchFamily="18" charset="0"/>
                <a:cs typeface="Times New Roman" pitchFamily="18" charset="0"/>
              </a:rPr>
              <a:t>ơ thể dung nạp được (liều cao có  mức độ  độc tính &amp; tác dụng</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phụ còn chấp nhận được)</a:t>
            </a:r>
          </a:p>
          <a:p>
            <a:pPr algn="just"/>
            <a:r>
              <a:rPr lang="en-US" sz="2200" b="1">
                <a:latin typeface="Times New Roman" pitchFamily="18" charset="0"/>
                <a:cs typeface="Times New Roman" pitchFamily="18" charset="0"/>
              </a:rPr>
              <a:t>4.</a:t>
            </a:r>
            <a:r>
              <a:rPr lang="vi-VN" sz="2200" b="1">
                <a:latin typeface="Times New Roman" pitchFamily="18" charset="0"/>
                <a:cs typeface="Times New Roman" pitchFamily="18" charset="0"/>
              </a:rPr>
              <a:t>2</a:t>
            </a:r>
            <a:r>
              <a:rPr lang="en-US" sz="2200" b="1" dirty="0">
                <a:latin typeface="Times New Roman" pitchFamily="18" charset="0"/>
                <a:cs typeface="Times New Roman" pitchFamily="18" charset="0"/>
              </a:rPr>
              <a:t>.</a:t>
            </a:r>
            <a:r>
              <a:rPr lang="vi-VN" sz="2200" b="1" dirty="0">
                <a:latin typeface="Times New Roman" pitchFamily="18" charset="0"/>
                <a:cs typeface="Times New Roman" pitchFamily="18" charset="0"/>
              </a:rPr>
              <a:t> Phối hợp thuốc:</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Mục đích là tránh kháng thuốc, nâng cao hiệu quả điều trị và giảm độc tính</a:t>
            </a:r>
          </a:p>
          <a:p>
            <a:pPr algn="just"/>
            <a:r>
              <a:rPr lang="en-US" sz="2200" b="1">
                <a:latin typeface="Times New Roman" pitchFamily="18" charset="0"/>
                <a:cs typeface="Times New Roman" pitchFamily="18" charset="0"/>
              </a:rPr>
              <a:t>4.</a:t>
            </a:r>
            <a:r>
              <a:rPr lang="vi-VN" sz="2200" b="1">
                <a:latin typeface="Times New Roman" pitchFamily="18" charset="0"/>
                <a:cs typeface="Times New Roman" pitchFamily="18" charset="0"/>
              </a:rPr>
              <a:t>3</a:t>
            </a:r>
            <a:r>
              <a:rPr lang="en-US" sz="2200" b="1" dirty="0">
                <a:latin typeface="Times New Roman" pitchFamily="18" charset="0"/>
                <a:cs typeface="Times New Roman" pitchFamily="18" charset="0"/>
              </a:rPr>
              <a:t>. </a:t>
            </a:r>
            <a:r>
              <a:rPr lang="vi-VN" sz="2200" b="1" dirty="0">
                <a:latin typeface="Times New Roman" pitchFamily="18" charset="0"/>
                <a:cs typeface="Times New Roman" pitchFamily="18" charset="0"/>
              </a:rPr>
              <a:t>Pha loãng khi tiêm tĩnh mạch:</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Tất cả đều cần pha loãng với NaCl 0,9%  hay glucose 5%.</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Khi  thuốc  thoát  ra  ngoài  mạch:  ngừng  tiêm  ngay  +  hút  ngay  5ml  máu  tĩnh  mạch  để  rút</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phần nào lượng thuốc thoát ra xung quanh tĩnh mạch nơi tiêm, đồng thời:</a:t>
            </a:r>
          </a:p>
          <a:p>
            <a:pPr lvl="1"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Rửa nhiều lần mụn phồng dưới da.</a:t>
            </a:r>
          </a:p>
          <a:p>
            <a:pPr lvl="1"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Tiêm vào khoảng dưới da 100mg hydrocortison</a:t>
            </a:r>
          </a:p>
          <a:p>
            <a:pPr lvl="1"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Đắp gạc nóng lên vết phồng trong một giờ</a:t>
            </a:r>
          </a:p>
          <a:p>
            <a:pPr lvl="1"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Bôi mỡ hydrocortisol 1% và băng vô khuẩn</a:t>
            </a:r>
          </a:p>
          <a:p>
            <a:pPr algn="just"/>
            <a:r>
              <a:rPr lang="en-US" sz="2200" b="1">
                <a:latin typeface="Times New Roman" pitchFamily="18" charset="0"/>
                <a:cs typeface="Times New Roman" pitchFamily="18" charset="0"/>
              </a:rPr>
              <a:t>4.</a:t>
            </a:r>
            <a:r>
              <a:rPr lang="vi-VN" sz="2200" b="1">
                <a:latin typeface="Times New Roman" pitchFamily="18" charset="0"/>
                <a:cs typeface="Times New Roman" pitchFamily="18" charset="0"/>
              </a:rPr>
              <a:t>4</a:t>
            </a:r>
            <a:r>
              <a:rPr lang="en-US" sz="2200" b="1" dirty="0">
                <a:latin typeface="Times New Roman" pitchFamily="18" charset="0"/>
                <a:cs typeface="Times New Roman" pitchFamily="18" charset="0"/>
              </a:rPr>
              <a:t>.</a:t>
            </a:r>
            <a:r>
              <a:rPr lang="vi-VN" sz="2200" b="1" dirty="0">
                <a:latin typeface="Times New Roman" pitchFamily="18" charset="0"/>
                <a:cs typeface="Times New Roman" pitchFamily="18" charset="0"/>
              </a:rPr>
              <a:t> Chú  ý nhiễm khuẩn: </a:t>
            </a:r>
          </a:p>
          <a:p>
            <a:pPr algn="just"/>
            <a:r>
              <a:rPr lang="vi-VN" sz="2000" dirty="0">
                <a:latin typeface="Times New Roman" pitchFamily="18" charset="0"/>
                <a:cs typeface="Times New Roman" pitchFamily="18" charset="0"/>
              </a:rPr>
              <a:t>- Đây là là nguyên nhân quan trọng gây tổn thương và tử vong.</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Bệnh nhân có  thể xuất hiện nhiễm  khuẩn, kèm nhiễm nấm  và  virus, cần phải phân lập</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xét nghiệm vi sinh vật ngay để có hướng điều trị tốt.</a:t>
            </a:r>
            <a:endParaRPr lang="en-US" sz="2000" dirty="0">
              <a:latin typeface="Times New Roman" pitchFamily="18" charset="0"/>
              <a:cs typeface="Times New Roman" pitchFamily="18" charset="0"/>
            </a:endParaRPr>
          </a:p>
          <a:p>
            <a:pPr marL="342900" indent="-342900" algn="just">
              <a:buFontTx/>
              <a:buChar cha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667412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28700" y="2362200"/>
            <a:ext cx="10134600" cy="1862048"/>
          </a:xfrm>
          <a:prstGeom prst="rect">
            <a:avLst/>
          </a:prstGeom>
          <a:noFill/>
        </p:spPr>
        <p:txBody>
          <a:bodyPr wrap="square" lIns="91440" tIns="45720" rIns="91440" bIns="45720">
            <a:spAutoFit/>
          </a:bodyPr>
          <a:lstStyle/>
          <a:p>
            <a:pPr algn="ctr"/>
            <a:r>
              <a:rPr lang="en-US" sz="11500" b="1">
                <a:ln w="22225">
                  <a:solidFill>
                    <a:schemeClr val="accent2"/>
                  </a:solidFill>
                  <a:prstDash val="solid"/>
                </a:ln>
                <a:solidFill>
                  <a:schemeClr val="accent2">
                    <a:lumMod val="40000"/>
                    <a:lumOff val="60000"/>
                  </a:schemeClr>
                </a:solidFill>
                <a:latin typeface="Arial Rounded MT Bold" panose="020F0704030504030204" pitchFamily="34" charset="0"/>
              </a:rPr>
              <a:t>Thank you!!!!!</a:t>
            </a:r>
          </a:p>
        </p:txBody>
      </p:sp>
    </p:spTree>
    <p:extLst>
      <p:ext uri="{BB962C8B-B14F-4D97-AF65-F5344CB8AC3E}">
        <p14:creationId xmlns:p14="http://schemas.microsoft.com/office/powerpoint/2010/main" val="291047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11201399" cy="5693866"/>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I. Đại c</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ơng</a:t>
            </a:r>
          </a:p>
          <a:p>
            <a:r>
              <a:rPr lang="en-US" sz="2200" b="1">
                <a:latin typeface="Times New Roman" panose="02020603050405020304" pitchFamily="18" charset="0"/>
                <a:cs typeface="Times New Roman" panose="02020603050405020304" pitchFamily="18" charset="0"/>
              </a:rPr>
              <a:t>1.1. Khái niệm</a:t>
            </a:r>
          </a:p>
          <a:p>
            <a:pPr marL="214313" indent="-214313">
              <a:buFontTx/>
              <a:buChar char="-"/>
            </a:pPr>
            <a:r>
              <a:rPr lang="vi-VN" sz="2000">
                <a:latin typeface="Times New Roman" panose="02020603050405020304" pitchFamily="18" charset="0"/>
                <a:cs typeface="Times New Roman" panose="02020603050405020304" pitchFamily="18" charset="0"/>
              </a:rPr>
              <a:t>Ung thư là một nhóm các bệnh liên quan đến việc phân chia tế bào một cách vô tổ chức và những tế bào đó có khả năng xâm lấn những mô khác bằng cách phát triển trực tiếp vào mô lân cận hoặc di chuyển đến nơi xa (di căn)</a:t>
            </a:r>
            <a:r>
              <a:rPr lang="en-US" sz="2000">
                <a:latin typeface="Times New Roman" panose="02020603050405020304" pitchFamily="18" charset="0"/>
                <a:cs typeface="Times New Roman" panose="02020603050405020304" pitchFamily="18" charset="0"/>
              </a:rPr>
              <a:t>.</a:t>
            </a:r>
          </a:p>
          <a:p>
            <a:pPr marL="214313" indent="-214313">
              <a:buFontTx/>
              <a:buChar char="-"/>
            </a:pPr>
            <a:r>
              <a:rPr lang="en-US" sz="2000">
                <a:latin typeface="Times New Roman" panose="02020603050405020304" pitchFamily="18" charset="0"/>
                <a:cs typeface="Times New Roman" panose="02020603050405020304" pitchFamily="18" charset="0"/>
              </a:rPr>
              <a:t>Nguyên nhân: Khó có thể xác định nguyên nhân ban đầu, nh</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ng đa số ca ung th</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 có tổn th</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ơng gene p53, đây là gene ức chế khối u đồng thời </a:t>
            </a:r>
            <a:r>
              <a:rPr lang="vi-VN" sz="2000">
                <a:latin typeface="Times New Roman" panose="02020603050405020304" pitchFamily="18" charset="0"/>
                <a:cs typeface="Times New Roman" panose="02020603050405020304" pitchFamily="18" charset="0"/>
              </a:rPr>
              <a:t>cũng được biết như là "người bảo vệ bộ gene’’</a:t>
            </a:r>
            <a:r>
              <a:rPr lang="en-US" sz="2000">
                <a:latin typeface="Times New Roman" panose="02020603050405020304" pitchFamily="18" charset="0"/>
                <a:cs typeface="Times New Roman" panose="02020603050405020304" pitchFamily="18" charset="0"/>
              </a:rPr>
              <a:t>.</a:t>
            </a:r>
          </a:p>
          <a:p>
            <a:pPr marL="214313" indent="-214313">
              <a:buFontTx/>
              <a:buChar char="-"/>
            </a:pPr>
            <a:r>
              <a:rPr lang="en-US" sz="2000">
                <a:latin typeface="Times New Roman" panose="02020603050405020304" pitchFamily="18" charset="0"/>
                <a:cs typeface="Times New Roman" panose="02020603050405020304" pitchFamily="18" charset="0"/>
              </a:rPr>
              <a:t>Đặc tr</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ng tế bào ung th</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tránh được sự chết tế bào theo chương trình, có khả năng phát triển vô hạn, có khả năng tự cung cấp yếu tố phát triển, không hoặc ít nhạy cảm với các yếu tố tăng sinh, có tốc độ phân bào nhanh, có khả năng xâm lấn mô xung quanh và di căn đến nơi xa, khối u còn có khả năng sinh mạch máu mới khi phát triển đến kích thước nhất định.</a:t>
            </a:r>
            <a:endParaRPr lang="en-US" sz="2000">
              <a:latin typeface="Times New Roman" panose="02020603050405020304" pitchFamily="18" charset="0"/>
              <a:cs typeface="Times New Roman" panose="02020603050405020304" pitchFamily="18" charset="0"/>
            </a:endParaRPr>
          </a:p>
          <a:p>
            <a:pPr marL="214313" indent="-214313">
              <a:buFontTx/>
              <a:buChar char="-"/>
            </a:pPr>
            <a:r>
              <a:rPr lang="en-US" sz="2000">
                <a:latin typeface="Times New Roman" panose="02020603050405020304" pitchFamily="18" charset="0"/>
                <a:cs typeface="Times New Roman" panose="02020603050405020304" pitchFamily="18" charset="0"/>
              </a:rPr>
              <a:t>Phân loại:</a:t>
            </a:r>
          </a:p>
          <a:p>
            <a:r>
              <a:rPr lang="en-US" sz="2000">
                <a:latin typeface="Times New Roman" panose="02020603050405020304" pitchFamily="18" charset="0"/>
                <a:cs typeface="Times New Roman" panose="02020603050405020304" pitchFamily="18" charset="0"/>
              </a:rPr>
              <a:t>	+ U lành tính: không lan tràn đến n</a:t>
            </a:r>
            <a:r>
              <a:rPr lang="vi-VN" sz="2000">
                <a:latin typeface="Times New Roman" panose="02020603050405020304" pitchFamily="18" charset="0"/>
                <a:cs typeface="Times New Roman" panose="02020603050405020304" pitchFamily="18" charset="0"/>
              </a:rPr>
              <a:t>ơ</a:t>
            </a:r>
            <a:r>
              <a:rPr lang="en-US" sz="2000">
                <a:latin typeface="Times New Roman" panose="02020603050405020304" pitchFamily="18" charset="0"/>
                <a:cs typeface="Times New Roman" panose="02020603050405020304" pitchFamily="18" charset="0"/>
              </a:rPr>
              <a:t>i khác hay xâm lấn vào các mô khác, hiếm khi đe dọa tính mạng ng</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ời trừ khi chèn ép lên các cấu trúc sống.</a:t>
            </a:r>
          </a:p>
          <a:p>
            <a:r>
              <a:rPr lang="en-US" sz="2000">
                <a:latin typeface="Times New Roman" panose="02020603050405020304" pitchFamily="18" charset="0"/>
                <a:cs typeface="Times New Roman" panose="02020603050405020304" pitchFamily="18" charset="0"/>
              </a:rPr>
              <a:t>	+ U ác tính: </a:t>
            </a:r>
            <a:r>
              <a:rPr lang="vi-VN" sz="2000">
                <a:latin typeface="Times New Roman" panose="02020603050405020304" pitchFamily="18" charset="0"/>
                <a:cs typeface="Times New Roman" panose="02020603050405020304" pitchFamily="18" charset="0"/>
              </a:rPr>
              <a:t>có thể xâm lấn vào các cơ quan khác, lan đến những nơi xa hơn (di căn) và trở nên đe dọa đến tính mạng</a:t>
            </a:r>
            <a:r>
              <a:rPr lang="en-US" sz="2000">
                <a:latin typeface="Times New Roman" panose="02020603050405020304" pitchFamily="18" charset="0"/>
                <a:cs typeface="Times New Roman" panose="02020603050405020304" pitchFamily="18" charset="0"/>
              </a:rPr>
              <a:t>.</a:t>
            </a:r>
          </a:p>
          <a:p>
            <a:endParaRPr lang="en-US" sz="2000">
              <a:latin typeface="Times New Roman" panose="02020603050405020304" pitchFamily="18" charset="0"/>
              <a:cs typeface="Times New Roman" panose="02020603050405020304" pitchFamily="18" charset="0"/>
            </a:endParaRPr>
          </a:p>
          <a:p>
            <a:pPr marL="214313" indent="-214313">
              <a:buFontTx/>
              <a:buChar char="-"/>
            </a:pP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806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11201399" cy="5693866"/>
          </a:xfrm>
          <a:prstGeom prst="rect">
            <a:avLst/>
          </a:prstGeom>
          <a:noFill/>
        </p:spPr>
        <p:txBody>
          <a:bodyPr wrap="square" rtlCol="0">
            <a:spAutoFit/>
          </a:bodyPr>
          <a:lstStyle/>
          <a:p>
            <a:r>
              <a:rPr lang="en-US" sz="2200" b="1">
                <a:latin typeface="Times New Roman" panose="02020603050405020304" pitchFamily="18" charset="0"/>
                <a:cs typeface="Times New Roman" panose="02020603050405020304" pitchFamily="18" charset="0"/>
              </a:rPr>
              <a:t>1.2. Dịch tễ</a:t>
            </a:r>
          </a:p>
          <a:p>
            <a:r>
              <a:rPr lang="vi-VN" sz="2000" b="1">
                <a:latin typeface="Times New Roman" panose="02020603050405020304" pitchFamily="18" charset="0"/>
                <a:cs typeface="Times New Roman" panose="02020603050405020304" pitchFamily="18" charset="0"/>
              </a:rPr>
              <a:t>Quốc tế </a:t>
            </a:r>
            <a:endParaRPr lang="en-US" sz="2000" b="1">
              <a:latin typeface="Times New Roman" panose="02020603050405020304" pitchFamily="18" charset="0"/>
              <a:cs typeface="Times New Roman" panose="02020603050405020304" pitchFamily="18" charset="0"/>
            </a:endParaRPr>
          </a:p>
          <a:p>
            <a:pPr marL="214313" indent="-214313">
              <a:buFontTx/>
              <a:buChar char="-"/>
            </a:pPr>
            <a:r>
              <a:rPr lang="vi-VN" sz="2000">
                <a:latin typeface="Times New Roman" panose="02020603050405020304" pitchFamily="18" charset="0"/>
                <a:cs typeface="Times New Roman" panose="02020603050405020304" pitchFamily="18" charset="0"/>
              </a:rPr>
              <a:t>Mỗi năm, 14,1 triệu người được chẩn đoán mắc bệnh ung thư và 8,2 triệu người chết vì căn bệnh này. Nam giới thường mắc bệnh ung thư phổi và phế quản và ung thư tuyến tiền liệt, ở nữ giới, ung thư vú là nguyên nhân gây tử vong nhiều nhất, tiếp theo là ung thư phổi và phế quản </a:t>
            </a:r>
            <a:endParaRPr lang="en-US" sz="2000">
              <a:latin typeface="Times New Roman" panose="02020603050405020304" pitchFamily="18" charset="0"/>
              <a:cs typeface="Times New Roman" panose="02020603050405020304" pitchFamily="18" charset="0"/>
            </a:endParaRPr>
          </a:p>
          <a:p>
            <a:r>
              <a:rPr lang="vi-VN" sz="2000" b="1">
                <a:latin typeface="Times New Roman" panose="02020603050405020304" pitchFamily="18" charset="0"/>
                <a:cs typeface="Times New Roman" panose="02020603050405020304" pitchFamily="18" charset="0"/>
              </a:rPr>
              <a:t>Việt Nam </a:t>
            </a:r>
            <a:endParaRPr lang="en-US" sz="2000" b="1">
              <a:latin typeface="Times New Roman" panose="02020603050405020304" pitchFamily="18" charset="0"/>
              <a:cs typeface="Times New Roman" panose="02020603050405020304" pitchFamily="18" charset="0"/>
            </a:endParaRPr>
          </a:p>
          <a:p>
            <a:pPr marL="214313" indent="-214313">
              <a:buFontTx/>
              <a:buChar char="-"/>
            </a:pPr>
            <a:r>
              <a:rPr lang="vi-VN" sz="2000">
                <a:latin typeface="Times New Roman" panose="02020603050405020304" pitchFamily="18" charset="0"/>
                <a:cs typeface="Times New Roman" panose="02020603050405020304" pitchFamily="18" charset="0"/>
              </a:rPr>
              <a:t>Mỗi năm Việt Nam có khoảng 150 ngàn ca mới mắc và trên 75 ngàn trường hợp tử vong do ung thư. Trong bản đồ ung thư thế giới, tỷ lệ mắc ung thư ở nam giới Việt Nam được xếp vào nhóm nước cao thứ 3, với gần 2.000 ca mắc trên 1.000.000 người...</a:t>
            </a:r>
            <a:endParaRPr lang="en-US" sz="2000">
              <a:latin typeface="Times New Roman" panose="02020603050405020304" pitchFamily="18" charset="0"/>
              <a:cs typeface="Times New Roman" panose="02020603050405020304" pitchFamily="18" charset="0"/>
            </a:endParaRPr>
          </a:p>
          <a:p>
            <a:r>
              <a:rPr lang="en-US" sz="2200" b="1">
                <a:latin typeface="Times New Roman" panose="02020603050405020304" pitchFamily="18" charset="0"/>
                <a:cs typeface="Times New Roman" panose="02020603050405020304" pitchFamily="18" charset="0"/>
              </a:rPr>
              <a:t>1.3. Triệu chứng</a:t>
            </a:r>
          </a:p>
          <a:p>
            <a:pPr marL="257175" indent="-257175">
              <a:buFontTx/>
              <a:buChar char="-"/>
            </a:pPr>
            <a:r>
              <a:rPr lang="vi-VN" sz="2000" b="1">
                <a:latin typeface="Times New Roman" panose="02020603050405020304" pitchFamily="18" charset="0"/>
                <a:cs typeface="Times New Roman" panose="02020603050405020304" pitchFamily="18" charset="0"/>
              </a:rPr>
              <a:t>Triệu chứng tại chỗ</a:t>
            </a:r>
            <a:r>
              <a:rPr lang="vi-VN" sz="2000">
                <a:latin typeface="Times New Roman" panose="02020603050405020304" pitchFamily="18" charset="0"/>
                <a:cs typeface="Times New Roman" panose="02020603050405020304" pitchFamily="18" charset="0"/>
              </a:rPr>
              <a:t>: các khối u bất thường hay phù nề, chảy máu (hemorrhage), đau và/hoặc loét (ulcer). Chèn ép vào mô xung quanh có thể gây ra các triệu chứng như vàng da. </a:t>
            </a:r>
            <a:endParaRPr lang="en-US" sz="2000">
              <a:latin typeface="Times New Roman" panose="02020603050405020304" pitchFamily="18" charset="0"/>
              <a:cs typeface="Times New Roman" panose="02020603050405020304" pitchFamily="18" charset="0"/>
            </a:endParaRPr>
          </a:p>
          <a:p>
            <a:pPr marL="257175" indent="-257175">
              <a:buFontTx/>
              <a:buChar char="-"/>
            </a:pPr>
            <a:r>
              <a:rPr lang="vi-VN" sz="2000" b="1">
                <a:latin typeface="Times New Roman" panose="02020603050405020304" pitchFamily="18" charset="0"/>
                <a:cs typeface="Times New Roman" panose="02020603050405020304" pitchFamily="18" charset="0"/>
              </a:rPr>
              <a:t>Triệu chứng của di căn (lan tràn): </a:t>
            </a:r>
            <a:r>
              <a:rPr lang="vi-VN" sz="2000">
                <a:latin typeface="Times New Roman" panose="02020603050405020304" pitchFamily="18" charset="0"/>
                <a:cs typeface="Times New Roman" panose="02020603050405020304" pitchFamily="18" charset="0"/>
              </a:rPr>
              <a:t>hạch bạch huyết lớn lên, ho, ho ra máu, gan to, đau xương, gãy xương ở những xương bị tổn thương và các triệu chứng thần kinh. Đau có thể gặp ở ung thư giai đoạn tiến triển, nhưng thông thường đó không phải là triệu chứng đầu tiên. </a:t>
            </a:r>
            <a:endParaRPr lang="en-US" sz="2000">
              <a:latin typeface="Times New Roman" panose="02020603050405020304" pitchFamily="18" charset="0"/>
              <a:cs typeface="Times New Roman" panose="02020603050405020304" pitchFamily="18" charset="0"/>
            </a:endParaRPr>
          </a:p>
          <a:p>
            <a:pPr marL="257175" indent="-257175">
              <a:buFontTx/>
              <a:buChar char="-"/>
            </a:pPr>
            <a:r>
              <a:rPr lang="vi-VN" sz="2000" b="1">
                <a:latin typeface="Times New Roman" panose="02020603050405020304" pitchFamily="18" charset="0"/>
                <a:cs typeface="Times New Roman" panose="02020603050405020304" pitchFamily="18" charset="0"/>
              </a:rPr>
              <a:t>Triệu chứng toàn thân: </a:t>
            </a:r>
            <a:r>
              <a:rPr lang="vi-VN" sz="2000">
                <a:latin typeface="Times New Roman" panose="02020603050405020304" pitchFamily="18" charset="0"/>
                <a:cs typeface="Times New Roman" panose="02020603050405020304" pitchFamily="18" charset="0"/>
              </a:rPr>
              <a:t>sụt cân, chán ăn và suy mòn, tiết nhiều mồ hôi (đổ mồ hôi trộm), thiếu máu và các hội chứng cận u đặc hiệu, đó là tình trạng đặc biệt được gây ra bởi ung thư đang hoạt động, chẳng hạn như huyết khối (thrombosis) hay thay đổi nội tiết tố.</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01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1"/>
            <a:ext cx="11201400" cy="430887"/>
          </a:xfrm>
          <a:prstGeom prst="rect">
            <a:avLst/>
          </a:prstGeom>
          <a:noFill/>
        </p:spPr>
        <p:txBody>
          <a:bodyPr wrap="square" rtlCol="0">
            <a:spAutoFit/>
          </a:bodyPr>
          <a:lstStyle/>
          <a:p>
            <a:r>
              <a:rPr lang="en-US" sz="2200" b="1">
                <a:latin typeface="Times New Roman" panose="02020603050405020304" pitchFamily="18" charset="0"/>
                <a:cs typeface="Times New Roman" panose="02020603050405020304" pitchFamily="18" charset="0"/>
              </a:rPr>
              <a:t>1.4. Chuẩn đoán</a:t>
            </a:r>
          </a:p>
        </p:txBody>
      </p:sp>
      <p:graphicFrame>
        <p:nvGraphicFramePr>
          <p:cNvPr id="7" name="Table 6"/>
          <p:cNvGraphicFramePr>
            <a:graphicFrameLocks noGrp="1"/>
          </p:cNvGraphicFramePr>
          <p:nvPr>
            <p:extLst>
              <p:ext uri="{D42A27DB-BD31-4B8C-83A1-F6EECF244321}">
                <p14:modId xmlns:p14="http://schemas.microsoft.com/office/powerpoint/2010/main" val="3756319111"/>
              </p:ext>
            </p:extLst>
          </p:nvPr>
        </p:nvGraphicFramePr>
        <p:xfrm>
          <a:off x="2485086" y="659488"/>
          <a:ext cx="7221827" cy="1493520"/>
        </p:xfrm>
        <a:graphic>
          <a:graphicData uri="http://schemas.openxmlformats.org/drawingml/2006/table">
            <a:tbl>
              <a:tblPr firstRow="1" bandRow="1">
                <a:tableStyleId>{5940675A-B579-460E-94D1-54222C63F5DA}</a:tableStyleId>
              </a:tblPr>
              <a:tblGrid>
                <a:gridCol w="2421573">
                  <a:extLst>
                    <a:ext uri="{9D8B030D-6E8A-4147-A177-3AD203B41FA5}">
                      <a16:colId xmlns:a16="http://schemas.microsoft.com/office/drawing/2014/main" val="2881449757"/>
                    </a:ext>
                  </a:extLst>
                </a:gridCol>
                <a:gridCol w="4800254">
                  <a:extLst>
                    <a:ext uri="{9D8B030D-6E8A-4147-A177-3AD203B41FA5}">
                      <a16:colId xmlns:a16="http://schemas.microsoft.com/office/drawing/2014/main" val="515535584"/>
                    </a:ext>
                  </a:extLst>
                </a:gridCol>
              </a:tblGrid>
              <a:tr h="297180">
                <a:tc>
                  <a:txBody>
                    <a:bodyPr/>
                    <a:lstStyle/>
                    <a:p>
                      <a:pPr algn="ctr"/>
                      <a:r>
                        <a:rPr lang="vi-VN" sz="2000" b="0" i="0">
                          <a:latin typeface="Times New Roman" panose="02020603050405020304" pitchFamily="18" charset="0"/>
                          <a:cs typeface="Times New Roman" panose="02020603050405020304" pitchFamily="18" charset="0"/>
                        </a:rPr>
                        <a:t>Mục tiêu </a:t>
                      </a:r>
                      <a:endParaRPr lang="en-US" sz="2000" b="0" i="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2000" b="0" i="0">
                          <a:latin typeface="Times New Roman" panose="02020603050405020304" pitchFamily="18" charset="0"/>
                          <a:cs typeface="Times New Roman" panose="02020603050405020304" pitchFamily="18" charset="0"/>
                        </a:rPr>
                        <a:t>T</a:t>
                      </a:r>
                      <a:r>
                        <a:rPr lang="vi-VN" sz="2000" b="0" i="0">
                          <a:latin typeface="Times New Roman" panose="02020603050405020304" pitchFamily="18" charset="0"/>
                          <a:cs typeface="Times New Roman" panose="02020603050405020304" pitchFamily="18" charset="0"/>
                        </a:rPr>
                        <a:t>iến hành </a:t>
                      </a:r>
                      <a:endParaRPr lang="en-US" sz="2000" b="0" i="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2602230488"/>
                  </a:ext>
                </a:extLst>
              </a:tr>
              <a:tr h="297180">
                <a:tc>
                  <a:txBody>
                    <a:bodyPr/>
                    <a:lstStyle/>
                    <a:p>
                      <a:r>
                        <a:rPr lang="en-US" sz="2000" b="0" i="0">
                          <a:latin typeface="Times New Roman" panose="02020603050405020304" pitchFamily="18" charset="0"/>
                          <a:cs typeface="Times New Roman" panose="02020603050405020304" pitchFamily="18" charset="0"/>
                        </a:rPr>
                        <a:t>C</a:t>
                      </a:r>
                      <a:r>
                        <a:rPr lang="vi-VN" sz="2000" b="0" i="0">
                          <a:latin typeface="Times New Roman" panose="02020603050405020304" pitchFamily="18" charset="0"/>
                          <a:cs typeface="Times New Roman" panose="02020603050405020304" pitchFamily="18" charset="0"/>
                        </a:rPr>
                        <a:t>h</a:t>
                      </a:r>
                      <a:r>
                        <a:rPr lang="en-US" sz="2000" b="0" i="0">
                          <a:latin typeface="Times New Roman" panose="02020603050405020304" pitchFamily="18" charset="0"/>
                          <a:cs typeface="Times New Roman" panose="02020603050405020304" pitchFamily="18" charset="0"/>
                        </a:rPr>
                        <a:t>u</a:t>
                      </a:r>
                      <a:r>
                        <a:rPr lang="vi-VN" sz="2000" b="0" i="0">
                          <a:latin typeface="Times New Roman" panose="02020603050405020304" pitchFamily="18" charset="0"/>
                          <a:cs typeface="Times New Roman" panose="02020603050405020304" pitchFamily="18" charset="0"/>
                        </a:rPr>
                        <a:t>ẩn đoán ban đầu</a:t>
                      </a:r>
                      <a:endParaRPr lang="en-US" sz="2000" b="0" i="0">
                        <a:latin typeface="Times New Roman" panose="02020603050405020304" pitchFamily="18" charset="0"/>
                        <a:cs typeface="Times New Roman" panose="02020603050405020304" pitchFamily="18" charset="0"/>
                      </a:endParaRPr>
                    </a:p>
                  </a:txBody>
                  <a:tcPr marL="68580" marR="68580" marT="34290" marB="34290"/>
                </a:tc>
                <a:tc>
                  <a:txBody>
                    <a:bodyPr/>
                    <a:lstStyle/>
                    <a:p>
                      <a:r>
                        <a:rPr lang="vi-VN" sz="2000" b="0" i="0">
                          <a:latin typeface="Times New Roman" panose="02020603050405020304" pitchFamily="18" charset="0"/>
                          <a:cs typeface="Times New Roman" panose="02020603050405020304" pitchFamily="18" charset="0"/>
                        </a:rPr>
                        <a:t>Sơ bộ hướng đến một ung thư</a:t>
                      </a:r>
                      <a:endParaRPr lang="en-US" sz="2000" b="0" i="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884751986"/>
                  </a:ext>
                </a:extLst>
              </a:tr>
              <a:tr h="297180">
                <a:tc>
                  <a:txBody>
                    <a:bodyPr/>
                    <a:lstStyle/>
                    <a:p>
                      <a:r>
                        <a:rPr lang="en-US" sz="2000" b="0" i="0">
                          <a:latin typeface="Times New Roman" panose="02020603050405020304" pitchFamily="18" charset="0"/>
                          <a:cs typeface="Times New Roman" panose="02020603050405020304" pitchFamily="18" charset="0"/>
                        </a:rPr>
                        <a:t>C</a:t>
                      </a:r>
                      <a:r>
                        <a:rPr lang="vi-VN" sz="2000" b="0" i="0">
                          <a:latin typeface="Times New Roman" panose="02020603050405020304" pitchFamily="18" charset="0"/>
                          <a:cs typeface="Times New Roman" panose="02020603050405020304" pitchFamily="18" charset="0"/>
                        </a:rPr>
                        <a:t>h</a:t>
                      </a:r>
                      <a:r>
                        <a:rPr lang="en-US" sz="2000" b="0" i="0">
                          <a:latin typeface="Times New Roman" panose="02020603050405020304" pitchFamily="18" charset="0"/>
                          <a:cs typeface="Times New Roman" panose="02020603050405020304" pitchFamily="18" charset="0"/>
                        </a:rPr>
                        <a:t>u</a:t>
                      </a:r>
                      <a:r>
                        <a:rPr lang="vi-VN" sz="2000" b="0" i="0">
                          <a:latin typeface="Times New Roman" panose="02020603050405020304" pitchFamily="18" charset="0"/>
                          <a:cs typeface="Times New Roman" panose="02020603050405020304" pitchFamily="18" charset="0"/>
                        </a:rPr>
                        <a:t>ẩn đoán xác định</a:t>
                      </a:r>
                      <a:endParaRPr lang="en-US" sz="2000" b="0" i="0">
                        <a:latin typeface="Times New Roman" panose="02020603050405020304" pitchFamily="18" charset="0"/>
                        <a:cs typeface="Times New Roman" panose="02020603050405020304" pitchFamily="18" charset="0"/>
                      </a:endParaRPr>
                    </a:p>
                  </a:txBody>
                  <a:tcPr marL="68580" marR="68580" marT="34290" marB="34290"/>
                </a:tc>
                <a:tc>
                  <a:txBody>
                    <a:bodyPr/>
                    <a:lstStyle/>
                    <a:p>
                      <a:r>
                        <a:rPr lang="vi-VN" sz="2000" b="0" i="0">
                          <a:latin typeface="Times New Roman" panose="02020603050405020304" pitchFamily="18" charset="0"/>
                          <a:cs typeface="Times New Roman" panose="02020603050405020304" pitchFamily="18" charset="0"/>
                        </a:rPr>
                        <a:t>Chủ yếu dựa vào ch</a:t>
                      </a:r>
                      <a:r>
                        <a:rPr lang="en-US" sz="2000" b="0" i="0">
                          <a:latin typeface="Times New Roman" panose="02020603050405020304" pitchFamily="18" charset="0"/>
                          <a:cs typeface="Times New Roman" panose="02020603050405020304" pitchFamily="18" charset="0"/>
                        </a:rPr>
                        <a:t>u</a:t>
                      </a:r>
                      <a:r>
                        <a:rPr lang="vi-VN" sz="2000" b="0" i="0">
                          <a:latin typeface="Times New Roman" panose="02020603050405020304" pitchFamily="18" charset="0"/>
                          <a:cs typeface="Times New Roman" panose="02020603050405020304" pitchFamily="18" charset="0"/>
                        </a:rPr>
                        <a:t>ẩn đoán mô bệnh học</a:t>
                      </a:r>
                      <a:endParaRPr lang="en-US" sz="2000" b="0" i="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331772276"/>
                  </a:ext>
                </a:extLst>
              </a:tr>
              <a:tr h="297180">
                <a:tc>
                  <a:txBody>
                    <a:bodyPr/>
                    <a:lstStyle/>
                    <a:p>
                      <a:r>
                        <a:rPr lang="en-US" sz="2000" b="0" i="0">
                          <a:latin typeface="Times New Roman" panose="02020603050405020304" pitchFamily="18" charset="0"/>
                          <a:cs typeface="Times New Roman" panose="02020603050405020304" pitchFamily="18" charset="0"/>
                        </a:rPr>
                        <a:t>C</a:t>
                      </a:r>
                      <a:r>
                        <a:rPr lang="vi-VN" sz="2000" b="0" i="0">
                          <a:latin typeface="Times New Roman" panose="02020603050405020304" pitchFamily="18" charset="0"/>
                          <a:cs typeface="Times New Roman" panose="02020603050405020304" pitchFamily="18" charset="0"/>
                        </a:rPr>
                        <a:t>h</a:t>
                      </a:r>
                      <a:r>
                        <a:rPr lang="en-US" sz="2000" b="0" i="0">
                          <a:latin typeface="Times New Roman" panose="02020603050405020304" pitchFamily="18" charset="0"/>
                          <a:cs typeface="Times New Roman" panose="02020603050405020304" pitchFamily="18" charset="0"/>
                        </a:rPr>
                        <a:t>u</a:t>
                      </a:r>
                      <a:r>
                        <a:rPr lang="vi-VN" sz="2000" b="0" i="0">
                          <a:latin typeface="Times New Roman" panose="02020603050405020304" pitchFamily="18" charset="0"/>
                          <a:cs typeface="Times New Roman" panose="02020603050405020304" pitchFamily="18" charset="0"/>
                        </a:rPr>
                        <a:t>ẩn đoán giai đoạn</a:t>
                      </a:r>
                      <a:endParaRPr lang="en-US" sz="2000" b="0" i="0">
                        <a:latin typeface="Times New Roman" panose="02020603050405020304" pitchFamily="18" charset="0"/>
                        <a:cs typeface="Times New Roman" panose="02020603050405020304" pitchFamily="18" charset="0"/>
                      </a:endParaRPr>
                    </a:p>
                  </a:txBody>
                  <a:tcPr marL="68580" marR="68580" marT="34290" marB="34290"/>
                </a:tc>
                <a:tc>
                  <a:txBody>
                    <a:bodyPr/>
                    <a:lstStyle/>
                    <a:p>
                      <a:r>
                        <a:rPr lang="vi-VN" sz="2000" b="0" i="0">
                          <a:latin typeface="Times New Roman" panose="02020603050405020304" pitchFamily="18" charset="0"/>
                          <a:cs typeface="Times New Roman" panose="02020603050405020304" pitchFamily="18" charset="0"/>
                        </a:rPr>
                        <a:t>Đánh giá sự xâm lấn và lan tràn của ung thư</a:t>
                      </a:r>
                      <a:endParaRPr lang="en-US" sz="2000" b="0" i="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221111947"/>
                  </a:ext>
                </a:extLst>
              </a:tr>
            </a:tbl>
          </a:graphicData>
        </a:graphic>
      </p:graphicFrame>
      <p:sp>
        <p:nvSpPr>
          <p:cNvPr id="8" name="TextBox 7"/>
          <p:cNvSpPr txBox="1"/>
          <p:nvPr/>
        </p:nvSpPr>
        <p:spPr>
          <a:xfrm>
            <a:off x="381000" y="2583895"/>
            <a:ext cx="11201399" cy="3477875"/>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1.4.1. Các triệu chứng lâm sàng giúp chuẩn đoán</a:t>
            </a:r>
          </a:p>
          <a:p>
            <a:r>
              <a:rPr lang="vi-VN" sz="2000">
                <a:latin typeface="Times New Roman" panose="02020603050405020304" pitchFamily="18" charset="0"/>
                <a:cs typeface="Times New Roman" panose="02020603050405020304" pitchFamily="18" charset="0"/>
              </a:rPr>
              <a:t>Gồm 2 nhóm chính: Triệu chứng báo hiệu ung thư &amp; các triệu chứng rõ rệt. </a:t>
            </a:r>
            <a:endParaRPr lang="en-US" sz="2000">
              <a:latin typeface="Times New Roman" panose="02020603050405020304" pitchFamily="18" charset="0"/>
              <a:cs typeface="Times New Roman" panose="02020603050405020304" pitchFamily="18" charset="0"/>
            </a:endParaRPr>
          </a:p>
          <a:p>
            <a:pPr marL="342900" indent="-342900">
              <a:buAutoNum type="alphaLcPeriod"/>
            </a:pPr>
            <a:r>
              <a:rPr lang="vi-VN" sz="2000" b="1">
                <a:latin typeface="Times New Roman" panose="02020603050405020304" pitchFamily="18" charset="0"/>
                <a:cs typeface="Times New Roman" panose="02020603050405020304" pitchFamily="18" charset="0"/>
              </a:rPr>
              <a:t>Triệu c</a:t>
            </a:r>
            <a:r>
              <a:rPr lang="en-US" sz="2000" b="1">
                <a:latin typeface="Times New Roman" panose="02020603050405020304" pitchFamily="18" charset="0"/>
                <a:cs typeface="Times New Roman" panose="02020603050405020304" pitchFamily="18" charset="0"/>
              </a:rPr>
              <a:t>h</a:t>
            </a:r>
            <a:r>
              <a:rPr lang="vi-VN" sz="2000" b="1">
                <a:latin typeface="Times New Roman" panose="02020603050405020304" pitchFamily="18" charset="0"/>
                <a:cs typeface="Times New Roman" panose="02020603050405020304" pitchFamily="18" charset="0"/>
              </a:rPr>
              <a:t>ứng báo hiệu ung thư: </a:t>
            </a:r>
            <a:endParaRPr lang="en-US" sz="2000" b="1">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Là những triệu chứng lâm sàng xuất hiện tương đối sớm, thường nghèo nàn, ít đặc hiệu, ít ảnh hưởng tới người bệnh nên dễ bị bỏ qua</a:t>
            </a:r>
            <a:r>
              <a:rPr lang="en-US" sz="2000">
                <a:latin typeface="Times New Roman" panose="02020603050405020304" pitchFamily="18" charset="0"/>
                <a:cs typeface="Times New Roman" panose="02020603050405020304" pitchFamily="18" charset="0"/>
              </a:rPr>
              <a:t>:</a:t>
            </a:r>
          </a:p>
          <a:p>
            <a:pPr marL="257175" indent="-257175">
              <a:buFontTx/>
              <a:buChar char="-"/>
            </a:pPr>
            <a:r>
              <a:rPr lang="vi-VN" sz="2000">
                <a:latin typeface="Times New Roman" panose="02020603050405020304" pitchFamily="18" charset="0"/>
                <a:cs typeface="Times New Roman" panose="02020603050405020304" pitchFamily="18" charset="0"/>
              </a:rPr>
              <a:t>Ho kéo dài là triệu chứng sớm của ung thư phế quản</a:t>
            </a:r>
            <a:r>
              <a:rPr lang="en-US" sz="2000">
                <a:latin typeface="Times New Roman" panose="02020603050405020304" pitchFamily="18" charset="0"/>
                <a:cs typeface="Times New Roman" panose="02020603050405020304" pitchFamily="18" charset="0"/>
              </a:rPr>
              <a:t>.</a:t>
            </a:r>
          </a:p>
          <a:p>
            <a:pPr marL="257175" indent="-257175">
              <a:buFontTx/>
              <a:buChar char="-"/>
            </a:pPr>
            <a:r>
              <a:rPr lang="vi-VN" sz="2000">
                <a:latin typeface="Times New Roman" panose="02020603050405020304" pitchFamily="18" charset="0"/>
                <a:cs typeface="Times New Roman" panose="02020603050405020304" pitchFamily="18" charset="0"/>
              </a:rPr>
              <a:t>Xuất huyết, tiết dịch bất thường: </a:t>
            </a:r>
            <a:r>
              <a:rPr lang="en-US" sz="2000">
                <a:latin typeface="Times New Roman" panose="02020603050405020304" pitchFamily="18" charset="0"/>
                <a:cs typeface="Times New Roman" panose="02020603050405020304" pitchFamily="18" charset="0"/>
              </a:rPr>
              <a:t>ung thu</a:t>
            </a:r>
            <a:r>
              <a:rPr lang="vi-VN" sz="2000">
                <a:latin typeface="Times New Roman" panose="02020603050405020304" pitchFamily="18" charset="0"/>
                <a:cs typeface="Times New Roman" panose="02020603050405020304" pitchFamily="18" charset="0"/>
              </a:rPr>
              <a:t> tử cung; </a:t>
            </a:r>
            <a:r>
              <a:rPr lang="en-US" sz="2000">
                <a:latin typeface="Times New Roman" panose="02020603050405020304" pitchFamily="18" charset="0"/>
                <a:cs typeface="Times New Roman" panose="02020603050405020304" pitchFamily="18" charset="0"/>
              </a:rPr>
              <a:t>ung th</a:t>
            </a:r>
            <a:r>
              <a:rPr lang="vi-VN" sz="2000">
                <a:latin typeface="Times New Roman" panose="02020603050405020304" pitchFamily="18" charset="0"/>
                <a:cs typeface="Times New Roman" panose="02020603050405020304" pitchFamily="18" charset="0"/>
              </a:rPr>
              <a:t>ư đại tràng; </a:t>
            </a:r>
            <a:r>
              <a:rPr lang="en-US" sz="2000">
                <a:latin typeface="Times New Roman" panose="02020603050405020304" pitchFamily="18" charset="0"/>
                <a:cs typeface="Times New Roman" panose="02020603050405020304" pitchFamily="18" charset="0"/>
              </a:rPr>
              <a:t>ung th</a:t>
            </a:r>
            <a:r>
              <a:rPr lang="vi-VN" sz="2000">
                <a:latin typeface="Times New Roman" panose="02020603050405020304" pitchFamily="18" charset="0"/>
                <a:cs typeface="Times New Roman" panose="02020603050405020304" pitchFamily="18" charset="0"/>
              </a:rPr>
              <a:t>ư vú </a:t>
            </a:r>
            <a:endParaRPr lang="en-US" sz="2000">
              <a:latin typeface="Times New Roman" panose="02020603050405020304" pitchFamily="18" charset="0"/>
              <a:cs typeface="Times New Roman" panose="02020603050405020304" pitchFamily="18" charset="0"/>
            </a:endParaRPr>
          </a:p>
          <a:p>
            <a:pPr marL="257175" indent="-257175">
              <a:buFontTx/>
              <a:buChar char="-"/>
            </a:pPr>
            <a:r>
              <a:rPr lang="vi-VN" sz="2000">
                <a:latin typeface="Times New Roman" panose="02020603050405020304" pitchFamily="18" charset="0"/>
                <a:cs typeface="Times New Roman" panose="02020603050405020304" pitchFamily="18" charset="0"/>
              </a:rPr>
              <a:t>Nổi u cục cứng phát triển nhanh: báo động </a:t>
            </a:r>
            <a:r>
              <a:rPr lang="en-US" sz="2000">
                <a:latin typeface="Times New Roman" panose="02020603050405020304" pitchFamily="18" charset="0"/>
                <a:cs typeface="Times New Roman" panose="02020603050405020304" pitchFamily="18" charset="0"/>
              </a:rPr>
              <a:t>ung th</a:t>
            </a:r>
            <a:r>
              <a:rPr lang="vi-VN" sz="2000">
                <a:latin typeface="Times New Roman" panose="02020603050405020304" pitchFamily="18" charset="0"/>
                <a:cs typeface="Times New Roman" panose="02020603050405020304" pitchFamily="18" charset="0"/>
              </a:rPr>
              <a:t>ư vú, </a:t>
            </a:r>
            <a:r>
              <a:rPr lang="en-US" sz="2000">
                <a:latin typeface="Times New Roman" panose="02020603050405020304" pitchFamily="18" charset="0"/>
                <a:cs typeface="Times New Roman" panose="02020603050405020304" pitchFamily="18" charset="0"/>
              </a:rPr>
              <a:t>ung th</a:t>
            </a:r>
            <a:r>
              <a:rPr lang="vi-VN" sz="2000">
                <a:latin typeface="Times New Roman" panose="02020603050405020304" pitchFamily="18" charset="0"/>
                <a:cs typeface="Times New Roman" panose="02020603050405020304" pitchFamily="18" charset="0"/>
              </a:rPr>
              <a:t>ư phần mềm </a:t>
            </a:r>
            <a:endParaRPr lang="en-US" sz="2000">
              <a:latin typeface="Times New Roman" panose="02020603050405020304" pitchFamily="18" charset="0"/>
              <a:cs typeface="Times New Roman" panose="02020603050405020304" pitchFamily="18" charset="0"/>
            </a:endParaRPr>
          </a:p>
          <a:p>
            <a:pPr marL="257175" indent="-257175">
              <a:buFontTx/>
              <a:buChar char="-"/>
            </a:pPr>
            <a:r>
              <a:rPr lang="vi-VN" sz="2000">
                <a:latin typeface="Times New Roman" panose="02020603050405020304" pitchFamily="18" charset="0"/>
                <a:cs typeface="Times New Roman" panose="02020603050405020304" pitchFamily="18" charset="0"/>
              </a:rPr>
              <a:t>Vết loét dai dẳng khó liền: báo động </a:t>
            </a:r>
            <a:r>
              <a:rPr lang="en-US" sz="2000">
                <a:latin typeface="Times New Roman" panose="02020603050405020304" pitchFamily="18" charset="0"/>
                <a:cs typeface="Times New Roman" panose="02020603050405020304" pitchFamily="18" charset="0"/>
              </a:rPr>
              <a:t>ưng thư</a:t>
            </a:r>
            <a:r>
              <a:rPr lang="vi-VN" sz="2000">
                <a:latin typeface="Times New Roman" panose="02020603050405020304" pitchFamily="18" charset="0"/>
                <a:cs typeface="Times New Roman" panose="02020603050405020304" pitchFamily="18" charset="0"/>
              </a:rPr>
              <a:t> môi, lưỡi, dạ dày. </a:t>
            </a:r>
            <a:endParaRPr lang="en-US" sz="2000">
              <a:latin typeface="Times New Roman" panose="02020603050405020304" pitchFamily="18" charset="0"/>
              <a:cs typeface="Times New Roman" panose="02020603050405020304" pitchFamily="18" charset="0"/>
            </a:endParaRPr>
          </a:p>
          <a:p>
            <a:pPr marL="257175" indent="-257175">
              <a:buFontTx/>
              <a:buChar char="-"/>
            </a:pPr>
            <a:r>
              <a:rPr lang="vi-VN" sz="2000">
                <a:latin typeface="Times New Roman" panose="02020603050405020304" pitchFamily="18" charset="0"/>
                <a:cs typeface="Times New Roman" panose="02020603050405020304" pitchFamily="18" charset="0"/>
              </a:rPr>
              <a:t>Thay đổi tính chất, kích thước nốt ruồi: báo hiệu ung thư hắc tố. </a:t>
            </a:r>
            <a:endParaRPr lang="en-US" sz="2000">
              <a:latin typeface="Times New Roman" panose="02020603050405020304" pitchFamily="18" charset="0"/>
              <a:cs typeface="Times New Roman" panose="02020603050405020304" pitchFamily="18" charset="0"/>
            </a:endParaRPr>
          </a:p>
          <a:p>
            <a:pPr marL="257175" indent="-257175">
              <a:buFontTx/>
              <a:buChar char="-"/>
            </a:pPr>
            <a:r>
              <a:rPr lang="vi-VN" sz="2000">
                <a:latin typeface="Times New Roman" panose="02020603050405020304" pitchFamily="18" charset="0"/>
                <a:cs typeface="Times New Roman" panose="02020603050405020304" pitchFamily="18" charset="0"/>
              </a:rPr>
              <a:t>Nổi hạch bất thương, cứng, ít đau: báo hiệu hạch ác tính</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5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11201400" cy="5324535"/>
          </a:xfrm>
          <a:prstGeom prst="rect">
            <a:avLst/>
          </a:prstGeom>
          <a:noFill/>
        </p:spPr>
        <p:txBody>
          <a:bodyPr wrap="square" rtlCol="0">
            <a:spAutoFit/>
          </a:bodyPr>
          <a:lstStyle/>
          <a:p>
            <a:r>
              <a:rPr lang="vi-VN" sz="2000" b="1">
                <a:latin typeface="Times New Roman" panose="02020603050405020304" pitchFamily="18" charset="0"/>
                <a:cs typeface="Times New Roman" panose="02020603050405020304" pitchFamily="18" charset="0"/>
              </a:rPr>
              <a:t>b. Các triệu chứng rõ rệt: </a:t>
            </a:r>
            <a:endParaRPr lang="en-US" sz="2000" b="1">
              <a:latin typeface="Times New Roman" panose="02020603050405020304" pitchFamily="18" charset="0"/>
              <a:cs typeface="Times New Roman" panose="02020603050405020304" pitchFamily="18" charset="0"/>
            </a:endParaRPr>
          </a:p>
          <a:p>
            <a:pPr marL="214313" indent="-214313">
              <a:buFontTx/>
              <a:buChar char="-"/>
            </a:pPr>
            <a:r>
              <a:rPr lang="vi-VN" sz="2000">
                <a:latin typeface="Times New Roman" panose="02020603050405020304" pitchFamily="18" charset="0"/>
                <a:cs typeface="Times New Roman" panose="02020603050405020304" pitchFamily="18" charset="0"/>
              </a:rPr>
              <a:t>Sụt cân: có thể sụt 5 – 10 kg trong vòng vài tháng khi bệnh ở giai đoạn rõ rệt &amp; muộn.</a:t>
            </a:r>
            <a:endParaRPr lang="en-US" sz="2000">
              <a:latin typeface="Times New Roman" panose="02020603050405020304" pitchFamily="18" charset="0"/>
              <a:cs typeface="Times New Roman" panose="02020603050405020304" pitchFamily="18" charset="0"/>
            </a:endParaRPr>
          </a:p>
          <a:p>
            <a:pPr marL="214313" indent="-214313">
              <a:buFontTx/>
              <a:buChar char="-"/>
            </a:pPr>
            <a:r>
              <a:rPr lang="vi-VN" sz="2000">
                <a:latin typeface="Times New Roman" panose="02020603050405020304" pitchFamily="18" charset="0"/>
                <a:cs typeface="Times New Roman" panose="02020603050405020304" pitchFamily="18" charset="0"/>
              </a:rPr>
              <a:t>Đau: Là triệu chúng hay gặp và thường xuất hiện ở giai đoạn muộn; đau do tổ chức </a:t>
            </a:r>
            <a:r>
              <a:rPr lang="en-US" sz="2000">
                <a:latin typeface="Times New Roman" panose="02020603050405020304" pitchFamily="18" charset="0"/>
                <a:cs typeface="Times New Roman" panose="02020603050405020304" pitchFamily="18" charset="0"/>
              </a:rPr>
              <a:t>ung th</a:t>
            </a:r>
            <a:r>
              <a:rPr lang="vi-VN" sz="2000">
                <a:latin typeface="Times New Roman" panose="02020603050405020304" pitchFamily="18" charset="0"/>
                <a:cs typeface="Times New Roman" panose="02020603050405020304" pitchFamily="18" charset="0"/>
              </a:rPr>
              <a:t>ư xâm lấn, phá hủy các tổ chức xung quanh, người bệnh có thể chết vì đau &amp; suy kiệt. </a:t>
            </a:r>
            <a:endParaRPr lang="en-US" sz="2000">
              <a:latin typeface="Times New Roman" panose="02020603050405020304" pitchFamily="18" charset="0"/>
              <a:cs typeface="Times New Roman" panose="02020603050405020304" pitchFamily="18" charset="0"/>
            </a:endParaRPr>
          </a:p>
          <a:p>
            <a:pPr marL="214313" indent="-214313">
              <a:buFontTx/>
              <a:buChar char="-"/>
            </a:pPr>
            <a:r>
              <a:rPr lang="vi-VN" sz="2000">
                <a:latin typeface="Times New Roman" panose="02020603050405020304" pitchFamily="18" charset="0"/>
                <a:cs typeface="Times New Roman" panose="02020603050405020304" pitchFamily="18" charset="0"/>
              </a:rPr>
              <a:t>Hội chứng bít tắc: Do khối u thuộc các tạng rống phát triển gây bít tắc, gặp trong </a:t>
            </a:r>
            <a:r>
              <a:rPr lang="en-US" sz="2000">
                <a:latin typeface="Times New Roman" panose="02020603050405020304" pitchFamily="18" charset="0"/>
                <a:cs typeface="Times New Roman" panose="02020603050405020304" pitchFamily="18" charset="0"/>
              </a:rPr>
              <a:t>unh th</a:t>
            </a:r>
            <a:r>
              <a:rPr lang="vi-VN" sz="2000">
                <a:latin typeface="Times New Roman" panose="02020603050405020304" pitchFamily="18" charset="0"/>
                <a:cs typeface="Times New Roman" panose="02020603050405020304" pitchFamily="18" charset="0"/>
              </a:rPr>
              <a:t>ư đại trực tràng, </a:t>
            </a:r>
            <a:r>
              <a:rPr lang="en-US" sz="2000">
                <a:latin typeface="Times New Roman" panose="02020603050405020304" pitchFamily="18" charset="0"/>
                <a:cs typeface="Times New Roman" panose="02020603050405020304" pitchFamily="18" charset="0"/>
              </a:rPr>
              <a:t>unh th</a:t>
            </a:r>
            <a:r>
              <a:rPr lang="vi-VN" sz="2000">
                <a:latin typeface="Times New Roman" panose="02020603050405020304" pitchFamily="18" charset="0"/>
                <a:cs typeface="Times New Roman" panose="02020603050405020304" pitchFamily="18" charset="0"/>
              </a:rPr>
              <a:t>ư tiền lệt tuyến, </a:t>
            </a:r>
            <a:r>
              <a:rPr lang="en-US" sz="2000">
                <a:latin typeface="Times New Roman" panose="02020603050405020304" pitchFamily="18" charset="0"/>
                <a:cs typeface="Times New Roman" panose="02020603050405020304" pitchFamily="18" charset="0"/>
              </a:rPr>
              <a:t>ung th</a:t>
            </a:r>
            <a:r>
              <a:rPr lang="vi-VN" sz="2000">
                <a:latin typeface="Times New Roman" panose="02020603050405020304" pitchFamily="18" charset="0"/>
                <a:cs typeface="Times New Roman" panose="02020603050405020304" pitchFamily="18" charset="0"/>
              </a:rPr>
              <a:t>ư hang vị. </a:t>
            </a:r>
            <a:endParaRPr lang="en-US" sz="2000">
              <a:latin typeface="Times New Roman" panose="02020603050405020304" pitchFamily="18" charset="0"/>
              <a:cs typeface="Times New Roman" panose="02020603050405020304" pitchFamily="18" charset="0"/>
            </a:endParaRPr>
          </a:p>
          <a:p>
            <a:pPr marL="214313" indent="-214313">
              <a:buFontTx/>
              <a:buChar char="-"/>
            </a:pPr>
            <a:r>
              <a:rPr lang="vi-VN" sz="2000">
                <a:latin typeface="Times New Roman" panose="02020603050405020304" pitchFamily="18" charset="0"/>
                <a:cs typeface="Times New Roman" panose="02020603050405020304" pitchFamily="18" charset="0"/>
              </a:rPr>
              <a:t>Triệu chứng xâm lấn và chèn ép: Như </a:t>
            </a:r>
            <a:r>
              <a:rPr lang="en-US" sz="2000">
                <a:latin typeface="Times New Roman" panose="02020603050405020304" pitchFamily="18" charset="0"/>
                <a:cs typeface="Times New Roman" panose="02020603050405020304" pitchFamily="18" charset="0"/>
              </a:rPr>
              <a:t>ung th</a:t>
            </a:r>
            <a:r>
              <a:rPr lang="vi-VN" sz="2000">
                <a:latin typeface="Times New Roman" panose="02020603050405020304" pitchFamily="18" charset="0"/>
                <a:cs typeface="Times New Roman" panose="02020603050405020304" pitchFamily="18" charset="0"/>
              </a:rPr>
              <a:t>ư phế quản chèn tĩnh mạch chủ trên gây phù áo khoác; </a:t>
            </a:r>
            <a:r>
              <a:rPr lang="en-US" sz="2000">
                <a:latin typeface="Times New Roman" panose="02020603050405020304" pitchFamily="18" charset="0"/>
                <a:cs typeface="Times New Roman" panose="02020603050405020304" pitchFamily="18" charset="0"/>
              </a:rPr>
              <a:t>ung th</a:t>
            </a:r>
            <a:r>
              <a:rPr lang="vi-VN" sz="2000">
                <a:latin typeface="Times New Roman" panose="02020603050405020304" pitchFamily="18" charset="0"/>
                <a:cs typeface="Times New Roman" panose="02020603050405020304" pitchFamily="18" charset="0"/>
              </a:rPr>
              <a:t>ư vòm chèn gây liệt TK sọ não; </a:t>
            </a:r>
            <a:r>
              <a:rPr lang="en-US" sz="2000">
                <a:latin typeface="Times New Roman" panose="02020603050405020304" pitchFamily="18" charset="0"/>
                <a:cs typeface="Times New Roman" panose="02020603050405020304" pitchFamily="18" charset="0"/>
              </a:rPr>
              <a:t>ung th</a:t>
            </a:r>
            <a:r>
              <a:rPr lang="vi-VN" sz="2000">
                <a:latin typeface="Times New Roman" panose="02020603050405020304" pitchFamily="18" charset="0"/>
                <a:cs typeface="Times New Roman" panose="02020603050405020304" pitchFamily="18" charset="0"/>
              </a:rPr>
              <a:t>ư cổ tử cung ép niệu quản gây phù, vô niệu... </a:t>
            </a:r>
            <a:endParaRPr lang="en-US" sz="2000">
              <a:latin typeface="Times New Roman" panose="02020603050405020304" pitchFamily="18" charset="0"/>
              <a:cs typeface="Times New Roman" panose="02020603050405020304" pitchFamily="18" charset="0"/>
            </a:endParaRPr>
          </a:p>
          <a:p>
            <a:pPr marL="214313" indent="-214313">
              <a:buFontTx/>
              <a:buChar char="-"/>
            </a:pPr>
            <a:r>
              <a:rPr lang="vi-VN" sz="2000">
                <a:latin typeface="Times New Roman" panose="02020603050405020304" pitchFamily="18" charset="0"/>
                <a:cs typeface="Times New Roman" panose="02020603050405020304" pitchFamily="18" charset="0"/>
              </a:rPr>
              <a:t>Triệu chứng di căn: Theo đường bạch mạch di căn hạch; theo đường máu di căn các tạng gan, phổi; di căn màng phổi gây tràn dịch màng phổi; di căn phúc mạc gây cổ chứng; di căn xương gây gãy xương bệnh l</a:t>
            </a:r>
            <a:r>
              <a:rPr lang="en-US" sz="2000">
                <a:latin typeface="Times New Roman" panose="02020603050405020304" pitchFamily="18" charset="0"/>
                <a:cs typeface="Times New Roman" panose="02020603050405020304" pitchFamily="18" charset="0"/>
              </a:rPr>
              <a:t>ý</a:t>
            </a:r>
            <a:r>
              <a:rPr lang="vi-VN"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cs typeface="Times New Roman" panose="02020603050405020304" pitchFamily="18" charset="0"/>
            </a:endParaRPr>
          </a:p>
          <a:p>
            <a:r>
              <a:rPr lang="vi-VN" sz="2000" b="1">
                <a:latin typeface="Times New Roman" panose="02020603050405020304" pitchFamily="18" charset="0"/>
                <a:cs typeface="Times New Roman" panose="02020603050405020304" pitchFamily="18" charset="0"/>
              </a:rPr>
              <a:t>c. Hội chứng cận ung thư </a:t>
            </a:r>
            <a:endParaRPr lang="en-US" sz="2000" b="1">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Là các triệu chứng lâm sàng và sinh học do hoạt động mang tính nội tiết của một số ung thư: </a:t>
            </a:r>
            <a:endParaRPr lang="en-US" sz="2000">
              <a:latin typeface="Times New Roman" panose="02020603050405020304" pitchFamily="18" charset="0"/>
              <a:cs typeface="Times New Roman" panose="02020603050405020304" pitchFamily="18" charset="0"/>
            </a:endParaRPr>
          </a:p>
          <a:p>
            <a:pPr marL="214313" indent="-214313">
              <a:buFontTx/>
              <a:buChar char="-"/>
            </a:pPr>
            <a:r>
              <a:rPr lang="vi-VN" sz="2000">
                <a:latin typeface="Times New Roman" panose="02020603050405020304" pitchFamily="18" charset="0"/>
                <a:cs typeface="Times New Roman" panose="02020603050405020304" pitchFamily="18" charset="0"/>
              </a:rPr>
              <a:t>Sốt kéo dài không rõ nguyên nhân: là triệu chứng cận ung thư của bệnh Hodgkin, u lympho ác tính... </a:t>
            </a:r>
            <a:endParaRPr lang="en-US" sz="2000">
              <a:latin typeface="Times New Roman" panose="02020603050405020304" pitchFamily="18" charset="0"/>
              <a:cs typeface="Times New Roman" panose="02020603050405020304" pitchFamily="18" charset="0"/>
            </a:endParaRPr>
          </a:p>
          <a:p>
            <a:pPr marL="214313" indent="-214313">
              <a:buFontTx/>
              <a:buChar char="-"/>
            </a:pPr>
            <a:r>
              <a:rPr lang="vi-VN" sz="2000">
                <a:latin typeface="Times New Roman" panose="02020603050405020304" pitchFamily="18" charset="0"/>
                <a:cs typeface="Times New Roman" panose="02020603050405020304" pitchFamily="18" charset="0"/>
              </a:rPr>
              <a:t>K phế quản nhất là loại tế bào nhỏ hay tiết ra các chất nội tiết như STH gây ra phì đại đầu chi, tiết extrogen gây vú to ở nam giới, hoặc tiết HAD gây ra hội chứng Schwart – Bartter phù, nhiễm độc da. </a:t>
            </a:r>
            <a:endParaRPr lang="en-US" sz="2000">
              <a:latin typeface="Times New Roman" panose="02020603050405020304" pitchFamily="18" charset="0"/>
              <a:cs typeface="Times New Roman" panose="02020603050405020304" pitchFamily="18" charset="0"/>
            </a:endParaRPr>
          </a:p>
          <a:p>
            <a:pPr marL="214313" indent="-214313">
              <a:buFontTx/>
              <a:buChar char="-"/>
            </a:pPr>
            <a:r>
              <a:rPr lang="vi-VN" sz="2000">
                <a:latin typeface="Times New Roman" panose="02020603050405020304" pitchFamily="18" charset="0"/>
                <a:cs typeface="Times New Roman" panose="02020603050405020304" pitchFamily="18" charset="0"/>
              </a:rPr>
              <a:t>K tụy, giáp, vú có thể tiết ACTH gây hội chứng Cusching </a:t>
            </a:r>
            <a:endParaRPr lang="en-US" sz="2000">
              <a:latin typeface="Times New Roman" panose="02020603050405020304" pitchFamily="18" charset="0"/>
              <a:cs typeface="Times New Roman" panose="02020603050405020304" pitchFamily="18" charset="0"/>
            </a:endParaRPr>
          </a:p>
          <a:p>
            <a:pPr marL="214313" indent="-214313">
              <a:buFontTx/>
              <a:buChar char="-"/>
            </a:pPr>
            <a:r>
              <a:rPr lang="vi-VN" sz="2000">
                <a:latin typeface="Times New Roman" panose="02020603050405020304" pitchFamily="18" charset="0"/>
                <a:cs typeface="Times New Roman" panose="02020603050405020304" pitchFamily="18" charset="0"/>
              </a:rPr>
              <a:t>K thận, K phổi dạng biểu bì, K phụ khoa hay thấy hội chứng thyroxin huyết cao, canxi huyết cao.</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03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11201400" cy="6247864"/>
          </a:xfrm>
          <a:prstGeom prst="rect">
            <a:avLst/>
          </a:prstGeom>
          <a:noFill/>
        </p:spPr>
        <p:txBody>
          <a:bodyPr wrap="square" rtlCol="0">
            <a:spAutoFit/>
          </a:bodyPr>
          <a:lstStyle/>
          <a:p>
            <a:r>
              <a:rPr lang="en-US" sz="2200" b="1">
                <a:latin typeface="Times New Roman" panose="02020603050405020304" pitchFamily="18" charset="0"/>
                <a:cs typeface="Times New Roman" panose="02020603050405020304" pitchFamily="18" charset="0"/>
              </a:rPr>
              <a:t>1.5 Điều trị ung th</a:t>
            </a:r>
            <a:r>
              <a:rPr lang="vi-VN" sz="2200" b="1">
                <a:latin typeface="Times New Roman" panose="02020603050405020304" pitchFamily="18" charset="0"/>
                <a:cs typeface="Times New Roman" panose="02020603050405020304" pitchFamily="18" charset="0"/>
              </a:rPr>
              <a:t>ư</a:t>
            </a:r>
            <a:endParaRPr lang="en-US" sz="2200" b="1">
              <a:latin typeface="Times New Roman" panose="02020603050405020304" pitchFamily="18" charset="0"/>
              <a:cs typeface="Times New Roman" panose="02020603050405020304" pitchFamily="18" charset="0"/>
            </a:endParaRPr>
          </a:p>
          <a:p>
            <a:pPr marL="214313" indent="-214313">
              <a:buFontTx/>
              <a:buChar char="-"/>
            </a:pPr>
            <a:r>
              <a:rPr lang="en-US" sz="2000">
                <a:latin typeface="Times New Roman" panose="02020603050405020304" pitchFamily="18" charset="0"/>
                <a:cs typeface="Times New Roman" panose="02020603050405020304" pitchFamily="18" charset="0"/>
              </a:rPr>
              <a:t>Mục tiêu: Loại bỏ hoàn toàn khối u mà không làm tổn th</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ơng phần còn lại của c</a:t>
            </a:r>
            <a:r>
              <a:rPr lang="vi-VN" sz="2000">
                <a:latin typeface="Times New Roman" panose="02020603050405020304" pitchFamily="18" charset="0"/>
                <a:cs typeface="Times New Roman" panose="02020603050405020304" pitchFamily="18" charset="0"/>
              </a:rPr>
              <a:t>ơ</a:t>
            </a:r>
            <a:r>
              <a:rPr lang="en-US" sz="2000">
                <a:latin typeface="Times New Roman" panose="02020603050405020304" pitchFamily="18" charset="0"/>
                <a:cs typeface="Times New Roman" panose="02020603050405020304" pitchFamily="18" charset="0"/>
              </a:rPr>
              <a:t> thể.</a:t>
            </a:r>
          </a:p>
          <a:p>
            <a:pPr marL="214313" indent="-214313">
              <a:buFontTx/>
              <a:buChar char="-"/>
            </a:pPr>
            <a:r>
              <a:rPr lang="vi-VN" sz="2000">
                <a:latin typeface="Times New Roman" panose="02020603050405020304" pitchFamily="18" charset="0"/>
                <a:cs typeface="Times New Roman" panose="02020603050405020304" pitchFamily="18" charset="0"/>
              </a:rPr>
              <a:t>Việc chọn lựa phương pháp điều trị phụ thuộc vào vị trí và độ (grade) của khối u, giai đoạn của bệnh, cũng như tổng trạng của bệnh nhân</a:t>
            </a:r>
            <a:r>
              <a:rPr lang="en-US" sz="2000">
                <a:latin typeface="Times New Roman" panose="02020603050405020304" pitchFamily="18" charset="0"/>
                <a:cs typeface="Times New Roman" panose="02020603050405020304" pitchFamily="18" charset="0"/>
              </a:rPr>
              <a:t>.</a:t>
            </a:r>
          </a:p>
          <a:p>
            <a:r>
              <a:rPr lang="en-US" sz="2000" b="1">
                <a:latin typeface="Times New Roman" panose="02020603050405020304" pitchFamily="18" charset="0"/>
                <a:cs typeface="Times New Roman" panose="02020603050405020304" pitchFamily="18" charset="0"/>
              </a:rPr>
              <a:t>1.5.1. Phẫu thuật</a:t>
            </a:r>
          </a:p>
          <a:p>
            <a:pPr marL="257175" indent="-257175">
              <a:buFontTx/>
              <a:buChar char="-"/>
            </a:pPr>
            <a:r>
              <a:rPr lang="vi-VN" sz="2000">
                <a:latin typeface="Times New Roman" panose="02020603050405020304" pitchFamily="18" charset="0"/>
                <a:cs typeface="Times New Roman" panose="02020603050405020304" pitchFamily="18" charset="0"/>
              </a:rPr>
              <a:t>Mục đích là có thể cắt bỏ chỉ khối u đơn thuần hoặc toàn bộ cơ quan</a:t>
            </a:r>
            <a:r>
              <a:rPr lang="en-US" sz="2000">
                <a:latin typeface="Times New Roman" panose="02020603050405020304" pitchFamily="18" charset="0"/>
                <a:cs typeface="Times New Roman" panose="02020603050405020304" pitchFamily="18" charset="0"/>
              </a:rPr>
              <a:t> (th</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ờng dùng điều trị khối u còn khu trú)</a:t>
            </a:r>
          </a:p>
          <a:p>
            <a:pPr marL="257175" indent="-257175">
              <a:buFontTx/>
              <a:buChar char="-"/>
            </a:pPr>
            <a:r>
              <a:rPr lang="en-US" sz="2000">
                <a:latin typeface="Times New Roman" panose="02020603050405020304" pitchFamily="18" charset="0"/>
                <a:cs typeface="Times New Roman" panose="02020603050405020304" pitchFamily="18" charset="0"/>
              </a:rPr>
              <a:t>Đôi khi đ</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ợc dùng để kiểm soát triệu chứng (điều trị tạm thời).</a:t>
            </a:r>
          </a:p>
          <a:p>
            <a:r>
              <a:rPr lang="en-US" sz="2000" b="1">
                <a:latin typeface="Times New Roman" panose="02020603050405020304" pitchFamily="18" charset="0"/>
                <a:cs typeface="Times New Roman" panose="02020603050405020304" pitchFamily="18" charset="0"/>
              </a:rPr>
              <a:t>1.5.2 Hóa trị liệu</a:t>
            </a:r>
          </a:p>
          <a:p>
            <a:r>
              <a:rPr lang="vi-VN" sz="2000">
                <a:latin typeface="Times New Roman" panose="02020603050405020304" pitchFamily="18" charset="0"/>
                <a:cs typeface="Times New Roman" panose="02020603050405020304" pitchFamily="18" charset="0"/>
              </a:rPr>
              <a:t>Hóa trị liệu là điều trị ung thư bằng thuốc</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có khả năng tiêu diệt tế bào ung thư</a:t>
            </a:r>
            <a:r>
              <a:rPr lang="en-US" sz="2000">
                <a:latin typeface="Times New Roman" panose="02020603050405020304" pitchFamily="18" charset="0"/>
                <a:cs typeface="Times New Roman" panose="02020603050405020304" pitchFamily="18" charset="0"/>
              </a:rPr>
              <a:t>.</a:t>
            </a:r>
          </a:p>
          <a:p>
            <a:r>
              <a:rPr lang="vi-VN" sz="2000" b="1">
                <a:latin typeface="Times New Roman" panose="02020603050405020304" pitchFamily="18" charset="0"/>
                <a:cs typeface="Times New Roman" panose="02020603050405020304" pitchFamily="18" charset="0"/>
              </a:rPr>
              <a:t>1.5.3 Miễn dịch trị liệu (Tăng cường hệ miễn dịch)</a:t>
            </a:r>
            <a:endParaRPr lang="en-US" sz="2000" b="1">
              <a:latin typeface="Times New Roman" panose="02020603050405020304" pitchFamily="18" charset="0"/>
              <a:cs typeface="Times New Roman" panose="02020603050405020304" pitchFamily="18" charset="0"/>
            </a:endParaRPr>
          </a:p>
          <a:p>
            <a:pPr marL="257175" indent="-257175">
              <a:buFontTx/>
              <a:buChar char="-"/>
            </a:pPr>
            <a:r>
              <a:rPr lang="vi-VN" sz="2000">
                <a:latin typeface="Times New Roman" panose="02020603050405020304" pitchFamily="18" charset="0"/>
                <a:cs typeface="Times New Roman" panose="02020603050405020304" pitchFamily="18" charset="0"/>
              </a:rPr>
              <a:t>Là sử dụng cơ chế miễn nhiễm chống lại khối u.</a:t>
            </a:r>
            <a:endParaRPr lang="en-US" sz="2000">
              <a:latin typeface="Times New Roman" panose="02020603050405020304" pitchFamily="18" charset="0"/>
              <a:cs typeface="Times New Roman" panose="02020603050405020304" pitchFamily="18" charset="0"/>
            </a:endParaRPr>
          </a:p>
          <a:p>
            <a:pPr marL="257175" indent="-257175">
              <a:buFontTx/>
              <a:buChar char="-"/>
            </a:pPr>
            <a:r>
              <a:rPr lang="vi-VN" sz="2000">
                <a:latin typeface="Times New Roman" panose="02020603050405020304" pitchFamily="18" charset="0"/>
                <a:cs typeface="Times New Roman" panose="02020603050405020304" pitchFamily="18" charset="0"/>
              </a:rPr>
              <a:t>Miễn dịch trị liệu là kích hoạt và làm tăng số lượng của các tế bào miễn dịch của cơ thể gọi là macrophage và tế bào "sát thủ tự nhiên" NK Cell. Macrophage là hàng rào miễn dịch đầu tiên bảo vệ và chống lại bất cứ yếu tố ngoại lai nào xâm nhập cơ thể, kể cả các tế bào ung thư</a:t>
            </a:r>
            <a:r>
              <a:rPr lang="en-US" sz="2000">
                <a:latin typeface="Times New Roman" panose="02020603050405020304" pitchFamily="18" charset="0"/>
                <a:cs typeface="Times New Roman" panose="02020603050405020304" pitchFamily="18" charset="0"/>
              </a:rPr>
              <a:t>.</a:t>
            </a:r>
          </a:p>
          <a:p>
            <a:r>
              <a:rPr lang="en-US" sz="2000" b="1">
                <a:latin typeface="Times New Roman" panose="02020603050405020304" pitchFamily="18" charset="0"/>
                <a:cs typeface="Times New Roman" panose="02020603050405020304" pitchFamily="18" charset="0"/>
              </a:rPr>
              <a:t>1.5.4 Xạ trị liệu</a:t>
            </a:r>
          </a:p>
          <a:p>
            <a:pPr marL="257175" indent="-257175">
              <a:buFontTx/>
              <a:buChar char="-"/>
            </a:pPr>
            <a:r>
              <a:rPr lang="vi-VN" sz="2000">
                <a:latin typeface="Times New Roman" panose="02020603050405020304" pitchFamily="18" charset="0"/>
                <a:cs typeface="Times New Roman" panose="02020603050405020304" pitchFamily="18" charset="0"/>
              </a:rPr>
              <a:t>Xạ trị liệu (điều trị bằng tia X hay chiếu xạ) là sử dụng một dạng năng lượng (gọi là phóng xạ ion hoá) để diệt tế bào ung thư và làm teo nhỏ khối u</a:t>
            </a:r>
            <a:r>
              <a:rPr lang="en-US" sz="2000">
                <a:latin typeface="Times New Roman" panose="02020603050405020304" pitchFamily="18" charset="0"/>
                <a:cs typeface="Times New Roman" panose="02020603050405020304" pitchFamily="18" charset="0"/>
              </a:rPr>
              <a:t>.</a:t>
            </a:r>
          </a:p>
          <a:p>
            <a:r>
              <a:rPr lang="en-US" sz="2000" b="1">
                <a:latin typeface="Times New Roman" panose="02020603050405020304" pitchFamily="18" charset="0"/>
                <a:cs typeface="Times New Roman" panose="02020603050405020304" pitchFamily="18" charset="0"/>
              </a:rPr>
              <a:t>1.5.5 Ức chế nội tiết tố</a:t>
            </a:r>
          </a:p>
          <a:p>
            <a:pPr marL="301229" indent="-301229">
              <a:buFontTx/>
              <a:buChar char="-"/>
            </a:pPr>
            <a:r>
              <a:rPr lang="en-US" sz="2000">
                <a:latin typeface="Times New Roman" panose="02020603050405020304" pitchFamily="18" charset="0"/>
                <a:cs typeface="Times New Roman" panose="02020603050405020304" pitchFamily="18" charset="0"/>
              </a:rPr>
              <a:t>Là sự cung cấp hay ngăn chặn một loại hormone nào đó để ngăn chặn sự phát triển của tế bào ung th</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101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1"/>
            <a:ext cx="11201399" cy="6247864"/>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1.5.6 Ghép té bào gốc</a:t>
            </a:r>
          </a:p>
          <a:p>
            <a:pPr marL="214313" indent="-214313">
              <a:buFontTx/>
              <a:buChar char="-"/>
            </a:pPr>
            <a:r>
              <a:rPr lang="en-US" sz="2000">
                <a:latin typeface="Times New Roman" panose="02020603050405020304" pitchFamily="18" charset="0"/>
                <a:cs typeface="Times New Roman" panose="02020603050405020304" pitchFamily="18" charset="0"/>
              </a:rPr>
              <a:t>Ch</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a phổ biến. Hiện tại mới chỉ thành công trong việc điều trị ung th</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 máu (ghép tủy x</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ơng), nh</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ng số l</a:t>
            </a:r>
            <a:r>
              <a:rPr lang="vi-VN" sz="2000">
                <a:latin typeface="Times New Roman" panose="02020603050405020304" pitchFamily="18" charset="0"/>
                <a:cs typeface="Times New Roman" panose="02020603050405020304" pitchFamily="18" charset="0"/>
              </a:rPr>
              <a:t>ư</a:t>
            </a:r>
            <a:r>
              <a:rPr lang="en-US" sz="2000">
                <a:latin typeface="Times New Roman" panose="02020603050405020304" pitchFamily="18" charset="0"/>
                <a:cs typeface="Times New Roman" panose="02020603050405020304" pitchFamily="18" charset="0"/>
              </a:rPr>
              <a:t>ợng ca không nhiều.</a:t>
            </a:r>
          </a:p>
          <a:p>
            <a:r>
              <a:rPr lang="vi-VN" sz="2000" b="1">
                <a:latin typeface="Times New Roman" panose="02020603050405020304" pitchFamily="18" charset="0"/>
                <a:cs typeface="Times New Roman" panose="02020603050405020304" pitchFamily="18" charset="0"/>
              </a:rPr>
              <a:t>1.5.7 Điều trị đích</a:t>
            </a:r>
            <a:endParaRPr lang="en-US" sz="2000" b="1">
              <a:latin typeface="Times New Roman" panose="02020603050405020304" pitchFamily="18" charset="0"/>
              <a:cs typeface="Times New Roman" panose="02020603050405020304" pitchFamily="18" charset="0"/>
            </a:endParaRPr>
          </a:p>
          <a:p>
            <a:pPr marL="214313" indent="-214313">
              <a:buFontTx/>
              <a:buChar char="-"/>
            </a:pPr>
            <a:r>
              <a:rPr lang="vi-VN" sz="2000">
                <a:latin typeface="Times New Roman" panose="02020603050405020304" pitchFamily="18" charset="0"/>
                <a:cs typeface="Times New Roman" panose="02020603050405020304" pitchFamily="18" charset="0"/>
              </a:rPr>
              <a:t>Điều trị đích là phương pháp dùng thuốc chỉ tác dụng trên các tế bào ung thư, ít hoặc không tác động lên tế bào lành. Các thuốc ức chế gồm:</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 </a:t>
            </a:r>
            <a:r>
              <a:rPr lang="vi-VN" sz="2000">
                <a:latin typeface="Times New Roman" panose="02020603050405020304" pitchFamily="18" charset="0"/>
                <a:cs typeface="Times New Roman" panose="02020603050405020304" pitchFamily="18" charset="0"/>
              </a:rPr>
              <a:t>Ức chế phân tử nhỏ (có đuôi là –ib): có tác dụng vào đích ở bên trong tế bào ung thư và chặn các đường truyền tín hiệu cần thiết cho sự phát triển của tế bào ung thư.</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 </a:t>
            </a:r>
            <a:r>
              <a:rPr lang="vi-VN" sz="2000">
                <a:latin typeface="Times New Roman" panose="02020603050405020304" pitchFamily="18" charset="0"/>
                <a:cs typeface="Times New Roman" panose="02020603050405020304" pitchFamily="18" charset="0"/>
              </a:rPr>
              <a:t>Kháng thể đơn dòng (có đuôi là - ab): sử dụng kháng thể được tạo ra từ tế bào miễn dịch trong phòng thí nghiệm, để tiêu diệt hoặc kìm hãm sự phát triển tế bào ung thư.</a:t>
            </a:r>
            <a:endParaRPr lang="en-US" sz="2000">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1.5.8 Kiểm soát triệu chứng</a:t>
            </a:r>
          </a:p>
          <a:p>
            <a:pPr marL="214313" indent="-214313">
              <a:buFontTx/>
              <a:buChar char="-"/>
            </a:pPr>
            <a:r>
              <a:rPr lang="vi-VN" sz="2000">
                <a:latin typeface="Times New Roman" panose="02020603050405020304" pitchFamily="18" charset="0"/>
                <a:cs typeface="Times New Roman" panose="02020603050405020304" pitchFamily="18" charset="0"/>
              </a:rPr>
              <a:t>Là yếu tố quyết định chất lượng sống của bệnh nhân, và giữ vai trò quan trọng trong quyết định áp dụng các điều trị khác trên bệnh nhân. Gồm có điều trị kiểm soát đau, buồn nôn, nôn, tiêu chảy, xuất huyết và các vấn đề thường gặp khác ở bệnh nhân ung thư</a:t>
            </a:r>
            <a:r>
              <a:rPr lang="en-US" sz="2000">
                <a:latin typeface="Times New Roman" panose="02020603050405020304" pitchFamily="18" charset="0"/>
                <a:cs typeface="Times New Roman" panose="02020603050405020304" pitchFamily="18" charset="0"/>
              </a:rPr>
              <a:t>.</a:t>
            </a:r>
          </a:p>
          <a:p>
            <a:r>
              <a:rPr lang="vi-VN" sz="2000" b="1">
                <a:latin typeface="Times New Roman" panose="02020603050405020304" pitchFamily="18" charset="0"/>
                <a:cs typeface="Times New Roman" panose="02020603050405020304" pitchFamily="18" charset="0"/>
              </a:rPr>
              <a:t>1.5.9 Y học thay thế và bổ </a:t>
            </a:r>
            <a:r>
              <a:rPr lang="en-US" sz="2000" b="1">
                <a:latin typeface="Times New Roman" panose="02020603050405020304" pitchFamily="18" charset="0"/>
                <a:cs typeface="Times New Roman" panose="02020603050405020304" pitchFamily="18" charset="0"/>
              </a:rPr>
              <a:t>sung </a:t>
            </a:r>
            <a:r>
              <a:rPr lang="vi-VN" sz="2000" b="1">
                <a:latin typeface="Times New Roman" panose="02020603050405020304" pitchFamily="18" charset="0"/>
                <a:cs typeface="Times New Roman" panose="02020603050405020304" pitchFamily="18" charset="0"/>
              </a:rPr>
              <a:t>(complementary and alternative medicine - CAM) </a:t>
            </a:r>
            <a:endParaRPr lang="en-US" sz="2000" b="1">
              <a:latin typeface="Times New Roman" panose="02020603050405020304" pitchFamily="18" charset="0"/>
              <a:cs typeface="Times New Roman" panose="02020603050405020304" pitchFamily="18" charset="0"/>
            </a:endParaRPr>
          </a:p>
          <a:p>
            <a:pPr marL="214313" indent="-214313">
              <a:buFontTx/>
              <a:buChar char="-"/>
            </a:pPr>
            <a:r>
              <a:rPr lang="en-US" sz="2000">
                <a:latin typeface="Times New Roman" panose="02020603050405020304" pitchFamily="18" charset="0"/>
                <a:cs typeface="Times New Roman" panose="02020603050405020304" pitchFamily="18" charset="0"/>
              </a:rPr>
              <a:t>L</a:t>
            </a:r>
            <a:r>
              <a:rPr lang="vi-VN" sz="2000">
                <a:latin typeface="Times New Roman" panose="02020603050405020304" pitchFamily="18" charset="0"/>
                <a:cs typeface="Times New Roman" panose="02020603050405020304" pitchFamily="18" charset="0"/>
              </a:rPr>
              <a:t>à một số phương pháp điều trị không quy ước được dùng "bổ sung" cho điều trị quy ước, nhằm tạo sự thoải mái và nâng cao tinh thần cho bệnh nhân...</a:t>
            </a:r>
            <a:endParaRPr lang="en-US" sz="2000">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1.5.10 Chế độ ăn uống</a:t>
            </a:r>
          </a:p>
          <a:p>
            <a:pPr marL="257175" indent="-257175">
              <a:buFontTx/>
              <a:buChar char="-"/>
            </a:pPr>
            <a:r>
              <a:rPr lang="vi-VN" sz="2000">
                <a:latin typeface="Times New Roman" panose="02020603050405020304" pitchFamily="18" charset="0"/>
                <a:cs typeface="Times New Roman" panose="02020603050405020304" pitchFamily="18" charset="0"/>
              </a:rPr>
              <a:t>Chế độ ăn uống các thực phẩm chứa hóa chất (chất bảo quản, thuốc trừ sâu, phân bón hóa học...) làm tăng nguy cơ gây ung thư.</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36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11277600" cy="6553200"/>
          </a:xfrm>
        </p:spPr>
        <p:txBody>
          <a:bodyPr>
            <a:noAutofit/>
          </a:bodyPr>
          <a:lstStyle/>
          <a:p>
            <a:pPr marL="0" indent="0" algn="just">
              <a:buNone/>
            </a:pPr>
            <a:r>
              <a:rPr lang="en-US" sz="2400" b="1" dirty="0">
                <a:latin typeface="Times New Roman" pitchFamily="18" charset="0"/>
                <a:cs typeface="Times New Roman" pitchFamily="18" charset="0"/>
              </a:rPr>
              <a:t>II. CÁC THUỐC ÐIỀU TRỊ UNG THƯ</a:t>
            </a:r>
          </a:p>
          <a:p>
            <a:pPr marL="0" indent="0" algn="just">
              <a:buNone/>
            </a:pPr>
            <a:r>
              <a:rPr lang="en-US" sz="2200" b="1">
                <a:latin typeface="Times New Roman" pitchFamily="18" charset="0"/>
                <a:cs typeface="Times New Roman" pitchFamily="18" charset="0"/>
              </a:rPr>
              <a:t>2.1</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Phân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loại</a:t>
            </a:r>
            <a:endParaRPr lang="en-US" sz="2200" b="1"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Chia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alkyl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KS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alcaloid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TV;  </a:t>
            </a:r>
            <a:r>
              <a:rPr lang="en-US" sz="2000" dirty="0" err="1">
                <a:latin typeface="Times New Roman" pitchFamily="18" charset="0"/>
                <a:cs typeface="Times New Roman" pitchFamily="18" charset="0"/>
              </a:rPr>
              <a:t>hormon</a:t>
            </a:r>
            <a:r>
              <a:rPr lang="en-US" sz="2000" dirty="0">
                <a:latin typeface="Times New Roman" pitchFamily="18" charset="0"/>
                <a:cs typeface="Times New Roman" pitchFamily="18" charset="0"/>
              </a:rPr>
              <a:t> &amp; </a:t>
            </a:r>
            <a:r>
              <a:rPr lang="en-US" sz="2000" dirty="0" err="1">
                <a:latin typeface="Times New Roman" pitchFamily="18" charset="0"/>
                <a:cs typeface="Times New Roman" pitchFamily="18" charset="0"/>
              </a:rPr>
              <a:t>enzym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ĐƯMD;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nhằm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chết</a:t>
            </a:r>
            <a:r>
              <a:rPr lang="en-US" sz="2000" dirty="0">
                <a:latin typeface="Times New Roman" pitchFamily="18" charset="0"/>
                <a:cs typeface="Times New Roman" pitchFamily="18" charset="0"/>
              </a:rPr>
              <a:t> &amp; </a:t>
            </a:r>
            <a:r>
              <a:rPr lang="en-US" sz="2000" dirty="0" err="1">
                <a:latin typeface="Times New Roman" pitchFamily="18" charset="0"/>
                <a:cs typeface="Times New Roman" pitchFamily="18" charset="0"/>
              </a:rPr>
              <a:t>kìm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tỏa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a:t>
            </a:r>
            <a:r>
              <a:rPr lang="en-US" sz="2000" dirty="0">
                <a:latin typeface="Times New Roman" pitchFamily="18" charset="0"/>
                <a:cs typeface="Times New Roman" pitchFamily="18" charset="0"/>
              </a:rPr>
              <a:t>.</a:t>
            </a:r>
          </a:p>
          <a:p>
            <a:pPr marL="0" indent="0" algn="just">
              <a:buNone/>
            </a:pPr>
            <a:r>
              <a:rPr lang="en-US" sz="2200" b="1">
                <a:latin typeface="Times New Roman" pitchFamily="18" charset="0"/>
                <a:cs typeface="Times New Roman" pitchFamily="18" charset="0"/>
              </a:rPr>
              <a:t>2.2</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Một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số</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nhóm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thuốc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chính</a:t>
            </a:r>
            <a:r>
              <a:rPr lang="en-US" sz="2200" b="1" dirty="0">
                <a:latin typeface="Times New Roman" pitchFamily="18" charset="0"/>
                <a:cs typeface="Times New Roman" pitchFamily="18" charset="0"/>
              </a:rPr>
              <a:t>  </a:t>
            </a:r>
          </a:p>
          <a:p>
            <a:pPr marL="0" indent="0" algn="just">
              <a:buNone/>
            </a:pPr>
            <a:r>
              <a:rPr lang="en-US" sz="2000" b="1" dirty="0">
                <a:latin typeface="Times New Roman" pitchFamily="18" charset="0"/>
                <a:cs typeface="Times New Roman" pitchFamily="18" charset="0"/>
              </a:rPr>
              <a:t>a.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alkyl </a:t>
            </a:r>
            <a:r>
              <a:rPr lang="en-US" sz="2000" b="1" dirty="0" err="1">
                <a:latin typeface="Times New Roman" pitchFamily="18" charset="0"/>
                <a:cs typeface="Times New Roman" pitchFamily="18" charset="0"/>
              </a:rPr>
              <a:t>hóa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nhóm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độc</a:t>
            </a:r>
            <a:r>
              <a:rPr lang="en-US" sz="2000" b="1" dirty="0">
                <a:latin typeface="Times New Roman" pitchFamily="18" charset="0"/>
                <a:cs typeface="Times New Roman" pitchFamily="18" charset="0"/>
              </a:rPr>
              <a:t> TB) </a:t>
            </a:r>
          </a:p>
          <a:p>
            <a:pPr marL="0" indent="0" algn="just">
              <a:buNone/>
            </a:pP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khởi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mecloroethamin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nitơ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alkyl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chéo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đôi</a:t>
            </a:r>
            <a:r>
              <a:rPr lang="en-US" sz="2000" dirty="0">
                <a:latin typeface="Times New Roman" pitchFamily="18" charset="0"/>
                <a:cs typeface="Times New Roman" pitchFamily="18" charset="0"/>
              </a:rPr>
              <a:t> base </a:t>
            </a:r>
            <a:r>
              <a:rPr lang="en-US" sz="2000" dirty="0" err="1">
                <a:latin typeface="Times New Roman" pitchFamily="18" charset="0"/>
                <a:cs typeface="Times New Roman" pitchFamily="18" charset="0"/>
              </a:rPr>
              <a:t>thuộc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chuỗi</a:t>
            </a:r>
            <a:r>
              <a:rPr lang="en-US" sz="2000" dirty="0">
                <a:latin typeface="Times New Roman" pitchFamily="18" charset="0"/>
                <a:cs typeface="Times New Roman" pitchFamily="18" charset="0"/>
              </a:rPr>
              <a:t> ADN, </a:t>
            </a:r>
            <a:r>
              <a:rPr lang="en-US" sz="2000" dirty="0" err="1">
                <a:latin typeface="Times New Roman" pitchFamily="18" charset="0"/>
                <a:cs typeface="Times New Roman" pitchFamily="18" charset="0"/>
              </a:rPr>
              <a:t>ngăn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ADN.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alkyl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melphalan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cyclophosphamid</a:t>
            </a:r>
            <a:endParaRPr lang="en-US"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alkyl </a:t>
            </a:r>
            <a:r>
              <a:rPr lang="en-US" sz="2000" dirty="0" err="1">
                <a:latin typeface="Times New Roman" pitchFamily="18" charset="0"/>
                <a:cs typeface="Times New Roman" pitchFamily="18" charset="0"/>
              </a:rPr>
              <a:t>sulphonat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busulfan</a:t>
            </a:r>
            <a:endParaRPr lang="en-US"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Triazen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procarbazin</a:t>
            </a:r>
            <a:endParaRPr lang="en-US"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platin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cisplatin</a:t>
            </a:r>
            <a:endParaRPr lang="en-US"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     Carboplatin 50-150mg: 200.000 –  400.000/</a:t>
            </a:r>
            <a:r>
              <a:rPr lang="en-US" sz="2000" dirty="0" err="1">
                <a:latin typeface="Times New Roman" pitchFamily="18" charset="0"/>
                <a:cs typeface="Times New Roman" pitchFamily="18" charset="0"/>
              </a:rPr>
              <a:t>lọ</a:t>
            </a:r>
            <a:endParaRPr lang="en-US"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Oxalipatin</a:t>
            </a:r>
            <a:r>
              <a:rPr lang="en-US" sz="2000" dirty="0">
                <a:latin typeface="Times New Roman" pitchFamily="18" charset="0"/>
                <a:cs typeface="Times New Roman" pitchFamily="18" charset="0"/>
              </a:rPr>
              <a:t> 50-100 mg:  1.700.000 - 3.500.000/</a:t>
            </a:r>
            <a:r>
              <a:rPr lang="en-US" sz="2000" dirty="0" err="1">
                <a:latin typeface="Times New Roman" pitchFamily="18" charset="0"/>
                <a:cs typeface="Times New Roman" pitchFamily="18" charset="0"/>
              </a:rPr>
              <a:t>lọ</a:t>
            </a:r>
            <a:r>
              <a:rPr lang="en-US" sz="2000" dirty="0">
                <a:latin typeface="Times New Roman" pitchFamily="18" charset="0"/>
                <a:cs typeface="Times New Roman" pitchFamily="18"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3657600"/>
            <a:ext cx="3355258" cy="2536902"/>
          </a:xfrm>
          <a:prstGeom prst="rect">
            <a:avLst/>
          </a:prstGeom>
        </p:spPr>
      </p:pic>
    </p:spTree>
    <p:extLst>
      <p:ext uri="{BB962C8B-B14F-4D97-AF65-F5344CB8AC3E}">
        <p14:creationId xmlns:p14="http://schemas.microsoft.com/office/powerpoint/2010/main" val="255644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11201400" cy="6477000"/>
          </a:xfrm>
        </p:spPr>
        <p:txBody>
          <a:bodyPr>
            <a:normAutofit/>
          </a:bodyPr>
          <a:lstStyle/>
          <a:p>
            <a:pPr marL="0" indent="0" algn="just">
              <a:buNone/>
            </a:pPr>
            <a:r>
              <a:rPr lang="en-US" sz="2000" b="1" dirty="0">
                <a:latin typeface="Times New Roman" pitchFamily="18" charset="0"/>
                <a:cs typeface="Times New Roman" pitchFamily="18" charset="0"/>
              </a:rPr>
              <a:t>b.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hóa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nhóm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độc</a:t>
            </a:r>
            <a:r>
              <a:rPr lang="en-US" sz="2000" b="1" dirty="0">
                <a:latin typeface="Times New Roman" pitchFamily="18" charset="0"/>
                <a:cs typeface="Times New Roman" pitchFamily="18" charset="0"/>
              </a:rPr>
              <a:t> TB)</a:t>
            </a:r>
          </a:p>
          <a:p>
            <a:pPr marL="0" indent="0" algn="just">
              <a:buNone/>
            </a:pP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PƯ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TB  </a:t>
            </a:r>
            <a:r>
              <a:rPr lang="en-US" sz="2000" dirty="0" err="1">
                <a:latin typeface="Times New Roman" pitchFamily="18" charset="0"/>
                <a:cs typeface="Times New Roman" pitchFamily="18" charset="0"/>
              </a:rPr>
              <a:t>gây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nhầm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TB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TH acid.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adenosin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acid folic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folat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purin</a:t>
            </a:r>
            <a:r>
              <a:rPr lang="en-US" sz="2000" dirty="0">
                <a:latin typeface="Times New Roman" pitchFamily="18" charset="0"/>
                <a:cs typeface="Times New Roman" pitchFamily="18" charset="0"/>
              </a:rPr>
              <a:t> hay/</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pyrimidin</a:t>
            </a:r>
            <a:r>
              <a:rPr lang="en-US" sz="2000" dirty="0">
                <a:latin typeface="Times New Roman" pitchFamily="18" charset="0"/>
                <a:cs typeface="Times New Roman" pitchFamily="18" charset="0"/>
              </a:rPr>
              <a:t>:</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adenosin</a:t>
            </a:r>
            <a:endParaRPr lang="en-US"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acid folic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folat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methotrexat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Capecitabine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Xeloda</a:t>
            </a:r>
            <a:r>
              <a:rPr lang="en-US" sz="2000" dirty="0">
                <a:latin typeface="Times New Roman" pitchFamily="18" charset="0"/>
                <a:cs typeface="Times New Roman" pitchFamily="18" charset="0"/>
              </a:rPr>
              <a:t>) </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purin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purin</a:t>
            </a:r>
            <a:r>
              <a:rPr lang="en-US" sz="2000" dirty="0">
                <a:latin typeface="Times New Roman" pitchFamily="18" charset="0"/>
                <a:cs typeface="Times New Roman" pitchFamily="18" charset="0"/>
              </a:rPr>
              <a:t>): 6-mercaptopurin; </a:t>
            </a:r>
            <a:r>
              <a:rPr lang="en-US" sz="2000" dirty="0" err="1">
                <a:latin typeface="Times New Roman" pitchFamily="18" charset="0"/>
                <a:cs typeface="Times New Roman" pitchFamily="18" charset="0"/>
              </a:rPr>
              <a:t>thioguanin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azathioprin</a:t>
            </a:r>
            <a:r>
              <a:rPr lang="en-US" sz="2000" dirty="0">
                <a:latin typeface="Times New Roman" pitchFamily="18" charset="0"/>
                <a:cs typeface="Times New Roman" pitchFamily="18" charset="0"/>
              </a:rPr>
              <a:t> </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pyrimidin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pyrimidin</a:t>
            </a:r>
            <a:r>
              <a:rPr lang="en-US" sz="2000" dirty="0">
                <a:latin typeface="Times New Roman" pitchFamily="18" charset="0"/>
                <a:cs typeface="Times New Roman" pitchFamily="18" charset="0"/>
              </a:rPr>
              <a:t>)</a:t>
            </a:r>
          </a:p>
          <a:p>
            <a:pPr marL="0" indent="0" algn="just">
              <a:buNone/>
            </a:pPr>
            <a:r>
              <a:rPr lang="en-US" sz="2000" b="1" dirty="0">
                <a:latin typeface="Times New Roman" pitchFamily="18" charset="0"/>
                <a:cs typeface="Times New Roman" pitchFamily="18" charset="0"/>
              </a:rPr>
              <a:t>c. </a:t>
            </a:r>
            <a:r>
              <a:rPr lang="en-US" sz="2000" b="1" dirty="0" err="1">
                <a:latin typeface="Times New Roman" pitchFamily="18" charset="0"/>
                <a:cs typeface="Times New Roman" pitchFamily="18" charset="0"/>
              </a:rPr>
              <a:t>Kháng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ung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nhóm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độc</a:t>
            </a:r>
            <a:r>
              <a:rPr lang="en-US" sz="2000" b="1" dirty="0">
                <a:latin typeface="Times New Roman" pitchFamily="18" charset="0"/>
                <a:cs typeface="Times New Roman" pitchFamily="18" charset="0"/>
              </a:rPr>
              <a:t> TB)</a:t>
            </a:r>
          </a:p>
          <a:p>
            <a:pPr marL="0" indent="0" algn="just">
              <a:buNone/>
            </a:pPr>
            <a:r>
              <a:rPr lang="en-US" sz="2000" dirty="0">
                <a:latin typeface="Times New Roman" pitchFamily="18" charset="0"/>
                <a:cs typeface="Times New Roman" pitchFamily="18" charset="0"/>
              </a:rPr>
              <a:t>- KS </a:t>
            </a:r>
            <a:r>
              <a:rPr lang="en-US" sz="2000" dirty="0" err="1">
                <a:latin typeface="Times New Roman" pitchFamily="18" charset="0"/>
                <a:cs typeface="Times New Roman" pitchFamily="18" charset="0"/>
              </a:rPr>
              <a:t>kháng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VSV </a:t>
            </a:r>
            <a:r>
              <a:rPr lang="en-US" sz="2000" dirty="0" err="1">
                <a:latin typeface="Times New Roman" pitchFamily="18" charset="0"/>
                <a:cs typeface="Times New Roman" pitchFamily="18" charset="0"/>
              </a:rPr>
              <a:t>thuộc</a:t>
            </a:r>
            <a:r>
              <a:rPr lang="en-US" sz="2000" dirty="0">
                <a:latin typeface="Times New Roman" pitchFamily="18" charset="0"/>
                <a:cs typeface="Times New Roman" pitchFamily="18" charset="0"/>
              </a:rPr>
              <a:t> chi Streptomyces.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alkyl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hay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xoắn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ADN,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acid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Daunorubicin</a:t>
            </a:r>
            <a:r>
              <a:rPr lang="en-US" sz="2000" dirty="0">
                <a:latin typeface="Times New Roman" pitchFamily="18" charset="0"/>
                <a:cs typeface="Times New Roman" pitchFamily="18" charset="0"/>
              </a:rPr>
              <a:t>, doxorubicin</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Bleuomycin</a:t>
            </a:r>
            <a:endParaRPr lang="en-US" sz="2000"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Dactinomycin</a:t>
            </a:r>
            <a:r>
              <a:rPr lang="en-US" sz="2000" dirty="0">
                <a:latin typeface="Times New Roman" pitchFamily="18" charset="0"/>
                <a:cs typeface="Times New Roman" pitchFamily="18" charset="0"/>
              </a:rPr>
              <a:t> </a:t>
            </a:r>
          </a:p>
          <a:p>
            <a:pPr marL="0" indent="0" algn="just">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Olivomycin</a:t>
            </a:r>
            <a:r>
              <a:rPr lang="en-US" sz="2000" dirty="0">
                <a:latin typeface="Times New Roman" pitchFamily="18" charset="0"/>
                <a:cs typeface="Times New Roman" pitchFamily="18" charset="0"/>
              </a:rPr>
              <a:t> </a:t>
            </a:r>
          </a:p>
          <a:p>
            <a:pPr marL="0" indent="0" algn="just">
              <a:buNone/>
            </a:pP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876800"/>
            <a:ext cx="2971800" cy="1765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968" y="4651614"/>
            <a:ext cx="2372032" cy="1990486"/>
          </a:xfrm>
          <a:prstGeom prst="rect">
            <a:avLst/>
          </a:prstGeom>
        </p:spPr>
      </p:pic>
    </p:spTree>
    <p:extLst>
      <p:ext uri="{BB962C8B-B14F-4D97-AF65-F5344CB8AC3E}">
        <p14:creationId xmlns:p14="http://schemas.microsoft.com/office/powerpoint/2010/main" val="3906594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3126</Words>
  <Application>Microsoft Office PowerPoint</Application>
  <PresentationFormat>Widescreen</PresentationFormat>
  <Paragraphs>175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Rounded MT Bold</vt:lpstr>
      <vt:lpstr>Calibri</vt:lpstr>
      <vt:lpstr>Times New Roman</vt:lpstr>
      <vt:lpstr>Office Theme</vt:lpstr>
      <vt:lpstr>UNG THƯ &amp; THUỐC ĐIỀU TRỊ UNG THƯ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Nguyen Do Trung Duc</cp:lastModifiedBy>
  <cp:revision>42</cp:revision>
  <dcterms:created xsi:type="dcterms:W3CDTF">2017-04-08T02:39:07Z</dcterms:created>
  <dcterms:modified xsi:type="dcterms:W3CDTF">2017-04-09T15:42:41Z</dcterms:modified>
</cp:coreProperties>
</file>